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1520" r:id="rId2"/>
    <p:sldId id="1509" r:id="rId3"/>
    <p:sldId id="1499" r:id="rId4"/>
    <p:sldId id="1498" r:id="rId5"/>
    <p:sldId id="1510" r:id="rId6"/>
    <p:sldId id="1511" r:id="rId7"/>
    <p:sldId id="1513" r:id="rId8"/>
    <p:sldId id="1504" r:id="rId9"/>
    <p:sldId id="1507" r:id="rId10"/>
    <p:sldId id="1518" r:id="rId11"/>
    <p:sldId id="1506" r:id="rId12"/>
    <p:sldId id="1519" r:id="rId13"/>
  </p:sldIdLst>
  <p:sldSz cx="9906000" cy="6858000" type="A4"/>
  <p:notesSz cx="6797675" cy="9926638"/>
  <p:defaultTextStyle>
    <a:defPPr>
      <a:defRPr lang="uk-UA"/>
    </a:defPPr>
    <a:lvl1pPr marL="0" algn="l" defTabSz="879398" rtl="0" eaLnBrk="1" latinLnBrk="0" hangingPunct="1">
      <a:defRPr sz="1700" kern="1200">
        <a:solidFill>
          <a:schemeClr val="tx1"/>
        </a:solidFill>
        <a:latin typeface="+mn-lt"/>
        <a:ea typeface="+mn-ea"/>
        <a:cs typeface="+mn-cs"/>
      </a:defRPr>
    </a:lvl1pPr>
    <a:lvl2pPr marL="439699" algn="l" defTabSz="879398" rtl="0" eaLnBrk="1" latinLnBrk="0" hangingPunct="1">
      <a:defRPr sz="1700" kern="1200">
        <a:solidFill>
          <a:schemeClr val="tx1"/>
        </a:solidFill>
        <a:latin typeface="+mn-lt"/>
        <a:ea typeface="+mn-ea"/>
        <a:cs typeface="+mn-cs"/>
      </a:defRPr>
    </a:lvl2pPr>
    <a:lvl3pPr marL="879398" algn="l" defTabSz="879398" rtl="0" eaLnBrk="1" latinLnBrk="0" hangingPunct="1">
      <a:defRPr sz="1700" kern="1200">
        <a:solidFill>
          <a:schemeClr val="tx1"/>
        </a:solidFill>
        <a:latin typeface="+mn-lt"/>
        <a:ea typeface="+mn-ea"/>
        <a:cs typeface="+mn-cs"/>
      </a:defRPr>
    </a:lvl3pPr>
    <a:lvl4pPr marL="1319099" algn="l" defTabSz="879398" rtl="0" eaLnBrk="1" latinLnBrk="0" hangingPunct="1">
      <a:defRPr sz="1700" kern="1200">
        <a:solidFill>
          <a:schemeClr val="tx1"/>
        </a:solidFill>
        <a:latin typeface="+mn-lt"/>
        <a:ea typeface="+mn-ea"/>
        <a:cs typeface="+mn-cs"/>
      </a:defRPr>
    </a:lvl4pPr>
    <a:lvl5pPr marL="1758798" algn="l" defTabSz="879398" rtl="0" eaLnBrk="1" latinLnBrk="0" hangingPunct="1">
      <a:defRPr sz="1700" kern="1200">
        <a:solidFill>
          <a:schemeClr val="tx1"/>
        </a:solidFill>
        <a:latin typeface="+mn-lt"/>
        <a:ea typeface="+mn-ea"/>
        <a:cs typeface="+mn-cs"/>
      </a:defRPr>
    </a:lvl5pPr>
    <a:lvl6pPr marL="2198497" algn="l" defTabSz="879398" rtl="0" eaLnBrk="1" latinLnBrk="0" hangingPunct="1">
      <a:defRPr sz="1700" kern="1200">
        <a:solidFill>
          <a:schemeClr val="tx1"/>
        </a:solidFill>
        <a:latin typeface="+mn-lt"/>
        <a:ea typeface="+mn-ea"/>
        <a:cs typeface="+mn-cs"/>
      </a:defRPr>
    </a:lvl6pPr>
    <a:lvl7pPr marL="2638196" algn="l" defTabSz="879398" rtl="0" eaLnBrk="1" latinLnBrk="0" hangingPunct="1">
      <a:defRPr sz="1700" kern="1200">
        <a:solidFill>
          <a:schemeClr val="tx1"/>
        </a:solidFill>
        <a:latin typeface="+mn-lt"/>
        <a:ea typeface="+mn-ea"/>
        <a:cs typeface="+mn-cs"/>
      </a:defRPr>
    </a:lvl7pPr>
    <a:lvl8pPr marL="3077895" algn="l" defTabSz="879398" rtl="0" eaLnBrk="1" latinLnBrk="0" hangingPunct="1">
      <a:defRPr sz="1700" kern="1200">
        <a:solidFill>
          <a:schemeClr val="tx1"/>
        </a:solidFill>
        <a:latin typeface="+mn-lt"/>
        <a:ea typeface="+mn-ea"/>
        <a:cs typeface="+mn-cs"/>
      </a:defRPr>
    </a:lvl8pPr>
    <a:lvl9pPr marL="3517594" algn="l" defTabSz="879398"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6CB0"/>
    <a:srgbClr val="000066"/>
    <a:srgbClr val="70B22C"/>
    <a:srgbClr val="C0504D"/>
    <a:srgbClr val="808000"/>
    <a:srgbClr val="CC9900"/>
    <a:srgbClr val="006FB4"/>
    <a:srgbClr val="666633"/>
    <a:srgbClr val="74876B"/>
    <a:srgbClr val="8AAC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Темный стиль 1 - акцент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10" autoAdjust="0"/>
    <p:restoredTop sz="79886" autoAdjust="0"/>
  </p:normalViewPr>
  <p:slideViewPr>
    <p:cSldViewPr>
      <p:cViewPr>
        <p:scale>
          <a:sx n="97" d="100"/>
          <a:sy n="97" d="100"/>
        </p:scale>
        <p:origin x="-1656" y="-42"/>
      </p:cViewPr>
      <p:guideLst>
        <p:guide orient="horz" pos="2161"/>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391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4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6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0"/>
      <c:perspective val="10"/>
    </c:view3D>
    <c:floor>
      <c:thickness val="0"/>
      <c:spPr>
        <a:noFill/>
        <a:ln>
          <a:noFill/>
        </a:ln>
      </c:spPr>
    </c:floor>
    <c:sideWall>
      <c:thickness val="0"/>
    </c:sideWall>
    <c:backWall>
      <c:thickness val="0"/>
      <c:spPr>
        <a:noFill/>
        <a:ln w="25400">
          <a:noFill/>
        </a:ln>
      </c:spPr>
    </c:backWall>
    <c:plotArea>
      <c:layout>
        <c:manualLayout>
          <c:layoutTarget val="inner"/>
          <c:xMode val="edge"/>
          <c:yMode val="edge"/>
          <c:x val="0.12460608433278172"/>
          <c:y val="8.8905234440363884E-2"/>
          <c:w val="0.87539380941045863"/>
          <c:h val="0.77302696585591257"/>
        </c:manualLayout>
      </c:layout>
      <c:bar3DChart>
        <c:barDir val="col"/>
        <c:grouping val="clustered"/>
        <c:varyColors val="0"/>
        <c:ser>
          <c:idx val="0"/>
          <c:order val="0"/>
          <c:tx>
            <c:strRef>
              <c:f>Лист1!$B$1</c:f>
              <c:strCache>
                <c:ptCount val="1"/>
                <c:pt idx="0">
                  <c:v>Ряд 1</c:v>
                </c:pt>
              </c:strCache>
            </c:strRef>
          </c:tx>
          <c:invertIfNegative val="0"/>
          <c:dLbls>
            <c:dLbl>
              <c:idx val="3"/>
              <c:layout>
                <c:manualLayout>
                  <c:x val="2.6722625668407591E-3"/>
                  <c:y val="-2.7793759797573652E-3"/>
                </c:manualLayout>
              </c:layout>
              <c:showLegendKey val="0"/>
              <c:showVal val="1"/>
              <c:showCatName val="0"/>
              <c:showSerName val="0"/>
              <c:showPercent val="0"/>
              <c:showBubbleSize val="0"/>
            </c:dLbl>
            <c:txPr>
              <a:bodyPr/>
              <a:lstStyle/>
              <a:p>
                <a:pPr>
                  <a:defRPr>
                    <a:solidFill>
                      <a:srgbClr val="0070C0"/>
                    </a:solidFill>
                  </a:defRPr>
                </a:pPr>
                <a:endParaRPr lang="ru-RU"/>
              </a:p>
            </c:txPr>
            <c:showLegendKey val="0"/>
            <c:showVal val="1"/>
            <c:showCatName val="0"/>
            <c:showSerName val="0"/>
            <c:showPercent val="0"/>
            <c:showBubbleSize val="0"/>
            <c:showLeaderLines val="0"/>
          </c:dLbls>
          <c:cat>
            <c:strRef>
              <c:f>Лист1!$A$2:$A$8</c:f>
              <c:strCache>
                <c:ptCount val="7"/>
                <c:pt idx="0">
                  <c:v>2015</c:v>
                </c:pt>
                <c:pt idx="1">
                  <c:v>2016</c:v>
                </c:pt>
                <c:pt idx="2">
                  <c:v>2017</c:v>
                </c:pt>
                <c:pt idx="3">
                  <c:v>2018</c:v>
                </c:pt>
                <c:pt idx="4">
                  <c:v>2019</c:v>
                </c:pt>
                <c:pt idx="5">
                  <c:v>2020</c:v>
                </c:pt>
                <c:pt idx="6">
                  <c:v>9 мес. 2021</c:v>
                </c:pt>
              </c:strCache>
            </c:strRef>
          </c:cat>
          <c:val>
            <c:numRef>
              <c:f>Лист1!$B$2:$B$8</c:f>
              <c:numCache>
                <c:formatCode>#,##0</c:formatCode>
                <c:ptCount val="7"/>
                <c:pt idx="0">
                  <c:v>13044</c:v>
                </c:pt>
                <c:pt idx="1">
                  <c:v>12549</c:v>
                </c:pt>
                <c:pt idx="2">
                  <c:v>13541</c:v>
                </c:pt>
                <c:pt idx="3">
                  <c:v>13117</c:v>
                </c:pt>
                <c:pt idx="4">
                  <c:v>12401</c:v>
                </c:pt>
                <c:pt idx="5">
                  <c:v>9930</c:v>
                </c:pt>
                <c:pt idx="6">
                  <c:v>7409</c:v>
                </c:pt>
              </c:numCache>
            </c:numRef>
          </c:val>
        </c:ser>
        <c:dLbls>
          <c:showLegendKey val="0"/>
          <c:showVal val="0"/>
          <c:showCatName val="0"/>
          <c:showSerName val="0"/>
          <c:showPercent val="0"/>
          <c:showBubbleSize val="0"/>
        </c:dLbls>
        <c:gapWidth val="150"/>
        <c:shape val="cylinder"/>
        <c:axId val="84615936"/>
        <c:axId val="84617472"/>
        <c:axId val="0"/>
      </c:bar3DChart>
      <c:catAx>
        <c:axId val="84615936"/>
        <c:scaling>
          <c:orientation val="minMax"/>
        </c:scaling>
        <c:delete val="0"/>
        <c:axPos val="b"/>
        <c:majorGridlines>
          <c:spPr>
            <a:ln>
              <a:noFill/>
            </a:ln>
          </c:spPr>
        </c:majorGridlines>
        <c:numFmt formatCode="@" sourceLinked="1"/>
        <c:majorTickMark val="out"/>
        <c:minorTickMark val="none"/>
        <c:tickLblPos val="nextTo"/>
        <c:txPr>
          <a:bodyPr/>
          <a:lstStyle/>
          <a:p>
            <a:pPr>
              <a:defRPr sz="1200" b="1">
                <a:solidFill>
                  <a:srgbClr val="0070C0"/>
                </a:solidFill>
              </a:defRPr>
            </a:pPr>
            <a:endParaRPr lang="ru-RU"/>
          </a:p>
        </c:txPr>
        <c:crossAx val="84617472"/>
        <c:crosses val="autoZero"/>
        <c:auto val="1"/>
        <c:lblAlgn val="ctr"/>
        <c:lblOffset val="100"/>
        <c:noMultiLvlLbl val="0"/>
      </c:catAx>
      <c:valAx>
        <c:axId val="84617472"/>
        <c:scaling>
          <c:orientation val="minMax"/>
        </c:scaling>
        <c:delete val="0"/>
        <c:axPos val="l"/>
        <c:majorGridlines>
          <c:spPr>
            <a:ln>
              <a:solidFill>
                <a:schemeClr val="bg1"/>
              </a:solidFill>
            </a:ln>
            <a:effectLst>
              <a:outerShdw blurRad="50800" dist="50800" dir="5400000" algn="ctr" rotWithShape="0">
                <a:schemeClr val="bg1"/>
              </a:outerShdw>
            </a:effectLst>
          </c:spPr>
        </c:majorGridlines>
        <c:numFmt formatCode="#,##0" sourceLinked="1"/>
        <c:majorTickMark val="out"/>
        <c:minorTickMark val="none"/>
        <c:tickLblPos val="nextTo"/>
        <c:txPr>
          <a:bodyPr/>
          <a:lstStyle/>
          <a:p>
            <a:pPr>
              <a:defRPr>
                <a:solidFill>
                  <a:srgbClr val="0070C0"/>
                </a:solidFill>
              </a:defRPr>
            </a:pPr>
            <a:endParaRPr lang="ru-RU"/>
          </a:p>
        </c:txPr>
        <c:crossAx val="84615936"/>
        <c:crosses val="autoZero"/>
        <c:crossBetween val="between"/>
      </c:valAx>
    </c:plotArea>
    <c:plotVisOnly val="1"/>
    <c:dispBlanksAs val="gap"/>
    <c:showDLblsOverMax val="0"/>
  </c:chart>
  <c:txPr>
    <a:bodyPr/>
    <a:lstStyle/>
    <a:p>
      <a:pPr>
        <a:defRPr sz="1400" b="1">
          <a:latin typeface="Segoe UI" pitchFamily="34" charset="0"/>
          <a:cs typeface="Segoe UI" pitchFamily="34" charset="0"/>
        </a:defRPr>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0"/>
      <c:perspective val="10"/>
    </c:view3D>
    <c:floor>
      <c:thickness val="0"/>
      <c:spPr>
        <a:noFill/>
        <a:ln>
          <a:noFill/>
        </a:ln>
      </c:spPr>
    </c:floor>
    <c:sideWall>
      <c:thickness val="0"/>
    </c:sideWall>
    <c:backWall>
      <c:thickness val="0"/>
      <c:spPr>
        <a:noFill/>
        <a:ln w="25400">
          <a:noFill/>
        </a:ln>
      </c:spPr>
    </c:backWall>
    <c:plotArea>
      <c:layout>
        <c:manualLayout>
          <c:layoutTarget val="inner"/>
          <c:xMode val="edge"/>
          <c:yMode val="edge"/>
          <c:x val="0.12460608433278172"/>
          <c:y val="8.8905234440363884E-2"/>
          <c:w val="0.87539380941045863"/>
          <c:h val="0.77302696585591257"/>
        </c:manualLayout>
      </c:layout>
      <c:bar3DChart>
        <c:barDir val="col"/>
        <c:grouping val="clustered"/>
        <c:varyColors val="0"/>
        <c:ser>
          <c:idx val="0"/>
          <c:order val="0"/>
          <c:tx>
            <c:strRef>
              <c:f>Лист1!$B$1</c:f>
              <c:strCache>
                <c:ptCount val="1"/>
                <c:pt idx="0">
                  <c:v>Ряд 1</c:v>
                </c:pt>
              </c:strCache>
            </c:strRef>
          </c:tx>
          <c:invertIfNegative val="0"/>
          <c:dLbls>
            <c:dLbl>
              <c:idx val="3"/>
              <c:layout>
                <c:manualLayout>
                  <c:x val="2.6722625668407591E-3"/>
                  <c:y val="-2.7793759797573652E-3"/>
                </c:manualLayout>
              </c:layout>
              <c:showLegendKey val="0"/>
              <c:showVal val="1"/>
              <c:showCatName val="0"/>
              <c:showSerName val="0"/>
              <c:showPercent val="0"/>
              <c:showBubbleSize val="0"/>
            </c:dLbl>
            <c:txPr>
              <a:bodyPr/>
              <a:lstStyle/>
              <a:p>
                <a:pPr>
                  <a:defRPr>
                    <a:solidFill>
                      <a:srgbClr val="0070C0"/>
                    </a:solidFill>
                  </a:defRPr>
                </a:pPr>
                <a:endParaRPr lang="ru-RU"/>
              </a:p>
            </c:txPr>
            <c:showLegendKey val="0"/>
            <c:showVal val="1"/>
            <c:showCatName val="0"/>
            <c:showSerName val="0"/>
            <c:showPercent val="0"/>
            <c:showBubbleSize val="0"/>
            <c:showLeaderLines val="0"/>
          </c:dLbls>
          <c:cat>
            <c:strRef>
              <c:f>Лист1!$A$2:$A$8</c:f>
              <c:strCache>
                <c:ptCount val="7"/>
                <c:pt idx="0">
                  <c:v>окт-дек 2015</c:v>
                </c:pt>
                <c:pt idx="1">
                  <c:v>2016</c:v>
                </c:pt>
                <c:pt idx="2">
                  <c:v>2017</c:v>
                </c:pt>
                <c:pt idx="3">
                  <c:v>2018</c:v>
                </c:pt>
                <c:pt idx="4">
                  <c:v>2019</c:v>
                </c:pt>
                <c:pt idx="5">
                  <c:v>2020</c:v>
                </c:pt>
                <c:pt idx="6">
                  <c:v>9 мес. 2021</c:v>
                </c:pt>
              </c:strCache>
            </c:strRef>
          </c:cat>
          <c:val>
            <c:numRef>
              <c:f>Лист1!$B$2:$B$8</c:f>
              <c:numCache>
                <c:formatCode>#,##0</c:formatCode>
                <c:ptCount val="7"/>
                <c:pt idx="0" formatCode="General">
                  <c:v>870</c:v>
                </c:pt>
                <c:pt idx="1">
                  <c:v>19574</c:v>
                </c:pt>
                <c:pt idx="2">
                  <c:v>29827</c:v>
                </c:pt>
                <c:pt idx="3">
                  <c:v>43984</c:v>
                </c:pt>
                <c:pt idx="4">
                  <c:v>68980</c:v>
                </c:pt>
                <c:pt idx="5">
                  <c:v>119045</c:v>
                </c:pt>
                <c:pt idx="6">
                  <c:v>137485</c:v>
                </c:pt>
              </c:numCache>
            </c:numRef>
          </c:val>
        </c:ser>
        <c:dLbls>
          <c:showLegendKey val="0"/>
          <c:showVal val="0"/>
          <c:showCatName val="0"/>
          <c:showSerName val="0"/>
          <c:showPercent val="0"/>
          <c:showBubbleSize val="0"/>
        </c:dLbls>
        <c:gapWidth val="150"/>
        <c:shape val="cylinder"/>
        <c:axId val="84751104"/>
        <c:axId val="84752640"/>
        <c:axId val="0"/>
      </c:bar3DChart>
      <c:catAx>
        <c:axId val="84751104"/>
        <c:scaling>
          <c:orientation val="minMax"/>
        </c:scaling>
        <c:delete val="0"/>
        <c:axPos val="b"/>
        <c:majorGridlines>
          <c:spPr>
            <a:ln>
              <a:noFill/>
            </a:ln>
          </c:spPr>
        </c:majorGridlines>
        <c:numFmt formatCode="@" sourceLinked="1"/>
        <c:majorTickMark val="out"/>
        <c:minorTickMark val="none"/>
        <c:tickLblPos val="nextTo"/>
        <c:txPr>
          <a:bodyPr/>
          <a:lstStyle/>
          <a:p>
            <a:pPr>
              <a:defRPr sz="1200" b="1">
                <a:solidFill>
                  <a:srgbClr val="0070C0"/>
                </a:solidFill>
              </a:defRPr>
            </a:pPr>
            <a:endParaRPr lang="ru-RU"/>
          </a:p>
        </c:txPr>
        <c:crossAx val="84752640"/>
        <c:crosses val="autoZero"/>
        <c:auto val="1"/>
        <c:lblAlgn val="ctr"/>
        <c:lblOffset val="100"/>
        <c:noMultiLvlLbl val="0"/>
      </c:catAx>
      <c:valAx>
        <c:axId val="84752640"/>
        <c:scaling>
          <c:orientation val="minMax"/>
        </c:scaling>
        <c:delete val="0"/>
        <c:axPos val="l"/>
        <c:majorGridlines>
          <c:spPr>
            <a:ln>
              <a:solidFill>
                <a:schemeClr val="bg1"/>
              </a:solidFill>
            </a:ln>
            <a:effectLst>
              <a:outerShdw blurRad="50800" dist="50800" dir="5400000" algn="ctr" rotWithShape="0">
                <a:schemeClr val="bg1"/>
              </a:outerShdw>
            </a:effectLst>
          </c:spPr>
        </c:majorGridlines>
        <c:numFmt formatCode="General" sourceLinked="1"/>
        <c:majorTickMark val="out"/>
        <c:minorTickMark val="none"/>
        <c:tickLblPos val="nextTo"/>
        <c:txPr>
          <a:bodyPr/>
          <a:lstStyle/>
          <a:p>
            <a:pPr>
              <a:defRPr>
                <a:solidFill>
                  <a:srgbClr val="0070C0"/>
                </a:solidFill>
              </a:defRPr>
            </a:pPr>
            <a:endParaRPr lang="ru-RU"/>
          </a:p>
        </c:txPr>
        <c:crossAx val="84751104"/>
        <c:crosses val="autoZero"/>
        <c:crossBetween val="between"/>
      </c:valAx>
    </c:plotArea>
    <c:plotVisOnly val="1"/>
    <c:dispBlanksAs val="gap"/>
    <c:showDLblsOverMax val="0"/>
  </c:chart>
  <c:txPr>
    <a:bodyPr/>
    <a:lstStyle/>
    <a:p>
      <a:pPr>
        <a:defRPr sz="1400" b="1">
          <a:latin typeface="Segoe UI" pitchFamily="34" charset="0"/>
          <a:cs typeface="Segoe UI" pitchFamily="34" charset="0"/>
        </a:defRPr>
      </a:pPr>
      <a:endParaRPr lang="ru-RU"/>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0"/>
      <c:rAngAx val="0"/>
      <c:perspective val="30"/>
    </c:view3D>
    <c:floor>
      <c:thickness val="0"/>
    </c:floor>
    <c:sideWall>
      <c:thickness val="0"/>
      <c:spPr>
        <a:noFill/>
        <a:ln w="25400">
          <a:noFill/>
        </a:ln>
      </c:spPr>
    </c:sideWall>
    <c:backWall>
      <c:thickness val="0"/>
      <c:spPr>
        <a:noFill/>
        <a:ln w="25400">
          <a:noFill/>
        </a:ln>
      </c:spPr>
    </c:backWall>
    <c:plotArea>
      <c:layout/>
      <c:pie3DChart>
        <c:varyColors val="1"/>
        <c:dLbls>
          <c:showLegendKey val="0"/>
          <c:showVal val="0"/>
          <c:showCatName val="0"/>
          <c:showSerName val="0"/>
          <c:showPercent val="0"/>
          <c:showBubbleSize val="0"/>
          <c:showLeaderLines val="1"/>
        </c:dLbls>
      </c:pie3DChart>
    </c:plotArea>
    <c:legend>
      <c:legendPos val="r"/>
      <c:layout/>
      <c:overlay val="0"/>
    </c:legend>
    <c:plotVisOnly val="1"/>
    <c:dispBlanksAs val="zero"/>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7.1307565101490999E-2"/>
          <c:y val="0.10442918623076967"/>
          <c:w val="0.66614007714468804"/>
          <c:h val="0.84219589636239245"/>
        </c:manualLayout>
      </c:layout>
      <c:pie3DChart>
        <c:varyColors val="1"/>
        <c:ser>
          <c:idx val="0"/>
          <c:order val="0"/>
          <c:tx>
            <c:strRef>
              <c:f>Лист1!$B$1</c:f>
              <c:strCache>
                <c:ptCount val="1"/>
                <c:pt idx="0">
                  <c:v>159</c:v>
                </c:pt>
              </c:strCache>
            </c:strRef>
          </c:tx>
          <c:explosion val="14"/>
          <c:dPt>
            <c:idx val="0"/>
            <c:bubble3D val="0"/>
          </c:dPt>
          <c:dPt>
            <c:idx val="1"/>
            <c:bubble3D val="0"/>
            <c:explosion val="5"/>
          </c:dPt>
          <c:dPt>
            <c:idx val="2"/>
            <c:bubble3D val="0"/>
            <c:explosion val="5"/>
          </c:dPt>
          <c:dPt>
            <c:idx val="3"/>
            <c:bubble3D val="0"/>
          </c:dPt>
          <c:dLbls>
            <c:dLbl>
              <c:idx val="0"/>
              <c:layout>
                <c:manualLayout>
                  <c:x val="1.6294459926266637E-2"/>
                  <c:y val="-3.7857452973061471E-2"/>
                </c:manualLayout>
              </c:layout>
              <c:tx>
                <c:rich>
                  <a:bodyPr/>
                  <a:lstStyle/>
                  <a:p>
                    <a:pPr>
                      <a:defRPr sz="1900" b="1" cap="none" spc="0" baseline="0">
                        <a:ln w="12700">
                          <a:solidFill>
                            <a:schemeClr val="tx2">
                              <a:satMod val="155000"/>
                            </a:schemeClr>
                          </a:solidFill>
                          <a:prstDash val="solid"/>
                        </a:ln>
                        <a:solidFill>
                          <a:schemeClr val="tx2"/>
                        </a:solidFill>
                        <a:effectLst>
                          <a:outerShdw blurRad="38100" dist="38100" dir="2700000" algn="tl">
                            <a:srgbClr val="000000">
                              <a:alpha val="43137"/>
                            </a:srgbClr>
                          </a:outerShdw>
                        </a:effectLst>
                      </a:defRPr>
                    </a:pPr>
                    <a:r>
                      <a:rPr lang="ru-RU" sz="1900" b="1" cap="none" spc="0" baseline="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rPr>
                      <a:t>950</a:t>
                    </a:r>
                    <a:endParaRPr lang="ru-RU" sz="1900" b="1" cap="none" spc="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endParaRPr>
                  </a:p>
                  <a:p>
                    <a:pPr>
                      <a:defRPr sz="1900" b="1" cap="none" spc="0" baseline="0">
                        <a:ln w="12700">
                          <a:solidFill>
                            <a:schemeClr val="tx2">
                              <a:satMod val="155000"/>
                            </a:schemeClr>
                          </a:solidFill>
                          <a:prstDash val="solid"/>
                        </a:ln>
                        <a:solidFill>
                          <a:schemeClr val="tx2"/>
                        </a:solidFill>
                        <a:effectLst>
                          <a:outerShdw blurRad="38100" dist="38100" dir="2700000" algn="tl">
                            <a:srgbClr val="000000">
                              <a:alpha val="43137"/>
                            </a:srgbClr>
                          </a:outerShdw>
                        </a:effectLst>
                      </a:defRPr>
                    </a:pPr>
                    <a:r>
                      <a:rPr lang="ru-RU" sz="1900" b="1" cap="none" spc="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rPr>
                      <a:t>6%</a:t>
                    </a:r>
                    <a:endParaRPr lang="en-US" b="0" cap="none" spc="0" dirty="0">
                      <a:ln w="12700">
                        <a:solidFill>
                          <a:schemeClr val="tx2">
                            <a:satMod val="155000"/>
                          </a:schemeClr>
                        </a:solidFill>
                        <a:prstDash val="solid"/>
                      </a:ln>
                      <a:solidFill>
                        <a:schemeClr val="accent1"/>
                      </a:solidFill>
                      <a:effectLst>
                        <a:outerShdw blurRad="38100" dist="38100" dir="2700000" algn="tl">
                          <a:srgbClr val="000000">
                            <a:alpha val="43137"/>
                          </a:srgbClr>
                        </a:outerShdw>
                      </a:effectLst>
                    </a:endParaRPr>
                  </a:p>
                </c:rich>
              </c:tx>
              <c:spPr>
                <a:noFill/>
                <a:ln>
                  <a:noFill/>
                </a:ln>
                <a:effectLst>
                  <a:glow rad="63500">
                    <a:schemeClr val="accent1">
                      <a:satMod val="175000"/>
                      <a:alpha val="40000"/>
                    </a:schemeClr>
                  </a:glow>
                </a:effectLst>
                <a:scene3d>
                  <a:camera prst="orthographicFront"/>
                  <a:lightRig rig="threePt" dir="t"/>
                </a:scene3d>
                <a:sp3d>
                  <a:bevelT w="165100" prst="coolSlant"/>
                </a:sp3d>
              </c:spPr>
              <c:showLegendKey val="0"/>
              <c:showVal val="1"/>
              <c:showCatName val="0"/>
              <c:showSerName val="0"/>
              <c:showPercent val="0"/>
              <c:showBubbleSize val="0"/>
            </c:dLbl>
            <c:dLbl>
              <c:idx val="1"/>
              <c:delete val="1"/>
            </c:dLbl>
            <c:dLbl>
              <c:idx val="2"/>
              <c:layout>
                <c:manualLayout>
                  <c:x val="3.1278097747469327E-2"/>
                  <c:y val="-1.9352747355556984E-3"/>
                </c:manualLayout>
              </c:layout>
              <c:tx>
                <c:rich>
                  <a:bodyPr/>
                  <a:lstStyle/>
                  <a:p>
                    <a:r>
                      <a:rPr lang="ru-RU" sz="1900" b="1" cap="none" spc="0" baseline="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rPr>
                      <a:t>2317</a:t>
                    </a:r>
                    <a:endParaRPr lang="ru-RU" sz="1900" b="1" cap="none" spc="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endParaRPr>
                  </a:p>
                  <a:p>
                    <a:r>
                      <a:rPr lang="ru-RU" sz="1900" b="1" cap="none" spc="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rPr>
                      <a:t>13%</a:t>
                    </a:r>
                    <a:endParaRPr lang="en-US"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c:rich>
              </c:tx>
              <c:showLegendKey val="0"/>
              <c:showVal val="1"/>
              <c:showCatName val="0"/>
              <c:showSerName val="0"/>
              <c:showPercent val="0"/>
              <c:showBubbleSize val="0"/>
            </c:dLbl>
            <c:dLbl>
              <c:idx val="3"/>
              <c:layout>
                <c:manualLayout>
                  <c:x val="1.5904391106837026E-2"/>
                  <c:y val="2.5203522708003204E-2"/>
                </c:manualLayout>
              </c:layout>
              <c:tx>
                <c:rich>
                  <a:bodyPr/>
                  <a:lstStyle/>
                  <a:p>
                    <a:pPr>
                      <a:defRPr sz="1900" b="1" cap="none" spc="0" baseline="0">
                        <a:ln w="12700">
                          <a:solidFill>
                            <a:schemeClr val="tx2">
                              <a:satMod val="155000"/>
                            </a:schemeClr>
                          </a:solidFill>
                          <a:prstDash val="solid"/>
                        </a:ln>
                        <a:solidFill>
                          <a:schemeClr val="tx2"/>
                        </a:solidFill>
                        <a:effectLst>
                          <a:outerShdw blurRad="38100" dist="38100" dir="2700000" algn="tl">
                            <a:srgbClr val="000000">
                              <a:alpha val="43137"/>
                            </a:srgbClr>
                          </a:outerShdw>
                        </a:effectLst>
                      </a:defRPr>
                    </a:pPr>
                    <a:r>
                      <a:rPr lang="ru-RU" sz="1900" b="1" cap="none" spc="0" baseline="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rPr>
                      <a:t>1695</a:t>
                    </a:r>
                    <a:endParaRPr lang="ru-RU" sz="1900" b="1" cap="none" spc="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endParaRPr>
                  </a:p>
                  <a:p>
                    <a:pPr>
                      <a:defRPr sz="1900" b="1" cap="none" spc="0" baseline="0">
                        <a:ln w="12700">
                          <a:solidFill>
                            <a:schemeClr val="tx2">
                              <a:satMod val="155000"/>
                            </a:schemeClr>
                          </a:solidFill>
                          <a:prstDash val="solid"/>
                        </a:ln>
                        <a:solidFill>
                          <a:schemeClr val="tx2"/>
                        </a:solidFill>
                        <a:effectLst>
                          <a:outerShdw blurRad="38100" dist="38100" dir="2700000" algn="tl">
                            <a:srgbClr val="000000">
                              <a:alpha val="43137"/>
                            </a:srgbClr>
                          </a:outerShdw>
                        </a:effectLst>
                      </a:defRPr>
                    </a:pPr>
                    <a:r>
                      <a:rPr lang="ru-RU" sz="1900" b="1" cap="none" spc="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rPr>
                      <a:t>9%</a:t>
                    </a:r>
                    <a:endParaRPr lang="en-US"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c:rich>
              </c:tx>
              <c:spPr>
                <a:noFill/>
                <a:ln>
                  <a:noFill/>
                </a:ln>
                <a:effectLst>
                  <a:glow rad="63500">
                    <a:schemeClr val="accent1">
                      <a:satMod val="175000"/>
                      <a:alpha val="40000"/>
                    </a:schemeClr>
                  </a:glow>
                </a:effectLst>
                <a:scene3d>
                  <a:camera prst="orthographicFront"/>
                  <a:lightRig rig="threePt" dir="t"/>
                </a:scene3d>
                <a:sp3d>
                  <a:bevelT w="165100" prst="coolSlant"/>
                </a:sp3d>
              </c:spPr>
              <c:showLegendKey val="0"/>
              <c:showVal val="1"/>
              <c:showCatName val="0"/>
              <c:showSerName val="0"/>
              <c:showPercent val="0"/>
              <c:showBubbleSize val="0"/>
            </c:dLbl>
            <c:dLbl>
              <c:idx val="4"/>
              <c:layout>
                <c:manualLayout>
                  <c:x val="-5.1005508478362042E-2"/>
                  <c:y val="3.8633134330103673E-2"/>
                </c:manualLayout>
              </c:layout>
              <c:tx>
                <c:rich>
                  <a:bodyPr/>
                  <a:lstStyle/>
                  <a:p>
                    <a:r>
                      <a:rPr lang="ru-RU" sz="1900" b="1" dirty="0" smtClean="0">
                        <a:solidFill>
                          <a:schemeClr val="tx2"/>
                        </a:solidFill>
                        <a:effectLst>
                          <a:outerShdw blurRad="38100" dist="38100" dir="2700000" algn="tl">
                            <a:srgbClr val="000000">
                              <a:alpha val="43137"/>
                            </a:srgbClr>
                          </a:outerShdw>
                        </a:effectLst>
                      </a:rPr>
                      <a:t>363</a:t>
                    </a:r>
                  </a:p>
                  <a:p>
                    <a:r>
                      <a:rPr lang="ru-RU" sz="1900" b="1" dirty="0" smtClean="0">
                        <a:solidFill>
                          <a:schemeClr val="tx2"/>
                        </a:solidFill>
                        <a:effectLst>
                          <a:outerShdw blurRad="38100" dist="38100" dir="2700000" algn="tl">
                            <a:srgbClr val="000000">
                              <a:alpha val="43137"/>
                            </a:srgbClr>
                          </a:outerShdw>
                        </a:effectLst>
                      </a:rPr>
                      <a:t>2%</a:t>
                    </a:r>
                    <a:endParaRPr lang="en-US" dirty="0">
                      <a:solidFill>
                        <a:srgbClr val="0070C0"/>
                      </a:solidFill>
                      <a:effectLst>
                        <a:outerShdw blurRad="38100" dist="38100" dir="2700000" algn="tl">
                          <a:srgbClr val="000000">
                            <a:alpha val="43137"/>
                          </a:srgbClr>
                        </a:outerShdw>
                      </a:effectLst>
                    </a:endParaRPr>
                  </a:p>
                </c:rich>
              </c:tx>
              <c:showLegendKey val="0"/>
              <c:showVal val="1"/>
              <c:showCatName val="0"/>
              <c:showSerName val="0"/>
              <c:showPercent val="0"/>
              <c:showBubbleSize val="0"/>
            </c:dLbl>
            <c:dLbl>
              <c:idx val="5"/>
              <c:layout>
                <c:manualLayout>
                  <c:x val="-6.0486048897289051E-3"/>
                  <c:y val="-6.1524048497535365E-2"/>
                </c:manualLayout>
              </c:layout>
              <c:tx>
                <c:rich>
                  <a:bodyPr/>
                  <a:lstStyle/>
                  <a:p>
                    <a:r>
                      <a:rPr lang="en-US" dirty="0" smtClean="0"/>
                      <a:t>3072</a:t>
                    </a:r>
                    <a:endParaRPr lang="ru-RU" dirty="0" smtClean="0"/>
                  </a:p>
                  <a:p>
                    <a:r>
                      <a:rPr lang="ru-RU" dirty="0" smtClean="0"/>
                      <a:t>16%</a:t>
                    </a:r>
                    <a:endParaRPr lang="en-US" dirty="0"/>
                  </a:p>
                </c:rich>
              </c:tx>
              <c:showLegendKey val="0"/>
              <c:showVal val="1"/>
              <c:showCatName val="0"/>
              <c:showSerName val="0"/>
              <c:showPercent val="0"/>
              <c:showBubbleSize val="0"/>
            </c:dLbl>
            <c:dLbl>
              <c:idx val="6"/>
              <c:layout>
                <c:manualLayout>
                  <c:x val="2.282643744725644E-3"/>
                  <c:y val="-6.0374505171939957E-2"/>
                </c:manualLayout>
              </c:layout>
              <c:tx>
                <c:rich>
                  <a:bodyPr/>
                  <a:lstStyle/>
                  <a:p>
                    <a:r>
                      <a:rPr lang="en-US" dirty="0" smtClean="0"/>
                      <a:t>1573</a:t>
                    </a:r>
                    <a:endParaRPr lang="ru-RU" dirty="0" smtClean="0"/>
                  </a:p>
                  <a:p>
                    <a:r>
                      <a:rPr lang="ru-RU" dirty="0" smtClean="0"/>
                      <a:t>8%</a:t>
                    </a:r>
                    <a:endParaRPr lang="en-US" dirty="0"/>
                  </a:p>
                </c:rich>
              </c:tx>
              <c:showLegendKey val="0"/>
              <c:showVal val="1"/>
              <c:showCatName val="0"/>
              <c:showSerName val="0"/>
              <c:showPercent val="0"/>
              <c:showBubbleSize val="0"/>
            </c:dLbl>
            <c:dLbl>
              <c:idx val="7"/>
              <c:layout>
                <c:manualLayout>
                  <c:x val="2.5156393026925915E-2"/>
                  <c:y val="-4.9754522889269612E-2"/>
                </c:manualLayout>
              </c:layout>
              <c:tx>
                <c:rich>
                  <a:bodyPr/>
                  <a:lstStyle/>
                  <a:p>
                    <a:r>
                      <a:rPr lang="en-US" dirty="0" smtClean="0"/>
                      <a:t>1831</a:t>
                    </a:r>
                    <a:endParaRPr lang="ru-RU" dirty="0" smtClean="0"/>
                  </a:p>
                  <a:p>
                    <a:r>
                      <a:rPr lang="ru-RU" dirty="0" smtClean="0"/>
                      <a:t>10%</a:t>
                    </a:r>
                    <a:endParaRPr lang="en-US" dirty="0"/>
                  </a:p>
                </c:rich>
              </c:tx>
              <c:showLegendKey val="0"/>
              <c:showVal val="1"/>
              <c:showCatName val="0"/>
              <c:showSerName val="0"/>
              <c:showPercent val="0"/>
              <c:showBubbleSize val="0"/>
            </c:dLbl>
            <c:dLbl>
              <c:idx val="8"/>
              <c:layout>
                <c:manualLayout>
                  <c:x val="9.8332471026069835E-3"/>
                  <c:y val="-7.2933782211333245E-2"/>
                </c:manualLayout>
              </c:layout>
              <c:tx>
                <c:rich>
                  <a:bodyPr/>
                  <a:lstStyle/>
                  <a:p>
                    <a:r>
                      <a:rPr lang="en-US" dirty="0" smtClean="0"/>
                      <a:t>827</a:t>
                    </a:r>
                    <a:endParaRPr lang="ru-RU" dirty="0" smtClean="0"/>
                  </a:p>
                  <a:p>
                    <a:r>
                      <a:rPr lang="ru-RU" dirty="0" smtClean="0"/>
                      <a:t>4%</a:t>
                    </a:r>
                    <a:endParaRPr lang="en-US" dirty="0"/>
                  </a:p>
                </c:rich>
              </c:tx>
              <c:showLegendKey val="0"/>
              <c:showVal val="1"/>
              <c:showCatName val="0"/>
              <c:showSerName val="0"/>
              <c:showPercent val="0"/>
              <c:showBubbleSize val="0"/>
            </c:dLbl>
            <c:spPr>
              <a:noFill/>
              <a:ln>
                <a:noFill/>
              </a:ln>
              <a:effectLst>
                <a:glow rad="63500">
                  <a:schemeClr val="accent1">
                    <a:satMod val="175000"/>
                    <a:alpha val="40000"/>
                  </a:schemeClr>
                </a:glow>
              </a:effectLst>
              <a:scene3d>
                <a:camera prst="orthographicFront"/>
                <a:lightRig rig="threePt" dir="t"/>
              </a:scene3d>
              <a:sp3d>
                <a:bevelT w="165100" prst="coolSlant"/>
              </a:sp3d>
            </c:spPr>
            <c:txPr>
              <a:bodyPr/>
              <a:lstStyle/>
              <a:p>
                <a:pPr>
                  <a:defRPr sz="1900" b="1" baseline="0">
                    <a:solidFill>
                      <a:schemeClr val="tx2"/>
                    </a:solidFill>
                    <a:effectLst>
                      <a:outerShdw blurRad="38100" dist="38100" dir="2700000" algn="tl">
                        <a:srgbClr val="000000">
                          <a:alpha val="43137"/>
                        </a:srgbClr>
                      </a:outerShdw>
                    </a:effectLst>
                  </a:defRPr>
                </a:pPr>
                <a:endParaRPr lang="ru-RU"/>
              </a:p>
            </c:txPr>
            <c:showLegendKey val="0"/>
            <c:showVal val="1"/>
            <c:showCatName val="0"/>
            <c:showSerName val="0"/>
            <c:showPercent val="0"/>
            <c:showBubbleSize val="0"/>
            <c:showLeaderLines val="1"/>
          </c:dLbls>
          <c:cat>
            <c:strRef>
              <c:f>Лист1!$A$2:$A$10</c:f>
              <c:strCache>
                <c:ptCount val="9"/>
                <c:pt idx="0">
                  <c:v>ЦА Росреестра</c:v>
                </c:pt>
                <c:pt idx="1">
                  <c:v>Центральный ФО</c:v>
                </c:pt>
                <c:pt idx="2">
                  <c:v>Северо-западный ФО</c:v>
                </c:pt>
                <c:pt idx="3">
                  <c:v>Южный ФО</c:v>
                </c:pt>
                <c:pt idx="4">
                  <c:v>Северо-кавказский ФО</c:v>
                </c:pt>
                <c:pt idx="5">
                  <c:v>Приволжский ФО</c:v>
                </c:pt>
                <c:pt idx="6">
                  <c:v>Уральский ФО</c:v>
                </c:pt>
                <c:pt idx="7">
                  <c:v>Сибирский ФО</c:v>
                </c:pt>
                <c:pt idx="8">
                  <c:v>Дальневосточный ФО</c:v>
                </c:pt>
              </c:strCache>
            </c:strRef>
          </c:cat>
          <c:val>
            <c:numRef>
              <c:f>Лист1!$B$2:$B$10</c:f>
              <c:numCache>
                <c:formatCode>General</c:formatCode>
                <c:ptCount val="9"/>
                <c:pt idx="0">
                  <c:v>950</c:v>
                </c:pt>
                <c:pt idx="1">
                  <c:v>6152</c:v>
                </c:pt>
                <c:pt idx="2">
                  <c:v>2317</c:v>
                </c:pt>
                <c:pt idx="3">
                  <c:v>1695</c:v>
                </c:pt>
                <c:pt idx="4">
                  <c:v>363</c:v>
                </c:pt>
                <c:pt idx="5">
                  <c:v>3072</c:v>
                </c:pt>
                <c:pt idx="6">
                  <c:v>1573</c:v>
                </c:pt>
                <c:pt idx="7">
                  <c:v>1831</c:v>
                </c:pt>
                <c:pt idx="8">
                  <c:v>827</c:v>
                </c:pt>
              </c:numCache>
            </c:numRef>
          </c:val>
        </c:ser>
        <c:dLbls>
          <c:showLegendKey val="0"/>
          <c:showVal val="0"/>
          <c:showCatName val="0"/>
          <c:showSerName val="0"/>
          <c:showPercent val="0"/>
          <c:showBubbleSize val="0"/>
          <c:showLeaderLines val="1"/>
        </c:dLbls>
      </c:pie3DChart>
      <c:spPr>
        <a:noFill/>
        <a:ln w="25400">
          <a:noFill/>
        </a:ln>
      </c:spPr>
    </c:plotArea>
    <c:legend>
      <c:legendPos val="r"/>
      <c:layout>
        <c:manualLayout>
          <c:xMode val="edge"/>
          <c:yMode val="edge"/>
          <c:x val="0.71499980100601612"/>
          <c:y val="0.13261410281898503"/>
          <c:w val="0.27777194558448592"/>
          <c:h val="0.67095231377800135"/>
        </c:manualLayout>
      </c:layout>
      <c:overlay val="0"/>
      <c:txPr>
        <a:bodyPr/>
        <a:lstStyle/>
        <a:p>
          <a:pPr>
            <a:defRPr b="1">
              <a:solidFill>
                <a:schemeClr val="tx2"/>
              </a:solidFill>
            </a:defRPr>
          </a:pPr>
          <a:endParaRPr lang="ru-RU"/>
        </a:p>
      </c:txPr>
    </c:legend>
    <c:plotVisOnly val="1"/>
    <c:dispBlanksAs val="zero"/>
    <c:showDLblsOverMax val="0"/>
  </c:chart>
  <c:txPr>
    <a:bodyPr/>
    <a:lstStyle/>
    <a:p>
      <a:pPr>
        <a:defRPr sz="1800"/>
      </a:pPr>
      <a:endParaRPr lang="ru-RU"/>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0"/>
      <c:rAngAx val="0"/>
      <c:perspective val="30"/>
    </c:view3D>
    <c:floor>
      <c:thickness val="0"/>
    </c:floor>
    <c:sideWall>
      <c:thickness val="0"/>
      <c:spPr>
        <a:noFill/>
        <a:ln w="25400">
          <a:noFill/>
        </a:ln>
      </c:spPr>
    </c:sideWall>
    <c:backWall>
      <c:thickness val="0"/>
      <c:spPr>
        <a:noFill/>
        <a:ln w="25400">
          <a:noFill/>
        </a:ln>
      </c:spPr>
    </c:backWall>
    <c:plotArea>
      <c:layout/>
      <c:pie3DChart>
        <c:varyColors val="1"/>
        <c:dLbls>
          <c:showLegendKey val="0"/>
          <c:showVal val="0"/>
          <c:showCatName val="0"/>
          <c:showSerName val="0"/>
          <c:showPercent val="0"/>
          <c:showBubbleSize val="0"/>
          <c:showLeaderLines val="1"/>
        </c:dLbls>
      </c:pie3DChart>
    </c:plotArea>
    <c:legend>
      <c:legendPos val="r"/>
      <c:layout/>
      <c:overlay val="0"/>
    </c:legend>
    <c:plotVisOnly val="1"/>
    <c:dispBlanksAs val="zero"/>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5.3526210886411629E-2"/>
          <c:y val="0.12067372631111163"/>
          <c:w val="0.55911991108456061"/>
          <c:h val="0.7075982785538466"/>
        </c:manualLayout>
      </c:layout>
      <c:pie3DChart>
        <c:varyColors val="1"/>
        <c:ser>
          <c:idx val="0"/>
          <c:order val="0"/>
          <c:tx>
            <c:strRef>
              <c:f>Лист1!$B$1</c:f>
              <c:strCache>
                <c:ptCount val="1"/>
                <c:pt idx="0">
                  <c:v>159</c:v>
                </c:pt>
              </c:strCache>
            </c:strRef>
          </c:tx>
          <c:explosion val="14"/>
          <c:dPt>
            <c:idx val="0"/>
            <c:bubble3D val="0"/>
            <c:spPr>
              <a:solidFill>
                <a:schemeClr val="tx2">
                  <a:lumMod val="60000"/>
                  <a:lumOff val="40000"/>
                </a:schemeClr>
              </a:solidFill>
            </c:spPr>
          </c:dPt>
          <c:dPt>
            <c:idx val="1"/>
            <c:bubble3D val="0"/>
            <c:explosion val="5"/>
            <c:spPr>
              <a:solidFill>
                <a:schemeClr val="accent3">
                  <a:lumMod val="50000"/>
                </a:schemeClr>
              </a:solidFill>
            </c:spPr>
          </c:dPt>
          <c:dPt>
            <c:idx val="2"/>
            <c:bubble3D val="0"/>
            <c:explosion val="5"/>
            <c:spPr>
              <a:solidFill>
                <a:schemeClr val="accent3">
                  <a:lumMod val="60000"/>
                  <a:lumOff val="40000"/>
                </a:schemeClr>
              </a:solidFill>
              <a:ln>
                <a:solidFill>
                  <a:schemeClr val="accent3">
                    <a:lumMod val="75000"/>
                  </a:schemeClr>
                </a:solidFill>
              </a:ln>
            </c:spPr>
          </c:dPt>
          <c:dPt>
            <c:idx val="3"/>
            <c:bubble3D val="0"/>
            <c:spPr>
              <a:solidFill>
                <a:srgbClr val="FF0000"/>
              </a:solidFill>
            </c:spPr>
          </c:dPt>
          <c:dLbls>
            <c:dLbl>
              <c:idx val="0"/>
              <c:layout>
                <c:manualLayout>
                  <c:x val="-5.3550167872273959E-3"/>
                  <c:y val="-1.6664815020553273E-3"/>
                </c:manualLayout>
              </c:layout>
              <c:tx>
                <c:rich>
                  <a:bodyPr/>
                  <a:lstStyle/>
                  <a:p>
                    <a:pPr>
                      <a:defRPr sz="1900" b="0" cap="none" spc="0" baseline="0">
                        <a:ln w="12700">
                          <a:solidFill>
                            <a:schemeClr val="tx2">
                              <a:satMod val="155000"/>
                            </a:schemeClr>
                          </a:solidFill>
                          <a:prstDash val="solid"/>
                        </a:ln>
                        <a:solidFill>
                          <a:srgbClr val="000066"/>
                        </a:solidFill>
                        <a:effectLst/>
                      </a:defRPr>
                    </a:pPr>
                    <a:r>
                      <a:rPr lang="ru-RU" sz="1900" b="0" cap="none" spc="0" baseline="0" dirty="0" smtClean="0">
                        <a:ln w="12700">
                          <a:solidFill>
                            <a:schemeClr val="tx2">
                              <a:satMod val="155000"/>
                            </a:schemeClr>
                          </a:solidFill>
                          <a:prstDash val="solid"/>
                        </a:ln>
                        <a:solidFill>
                          <a:srgbClr val="000066"/>
                        </a:solidFill>
                        <a:effectLst/>
                      </a:rPr>
                      <a:t>663</a:t>
                    </a:r>
                    <a:endParaRPr lang="ru-RU" sz="1900" b="0" cap="none" spc="0" dirty="0" smtClean="0">
                      <a:ln w="12700">
                        <a:solidFill>
                          <a:schemeClr val="tx2">
                            <a:satMod val="155000"/>
                          </a:schemeClr>
                        </a:solidFill>
                        <a:prstDash val="solid"/>
                      </a:ln>
                      <a:solidFill>
                        <a:srgbClr val="000066"/>
                      </a:solidFill>
                      <a:effectLst/>
                    </a:endParaRPr>
                  </a:p>
                  <a:p>
                    <a:pPr>
                      <a:defRPr sz="1900" b="0" cap="none" spc="0" baseline="0">
                        <a:ln w="12700">
                          <a:solidFill>
                            <a:schemeClr val="tx2">
                              <a:satMod val="155000"/>
                            </a:schemeClr>
                          </a:solidFill>
                          <a:prstDash val="solid"/>
                        </a:ln>
                        <a:solidFill>
                          <a:srgbClr val="000066"/>
                        </a:solidFill>
                        <a:effectLst/>
                      </a:defRPr>
                    </a:pPr>
                    <a:r>
                      <a:rPr lang="ru-RU" sz="1900" b="0" cap="none" spc="0" dirty="0" smtClean="0">
                        <a:ln w="12700">
                          <a:solidFill>
                            <a:schemeClr val="tx2">
                              <a:satMod val="155000"/>
                            </a:schemeClr>
                          </a:solidFill>
                          <a:prstDash val="solid"/>
                        </a:ln>
                        <a:solidFill>
                          <a:srgbClr val="000066"/>
                        </a:solidFill>
                        <a:effectLst/>
                      </a:rPr>
                      <a:t>16%</a:t>
                    </a:r>
                    <a:endParaRPr lang="en-US"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c:rich>
              </c:tx>
              <c:spPr>
                <a:noFill/>
                <a:ln>
                  <a:noFill/>
                </a:ln>
                <a:effectLst>
                  <a:glow rad="63500">
                    <a:schemeClr val="accent1">
                      <a:satMod val="175000"/>
                      <a:alpha val="40000"/>
                    </a:schemeClr>
                  </a:glow>
                </a:effectLst>
                <a:scene3d>
                  <a:camera prst="orthographicFront"/>
                  <a:lightRig rig="threePt" dir="t"/>
                </a:scene3d>
                <a:sp3d>
                  <a:bevelT w="165100" prst="coolSlant"/>
                </a:sp3d>
              </c:spPr>
              <c:showLegendKey val="0"/>
              <c:showVal val="1"/>
              <c:showCatName val="0"/>
              <c:showSerName val="0"/>
              <c:showPercent val="0"/>
              <c:showBubbleSize val="0"/>
            </c:dLbl>
            <c:dLbl>
              <c:idx val="1"/>
              <c:layout>
                <c:manualLayout>
                  <c:x val="-0.50899169774857922"/>
                  <c:y val="5.2028027587577991E-2"/>
                </c:manualLayout>
              </c:layout>
              <c:tx>
                <c:rich>
                  <a:bodyPr/>
                  <a:lstStyle/>
                  <a:p>
                    <a:pPr>
                      <a:defRPr sz="1900" b="0" cap="none" spc="0" baseline="0">
                        <a:ln w="12700">
                          <a:solidFill>
                            <a:schemeClr val="tx2">
                              <a:satMod val="155000"/>
                            </a:schemeClr>
                          </a:solidFill>
                          <a:prstDash val="solid"/>
                        </a:ln>
                        <a:solidFill>
                          <a:srgbClr val="000066"/>
                        </a:solidFill>
                        <a:effectLst/>
                      </a:defRPr>
                    </a:pPr>
                    <a:r>
                      <a:rPr lang="ru-RU" sz="1900" b="0" cap="none" spc="0" baseline="0" dirty="0" smtClean="0">
                        <a:ln w="12700">
                          <a:solidFill>
                            <a:schemeClr val="tx2">
                              <a:satMod val="155000"/>
                            </a:schemeClr>
                          </a:solidFill>
                          <a:prstDash val="solid"/>
                        </a:ln>
                        <a:solidFill>
                          <a:srgbClr val="000066"/>
                        </a:solidFill>
                        <a:effectLst/>
                      </a:rPr>
                      <a:t>1585</a:t>
                    </a:r>
                    <a:endParaRPr lang="ru-RU" sz="1900" b="0" cap="none" spc="0" dirty="0" smtClean="0">
                      <a:ln w="12700">
                        <a:solidFill>
                          <a:schemeClr val="tx2">
                            <a:satMod val="155000"/>
                          </a:schemeClr>
                        </a:solidFill>
                        <a:prstDash val="solid"/>
                      </a:ln>
                      <a:solidFill>
                        <a:srgbClr val="000066"/>
                      </a:solidFill>
                      <a:effectLst/>
                    </a:endParaRPr>
                  </a:p>
                  <a:p>
                    <a:pPr>
                      <a:defRPr sz="1900" b="0" cap="none" spc="0" baseline="0">
                        <a:ln w="12700">
                          <a:solidFill>
                            <a:schemeClr val="tx2">
                              <a:satMod val="155000"/>
                            </a:schemeClr>
                          </a:solidFill>
                          <a:prstDash val="solid"/>
                        </a:ln>
                        <a:solidFill>
                          <a:srgbClr val="000066"/>
                        </a:solidFill>
                        <a:effectLst/>
                      </a:defRPr>
                    </a:pPr>
                    <a:r>
                      <a:rPr lang="ru-RU" sz="1900" b="0" cap="none" spc="0" dirty="0" smtClean="0">
                        <a:ln w="12700">
                          <a:solidFill>
                            <a:schemeClr val="tx2">
                              <a:satMod val="155000"/>
                            </a:schemeClr>
                          </a:solidFill>
                          <a:prstDash val="solid"/>
                        </a:ln>
                        <a:solidFill>
                          <a:srgbClr val="000066"/>
                        </a:solidFill>
                        <a:effectLst/>
                      </a:rPr>
                      <a:t>39,5%</a:t>
                    </a:r>
                    <a:endParaRPr lang="en-US"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c:rich>
              </c:tx>
              <c:spPr>
                <a:noFill/>
                <a:ln>
                  <a:noFill/>
                </a:ln>
                <a:effectLst>
                  <a:glow rad="63500">
                    <a:schemeClr val="accent1">
                      <a:satMod val="175000"/>
                      <a:alpha val="40000"/>
                    </a:schemeClr>
                  </a:glow>
                </a:effectLst>
                <a:scene3d>
                  <a:camera prst="orthographicFront"/>
                  <a:lightRig rig="threePt" dir="t"/>
                </a:scene3d>
                <a:sp3d>
                  <a:bevelT w="165100" prst="coolSlant"/>
                </a:sp3d>
              </c:spPr>
              <c:showLegendKey val="0"/>
              <c:showVal val="1"/>
              <c:showCatName val="0"/>
              <c:showSerName val="0"/>
              <c:showPercent val="0"/>
              <c:showBubbleSize val="0"/>
            </c:dLbl>
            <c:dLbl>
              <c:idx val="2"/>
              <c:layout>
                <c:manualLayout>
                  <c:x val="0.49478142245023854"/>
                  <c:y val="0.20692309772598366"/>
                </c:manualLayout>
              </c:layout>
              <c:tx>
                <c:rich>
                  <a:bodyPr/>
                  <a:lstStyle/>
                  <a:p>
                    <a:r>
                      <a:rPr lang="ru-RU" sz="1900" b="0" cap="none" spc="0" baseline="0" dirty="0" smtClean="0">
                        <a:ln w="12700">
                          <a:solidFill>
                            <a:schemeClr val="tx2">
                              <a:satMod val="155000"/>
                            </a:schemeClr>
                          </a:solidFill>
                          <a:prstDash val="solid"/>
                        </a:ln>
                        <a:solidFill>
                          <a:srgbClr val="000066"/>
                        </a:solidFill>
                        <a:effectLst/>
                      </a:rPr>
                      <a:t>1463</a:t>
                    </a:r>
                    <a:endParaRPr lang="ru-RU" sz="1900" b="0" cap="none" spc="0" dirty="0" smtClean="0">
                      <a:ln w="12700">
                        <a:solidFill>
                          <a:schemeClr val="tx2">
                            <a:satMod val="155000"/>
                          </a:schemeClr>
                        </a:solidFill>
                        <a:prstDash val="solid"/>
                      </a:ln>
                      <a:solidFill>
                        <a:srgbClr val="000066"/>
                      </a:solidFill>
                      <a:effectLst/>
                    </a:endParaRPr>
                  </a:p>
                  <a:p>
                    <a:r>
                      <a:rPr lang="ru-RU" sz="1900" b="0" cap="none" spc="0" dirty="0" smtClean="0">
                        <a:ln w="12700">
                          <a:solidFill>
                            <a:schemeClr val="tx2">
                              <a:satMod val="155000"/>
                            </a:schemeClr>
                          </a:solidFill>
                          <a:prstDash val="solid"/>
                        </a:ln>
                        <a:solidFill>
                          <a:srgbClr val="000066"/>
                        </a:solidFill>
                        <a:effectLst/>
                      </a:rPr>
                      <a:t>36%</a:t>
                    </a:r>
                    <a:endParaRPr lang="en-US"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c:rich>
              </c:tx>
              <c:showLegendKey val="0"/>
              <c:showVal val="1"/>
              <c:showCatName val="0"/>
              <c:showSerName val="0"/>
              <c:showPercent val="0"/>
              <c:showBubbleSize val="0"/>
            </c:dLbl>
            <c:dLbl>
              <c:idx val="3"/>
              <c:layout>
                <c:manualLayout>
                  <c:x val="6.8785970284721424E-3"/>
                  <c:y val="-4.9649088697747033E-3"/>
                </c:manualLayout>
              </c:layout>
              <c:tx>
                <c:rich>
                  <a:bodyPr/>
                  <a:lstStyle/>
                  <a:p>
                    <a:pPr>
                      <a:defRPr sz="1900" b="0" cap="none" spc="0" baseline="0">
                        <a:ln w="12700">
                          <a:solidFill>
                            <a:schemeClr val="tx2">
                              <a:satMod val="155000"/>
                            </a:schemeClr>
                          </a:solidFill>
                          <a:prstDash val="solid"/>
                        </a:ln>
                        <a:solidFill>
                          <a:srgbClr val="000066"/>
                        </a:solidFill>
                        <a:effectLst/>
                      </a:defRPr>
                    </a:pPr>
                    <a:r>
                      <a:rPr lang="ru-RU" sz="1900" b="0" cap="none" spc="0" baseline="0" dirty="0" smtClean="0">
                        <a:ln w="12700">
                          <a:solidFill>
                            <a:schemeClr val="tx2">
                              <a:satMod val="155000"/>
                            </a:schemeClr>
                          </a:solidFill>
                          <a:prstDash val="solid"/>
                        </a:ln>
                        <a:solidFill>
                          <a:srgbClr val="000066"/>
                        </a:solidFill>
                        <a:effectLst/>
                      </a:rPr>
                      <a:t>344</a:t>
                    </a:r>
                    <a:endParaRPr lang="ru-RU" sz="1900" b="0" cap="none" spc="0" dirty="0" smtClean="0">
                      <a:ln w="12700">
                        <a:solidFill>
                          <a:schemeClr val="tx2">
                            <a:satMod val="155000"/>
                          </a:schemeClr>
                        </a:solidFill>
                        <a:prstDash val="solid"/>
                      </a:ln>
                      <a:solidFill>
                        <a:srgbClr val="000066"/>
                      </a:solidFill>
                      <a:effectLst/>
                    </a:endParaRPr>
                  </a:p>
                  <a:p>
                    <a:pPr>
                      <a:defRPr sz="1900" b="0" cap="none" spc="0" baseline="0">
                        <a:ln w="12700">
                          <a:solidFill>
                            <a:schemeClr val="tx2">
                              <a:satMod val="155000"/>
                            </a:schemeClr>
                          </a:solidFill>
                          <a:prstDash val="solid"/>
                        </a:ln>
                        <a:solidFill>
                          <a:srgbClr val="000066"/>
                        </a:solidFill>
                        <a:effectLst/>
                      </a:defRPr>
                    </a:pPr>
                    <a:r>
                      <a:rPr lang="ru-RU" sz="1900" b="0" cap="none" spc="0" dirty="0" smtClean="0">
                        <a:ln w="12700">
                          <a:solidFill>
                            <a:schemeClr val="tx2">
                              <a:satMod val="155000"/>
                            </a:schemeClr>
                          </a:solidFill>
                          <a:prstDash val="solid"/>
                        </a:ln>
                        <a:solidFill>
                          <a:srgbClr val="000066"/>
                        </a:solidFill>
                        <a:effectLst/>
                      </a:rPr>
                      <a:t>8,5%</a:t>
                    </a:r>
                    <a:endParaRPr lang="en-US"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c:rich>
              </c:tx>
              <c:spPr>
                <a:noFill/>
                <a:ln>
                  <a:noFill/>
                </a:ln>
                <a:effectLst>
                  <a:glow rad="63500">
                    <a:schemeClr val="accent1">
                      <a:satMod val="175000"/>
                      <a:alpha val="40000"/>
                    </a:schemeClr>
                  </a:glow>
                </a:effectLst>
                <a:scene3d>
                  <a:camera prst="orthographicFront"/>
                  <a:lightRig rig="threePt" dir="t"/>
                </a:scene3d>
                <a:sp3d>
                  <a:bevelT w="165100" prst="coolSlant"/>
                </a:sp3d>
              </c:spPr>
              <c:showLegendKey val="0"/>
              <c:showVal val="1"/>
              <c:showCatName val="0"/>
              <c:showSerName val="0"/>
              <c:showPercent val="0"/>
              <c:showBubbleSize val="0"/>
            </c:dLbl>
            <c:dLbl>
              <c:idx val="4"/>
              <c:layout>
                <c:manualLayout>
                  <c:x val="1.2175192394035257E-2"/>
                  <c:y val="-5.4591887451101925E-3"/>
                </c:manualLayout>
              </c:layout>
              <c:tx>
                <c:rich>
                  <a:bodyPr/>
                  <a:lstStyle/>
                  <a:p>
                    <a:r>
                      <a:rPr lang="ru-RU" sz="1900" b="0" dirty="0" smtClean="0">
                        <a:solidFill>
                          <a:srgbClr val="000066"/>
                        </a:solidFill>
                        <a:effectLst/>
                      </a:rPr>
                      <a:t>5</a:t>
                    </a:r>
                  </a:p>
                  <a:p>
                    <a:r>
                      <a:rPr lang="ru-RU" sz="1900" b="0" dirty="0" smtClean="0">
                        <a:solidFill>
                          <a:srgbClr val="000066"/>
                        </a:solidFill>
                        <a:effectLst/>
                      </a:rPr>
                      <a:t>3%</a:t>
                    </a:r>
                    <a:endParaRPr lang="en-US" dirty="0">
                      <a:solidFill>
                        <a:srgbClr val="0070C0"/>
                      </a:solidFill>
                      <a:effectLst>
                        <a:outerShdw blurRad="38100" dist="38100" dir="2700000" algn="tl">
                          <a:srgbClr val="000000">
                            <a:alpha val="43137"/>
                          </a:srgbClr>
                        </a:outerShdw>
                      </a:effectLst>
                    </a:endParaRPr>
                  </a:p>
                </c:rich>
              </c:tx>
              <c:showLegendKey val="0"/>
              <c:showVal val="1"/>
              <c:showCatName val="0"/>
              <c:showSerName val="0"/>
              <c:showPercent val="0"/>
              <c:showBubbleSize val="0"/>
            </c:dLbl>
            <c:spPr>
              <a:noFill/>
              <a:ln>
                <a:noFill/>
              </a:ln>
              <a:effectLst>
                <a:glow rad="63500">
                  <a:schemeClr val="accent1">
                    <a:satMod val="175000"/>
                    <a:alpha val="40000"/>
                  </a:schemeClr>
                </a:glow>
              </a:effectLst>
              <a:scene3d>
                <a:camera prst="orthographicFront"/>
                <a:lightRig rig="threePt" dir="t"/>
              </a:scene3d>
              <a:sp3d>
                <a:bevelT w="165100" prst="coolSlant"/>
              </a:sp3d>
            </c:spPr>
            <c:txPr>
              <a:bodyPr/>
              <a:lstStyle/>
              <a:p>
                <a:pPr>
                  <a:defRPr sz="1900" b="0" baseline="0">
                    <a:solidFill>
                      <a:srgbClr val="000066"/>
                    </a:solidFill>
                    <a:effectLst/>
                  </a:defRPr>
                </a:pPr>
                <a:endParaRPr lang="ru-RU"/>
              </a:p>
            </c:txPr>
            <c:showLegendKey val="0"/>
            <c:showVal val="1"/>
            <c:showCatName val="0"/>
            <c:showSerName val="0"/>
            <c:showPercent val="0"/>
            <c:showBubbleSize val="0"/>
            <c:showLeaderLines val="1"/>
          </c:dLbls>
          <c:cat>
            <c:strRef>
              <c:f>Лист1!$A$2:$A$5</c:f>
              <c:strCache>
                <c:ptCount val="4"/>
                <c:pt idx="0">
                  <c:v>Штраф</c:v>
                </c:pt>
                <c:pt idx="1">
                  <c:v>Предупреждение </c:v>
                </c:pt>
                <c:pt idx="2">
                  <c:v>Устное замечание</c:v>
                </c:pt>
                <c:pt idx="3">
                  <c:v>Дисквалификация</c:v>
                </c:pt>
              </c:strCache>
            </c:strRef>
          </c:cat>
          <c:val>
            <c:numRef>
              <c:f>Лист1!$B$2:$B$5</c:f>
              <c:numCache>
                <c:formatCode>General</c:formatCode>
                <c:ptCount val="4"/>
                <c:pt idx="0">
                  <c:v>663</c:v>
                </c:pt>
                <c:pt idx="1">
                  <c:v>1463</c:v>
                </c:pt>
                <c:pt idx="2">
                  <c:v>1585</c:v>
                </c:pt>
                <c:pt idx="3">
                  <c:v>344</c:v>
                </c:pt>
              </c:numCache>
            </c:numRef>
          </c:val>
        </c:ser>
        <c:dLbls>
          <c:showLegendKey val="0"/>
          <c:showVal val="0"/>
          <c:showCatName val="0"/>
          <c:showSerName val="0"/>
          <c:showPercent val="0"/>
          <c:showBubbleSize val="0"/>
          <c:showLeaderLines val="1"/>
        </c:dLbls>
      </c:pie3DChart>
      <c:spPr>
        <a:noFill/>
        <a:ln w="25400">
          <a:noFill/>
        </a:ln>
      </c:spPr>
    </c:plotArea>
    <c:legend>
      <c:legendPos val="r"/>
      <c:layout>
        <c:manualLayout>
          <c:xMode val="edge"/>
          <c:yMode val="edge"/>
          <c:x val="0.62574396685866229"/>
          <c:y val="0.29041820645659261"/>
          <c:w val="0.36969662751497617"/>
          <c:h val="0.43192550973868399"/>
        </c:manualLayout>
      </c:layout>
      <c:overlay val="0"/>
      <c:txPr>
        <a:bodyPr/>
        <a:lstStyle/>
        <a:p>
          <a:pPr>
            <a:defRPr sz="2000" b="1">
              <a:solidFill>
                <a:schemeClr val="tx2"/>
              </a:solidFill>
            </a:defRPr>
          </a:pPr>
          <a:endParaRPr lang="ru-RU"/>
        </a:p>
      </c:txPr>
    </c:legend>
    <c:plotVisOnly val="1"/>
    <c:dispBlanksAs val="zero"/>
    <c:showDLblsOverMax val="0"/>
  </c:chart>
  <c:txPr>
    <a:bodyPr/>
    <a:lstStyle/>
    <a:p>
      <a:pPr>
        <a:defRPr sz="1800"/>
      </a:pPr>
      <a:endParaRPr lang="ru-RU"/>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DDEC1B-C4A4-4306-BB40-A381F91105F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288AD618-6D1C-4BA7-BF32-6F063ED503D0}">
      <dgm:prSet phldrT="[Текст]"/>
      <dgm:spPr/>
      <dgm:t>
        <a:bodyPr/>
        <a:lstStyle/>
        <a:p>
          <a:pPr algn="ctr"/>
          <a:r>
            <a:rPr lang="ru-RU" b="1" dirty="0" smtClean="0">
              <a:effectLst>
                <a:outerShdw blurRad="38100" dist="38100" dir="2700000" algn="tl">
                  <a:srgbClr val="000000">
                    <a:alpha val="43137"/>
                  </a:srgbClr>
                </a:outerShdw>
              </a:effectLst>
            </a:rPr>
            <a:t>Всего в России действует 48 саморегулируемых организаций АУ, 1 национальное объединение </a:t>
          </a:r>
          <a:endParaRPr lang="ru-RU" b="1" dirty="0">
            <a:effectLst>
              <a:outerShdw blurRad="38100" dist="38100" dir="2700000" algn="tl">
                <a:srgbClr val="000000">
                  <a:alpha val="43137"/>
                </a:srgbClr>
              </a:outerShdw>
            </a:effectLst>
          </a:endParaRPr>
        </a:p>
      </dgm:t>
    </dgm:pt>
    <dgm:pt modelId="{A81CBFDB-15F0-436F-B6BA-3C669F8F103F}" type="parTrans" cxnId="{7F31F167-722B-4292-959F-FD2E8316C8AA}">
      <dgm:prSet/>
      <dgm:spPr/>
      <dgm:t>
        <a:bodyPr/>
        <a:lstStyle/>
        <a:p>
          <a:endParaRPr lang="ru-RU"/>
        </a:p>
      </dgm:t>
    </dgm:pt>
    <dgm:pt modelId="{3D0F4471-9885-41BF-9F7F-CC4ED7A10D9C}" type="sibTrans" cxnId="{7F31F167-722B-4292-959F-FD2E8316C8AA}">
      <dgm:prSet/>
      <dgm:spPr/>
      <dgm:t>
        <a:bodyPr/>
        <a:lstStyle/>
        <a:p>
          <a:endParaRPr lang="ru-RU"/>
        </a:p>
      </dgm:t>
    </dgm:pt>
    <dgm:pt modelId="{432F467D-48A2-46C0-AB16-964343B56C35}">
      <dgm:prSet phldrT="[Текст]"/>
      <dgm:spPr/>
      <dgm:t>
        <a:bodyPr/>
        <a:lstStyle/>
        <a:p>
          <a:r>
            <a:rPr lang="ru-RU" dirty="0" smtClean="0">
              <a:solidFill>
                <a:schemeClr val="bg1"/>
              </a:solidFill>
            </a:rPr>
            <a:t>ю</a:t>
          </a:r>
          <a:endParaRPr lang="ru-RU" dirty="0">
            <a:solidFill>
              <a:schemeClr val="bg1"/>
            </a:solidFill>
          </a:endParaRPr>
        </a:p>
      </dgm:t>
    </dgm:pt>
    <dgm:pt modelId="{3466823A-5949-4DC5-8D23-3770DB19B9D7}" type="parTrans" cxnId="{20C787E9-3D7A-4329-BD53-C79D80969F27}">
      <dgm:prSet/>
      <dgm:spPr/>
      <dgm:t>
        <a:bodyPr/>
        <a:lstStyle/>
        <a:p>
          <a:endParaRPr lang="ru-RU"/>
        </a:p>
      </dgm:t>
    </dgm:pt>
    <dgm:pt modelId="{74F1AC72-CB1A-41C5-AB28-59D35DE95C55}" type="sibTrans" cxnId="{20C787E9-3D7A-4329-BD53-C79D80969F27}">
      <dgm:prSet/>
      <dgm:spPr/>
      <dgm:t>
        <a:bodyPr/>
        <a:lstStyle/>
        <a:p>
          <a:endParaRPr lang="ru-RU"/>
        </a:p>
      </dgm:t>
    </dgm:pt>
    <dgm:pt modelId="{847BA66C-417F-46B9-8C5A-4FF7A4E0A2B0}">
      <dgm:prSet phldrT="[Текст]"/>
      <dgm:spPr/>
      <dgm:t>
        <a:bodyPr/>
        <a:lstStyle/>
        <a:p>
          <a:pPr algn="ctr"/>
          <a:r>
            <a:rPr lang="ru-RU" b="1" dirty="0" smtClean="0">
              <a:effectLst>
                <a:outerShdw blurRad="38100" dist="38100" dir="2700000" algn="tl">
                  <a:srgbClr val="000000">
                    <a:alpha val="43137"/>
                  </a:srgbClr>
                </a:outerShdw>
              </a:effectLst>
            </a:rPr>
            <a:t>По состоянию на 01.12.2021 в России осуществляет деятельность 10 383 арбитражных управляющих (увеличение количества)</a:t>
          </a:r>
          <a:r>
            <a:rPr lang="ru-RU" dirty="0" smtClean="0">
              <a:effectLst>
                <a:outerShdw blurRad="38100" dist="38100" dir="2700000" algn="tl">
                  <a:srgbClr val="000000">
                    <a:alpha val="43137"/>
                  </a:srgbClr>
                </a:outerShdw>
              </a:effectLst>
            </a:rPr>
            <a:t> </a:t>
          </a:r>
          <a:endParaRPr lang="ru-RU" dirty="0">
            <a:effectLst>
              <a:outerShdw blurRad="38100" dist="38100" dir="2700000" algn="tl">
                <a:srgbClr val="000000">
                  <a:alpha val="43137"/>
                </a:srgbClr>
              </a:outerShdw>
            </a:effectLst>
          </a:endParaRPr>
        </a:p>
      </dgm:t>
    </dgm:pt>
    <dgm:pt modelId="{F84AEA63-01B1-4DF6-A352-7EBDD2D8B5E7}" type="parTrans" cxnId="{9C9D65C0-4626-4665-BDDC-1330FAED2DA9}">
      <dgm:prSet/>
      <dgm:spPr/>
      <dgm:t>
        <a:bodyPr/>
        <a:lstStyle/>
        <a:p>
          <a:endParaRPr lang="ru-RU"/>
        </a:p>
      </dgm:t>
    </dgm:pt>
    <dgm:pt modelId="{822B42D2-6504-49FB-86D8-7C90A7E19530}" type="sibTrans" cxnId="{9C9D65C0-4626-4665-BDDC-1330FAED2DA9}">
      <dgm:prSet/>
      <dgm:spPr/>
      <dgm:t>
        <a:bodyPr/>
        <a:lstStyle/>
        <a:p>
          <a:endParaRPr lang="ru-RU"/>
        </a:p>
      </dgm:t>
    </dgm:pt>
    <dgm:pt modelId="{EAB2FA7E-3360-4598-8D6E-85DA49333A19}">
      <dgm:prSet phldrT="[Текст]"/>
      <dgm:spPr/>
      <dgm:t>
        <a:bodyPr/>
        <a:lstStyle/>
        <a:p>
          <a:endParaRPr lang="ru-RU" dirty="0"/>
        </a:p>
      </dgm:t>
    </dgm:pt>
    <dgm:pt modelId="{5984A72B-D939-4B8D-A0E2-206DED2FA9B6}" type="parTrans" cxnId="{45915BAA-4EB6-437F-A801-4074F992F4A3}">
      <dgm:prSet/>
      <dgm:spPr/>
      <dgm:t>
        <a:bodyPr/>
        <a:lstStyle/>
        <a:p>
          <a:endParaRPr lang="ru-RU"/>
        </a:p>
      </dgm:t>
    </dgm:pt>
    <dgm:pt modelId="{6E0EE97E-05BD-4155-8FAB-89AD05B50017}" type="sibTrans" cxnId="{45915BAA-4EB6-437F-A801-4074F992F4A3}">
      <dgm:prSet/>
      <dgm:spPr/>
      <dgm:t>
        <a:bodyPr/>
        <a:lstStyle/>
        <a:p>
          <a:endParaRPr lang="ru-RU"/>
        </a:p>
      </dgm:t>
    </dgm:pt>
    <dgm:pt modelId="{AFABB6B3-E152-4275-91B1-08E820DBEB8F}" type="pres">
      <dgm:prSet presAssocID="{81DDEC1B-C4A4-4306-BB40-A381F91105F3}" presName="linear" presStyleCnt="0">
        <dgm:presLayoutVars>
          <dgm:animLvl val="lvl"/>
          <dgm:resizeHandles val="exact"/>
        </dgm:presLayoutVars>
      </dgm:prSet>
      <dgm:spPr/>
      <dgm:t>
        <a:bodyPr/>
        <a:lstStyle/>
        <a:p>
          <a:endParaRPr lang="ru-RU"/>
        </a:p>
      </dgm:t>
    </dgm:pt>
    <dgm:pt modelId="{F0D7D976-ECAF-4BE7-B088-809F2A5AAF1B}" type="pres">
      <dgm:prSet presAssocID="{288AD618-6D1C-4BA7-BF32-6F063ED503D0}" presName="parentText" presStyleLbl="node1" presStyleIdx="0" presStyleCnt="2" custLinFactNeighborX="-382" custLinFactNeighborY="-5294">
        <dgm:presLayoutVars>
          <dgm:chMax val="0"/>
          <dgm:bulletEnabled val="1"/>
        </dgm:presLayoutVars>
      </dgm:prSet>
      <dgm:spPr/>
      <dgm:t>
        <a:bodyPr/>
        <a:lstStyle/>
        <a:p>
          <a:endParaRPr lang="ru-RU"/>
        </a:p>
      </dgm:t>
    </dgm:pt>
    <dgm:pt modelId="{69BFABEC-7343-45D6-8BCD-133969EAEC77}" type="pres">
      <dgm:prSet presAssocID="{288AD618-6D1C-4BA7-BF32-6F063ED503D0}" presName="childText" presStyleLbl="revTx" presStyleIdx="0" presStyleCnt="2">
        <dgm:presLayoutVars>
          <dgm:bulletEnabled val="1"/>
        </dgm:presLayoutVars>
      </dgm:prSet>
      <dgm:spPr/>
      <dgm:t>
        <a:bodyPr/>
        <a:lstStyle/>
        <a:p>
          <a:endParaRPr lang="ru-RU"/>
        </a:p>
      </dgm:t>
    </dgm:pt>
    <dgm:pt modelId="{264B6667-D1EB-48F2-99B2-A71EF72A35D6}" type="pres">
      <dgm:prSet presAssocID="{847BA66C-417F-46B9-8C5A-4FF7A4E0A2B0}" presName="parentText" presStyleLbl="node1" presStyleIdx="1" presStyleCnt="2" custLinFactNeighborX="-382" custLinFactNeighborY="-5800">
        <dgm:presLayoutVars>
          <dgm:chMax val="0"/>
          <dgm:bulletEnabled val="1"/>
        </dgm:presLayoutVars>
      </dgm:prSet>
      <dgm:spPr/>
      <dgm:t>
        <a:bodyPr/>
        <a:lstStyle/>
        <a:p>
          <a:endParaRPr lang="ru-RU"/>
        </a:p>
      </dgm:t>
    </dgm:pt>
    <dgm:pt modelId="{CB946A0B-3FDE-497F-BB5C-A70C343768F9}" type="pres">
      <dgm:prSet presAssocID="{847BA66C-417F-46B9-8C5A-4FF7A4E0A2B0}" presName="childText" presStyleLbl="revTx" presStyleIdx="1" presStyleCnt="2">
        <dgm:presLayoutVars>
          <dgm:bulletEnabled val="1"/>
        </dgm:presLayoutVars>
      </dgm:prSet>
      <dgm:spPr/>
      <dgm:t>
        <a:bodyPr/>
        <a:lstStyle/>
        <a:p>
          <a:endParaRPr lang="ru-RU"/>
        </a:p>
      </dgm:t>
    </dgm:pt>
  </dgm:ptLst>
  <dgm:cxnLst>
    <dgm:cxn modelId="{3838FD83-63A4-4ED3-91E6-4E75904051CE}" type="presOf" srcId="{288AD618-6D1C-4BA7-BF32-6F063ED503D0}" destId="{F0D7D976-ECAF-4BE7-B088-809F2A5AAF1B}" srcOrd="0" destOrd="0" presId="urn:microsoft.com/office/officeart/2005/8/layout/vList2"/>
    <dgm:cxn modelId="{7F31F167-722B-4292-959F-FD2E8316C8AA}" srcId="{81DDEC1B-C4A4-4306-BB40-A381F91105F3}" destId="{288AD618-6D1C-4BA7-BF32-6F063ED503D0}" srcOrd="0" destOrd="0" parTransId="{A81CBFDB-15F0-436F-B6BA-3C669F8F103F}" sibTransId="{3D0F4471-9885-41BF-9F7F-CC4ED7A10D9C}"/>
    <dgm:cxn modelId="{189CEA82-E3FA-467A-866B-E9E117888C28}" type="presOf" srcId="{847BA66C-417F-46B9-8C5A-4FF7A4E0A2B0}" destId="{264B6667-D1EB-48F2-99B2-A71EF72A35D6}" srcOrd="0" destOrd="0" presId="urn:microsoft.com/office/officeart/2005/8/layout/vList2"/>
    <dgm:cxn modelId="{891D82D9-32DF-4063-A3F9-A876229F09FD}" type="presOf" srcId="{EAB2FA7E-3360-4598-8D6E-85DA49333A19}" destId="{CB946A0B-3FDE-497F-BB5C-A70C343768F9}" srcOrd="0" destOrd="0" presId="urn:microsoft.com/office/officeart/2005/8/layout/vList2"/>
    <dgm:cxn modelId="{9C9D65C0-4626-4665-BDDC-1330FAED2DA9}" srcId="{81DDEC1B-C4A4-4306-BB40-A381F91105F3}" destId="{847BA66C-417F-46B9-8C5A-4FF7A4E0A2B0}" srcOrd="1" destOrd="0" parTransId="{F84AEA63-01B1-4DF6-A352-7EBDD2D8B5E7}" sibTransId="{822B42D2-6504-49FB-86D8-7C90A7E19530}"/>
    <dgm:cxn modelId="{45915BAA-4EB6-437F-A801-4074F992F4A3}" srcId="{847BA66C-417F-46B9-8C5A-4FF7A4E0A2B0}" destId="{EAB2FA7E-3360-4598-8D6E-85DA49333A19}" srcOrd="0" destOrd="0" parTransId="{5984A72B-D939-4B8D-A0E2-206DED2FA9B6}" sibTransId="{6E0EE97E-05BD-4155-8FAB-89AD05B50017}"/>
    <dgm:cxn modelId="{63CB9B5F-5351-4B04-B56B-F7B048934B9A}" type="presOf" srcId="{432F467D-48A2-46C0-AB16-964343B56C35}" destId="{69BFABEC-7343-45D6-8BCD-133969EAEC77}" srcOrd="0" destOrd="0" presId="urn:microsoft.com/office/officeart/2005/8/layout/vList2"/>
    <dgm:cxn modelId="{7F007876-80E7-4CBD-88FA-756EA20912BB}" type="presOf" srcId="{81DDEC1B-C4A4-4306-BB40-A381F91105F3}" destId="{AFABB6B3-E152-4275-91B1-08E820DBEB8F}" srcOrd="0" destOrd="0" presId="urn:microsoft.com/office/officeart/2005/8/layout/vList2"/>
    <dgm:cxn modelId="{20C787E9-3D7A-4329-BD53-C79D80969F27}" srcId="{288AD618-6D1C-4BA7-BF32-6F063ED503D0}" destId="{432F467D-48A2-46C0-AB16-964343B56C35}" srcOrd="0" destOrd="0" parTransId="{3466823A-5949-4DC5-8D23-3770DB19B9D7}" sibTransId="{74F1AC72-CB1A-41C5-AB28-59D35DE95C55}"/>
    <dgm:cxn modelId="{D21F21D4-A888-48A3-AA4C-248797ED6504}" type="presParOf" srcId="{AFABB6B3-E152-4275-91B1-08E820DBEB8F}" destId="{F0D7D976-ECAF-4BE7-B088-809F2A5AAF1B}" srcOrd="0" destOrd="0" presId="urn:microsoft.com/office/officeart/2005/8/layout/vList2"/>
    <dgm:cxn modelId="{39F9EDB8-3E7F-4DD9-83E1-FFDBDC84D0C2}" type="presParOf" srcId="{AFABB6B3-E152-4275-91B1-08E820DBEB8F}" destId="{69BFABEC-7343-45D6-8BCD-133969EAEC77}" srcOrd="1" destOrd="0" presId="urn:microsoft.com/office/officeart/2005/8/layout/vList2"/>
    <dgm:cxn modelId="{68C6B55E-32A7-485D-8F37-C319C46FBFE7}" type="presParOf" srcId="{AFABB6B3-E152-4275-91B1-08E820DBEB8F}" destId="{264B6667-D1EB-48F2-99B2-A71EF72A35D6}" srcOrd="2" destOrd="0" presId="urn:microsoft.com/office/officeart/2005/8/layout/vList2"/>
    <dgm:cxn modelId="{3793536E-97C9-4C69-8723-AF009F3B9428}" type="presParOf" srcId="{AFABB6B3-E152-4275-91B1-08E820DBEB8F}" destId="{CB946A0B-3FDE-497F-BB5C-A70C343768F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24C3AC-B011-477B-AB43-F24529E0726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58140B78-4EC1-4DF3-826D-56896B006686}">
      <dgm:prSet phldrT="[Текст]" custT="1"/>
      <dgm:spPr/>
      <dgm:t>
        <a:bodyPr/>
        <a:lstStyle/>
        <a:p>
          <a:r>
            <a:rPr lang="ru-RU" sz="1600" b="1" dirty="0" smtClean="0">
              <a:latin typeface="Segoe UI" pitchFamily="34" charset="0"/>
              <a:cs typeface="Segoe UI" pitchFamily="34" charset="0"/>
            </a:rPr>
            <a:t>ЗЛОУПОТРЕБЛЕНИЯ </a:t>
          </a:r>
        </a:p>
        <a:p>
          <a:r>
            <a:rPr lang="ru-RU" sz="1600" b="1" dirty="0" smtClean="0">
              <a:latin typeface="Segoe UI" pitchFamily="34" charset="0"/>
              <a:cs typeface="Segoe UI" pitchFamily="34" charset="0"/>
            </a:rPr>
            <a:t>С КОНКУРСНОЙ МАССОЙ</a:t>
          </a:r>
          <a:endParaRPr lang="ru-RU" sz="1600" b="1" dirty="0">
            <a:latin typeface="Segoe UI" pitchFamily="34" charset="0"/>
            <a:cs typeface="Segoe UI" pitchFamily="34" charset="0"/>
          </a:endParaRPr>
        </a:p>
      </dgm:t>
    </dgm:pt>
    <dgm:pt modelId="{A02CD2F7-6D39-4BDD-8042-005F111F025C}" type="parTrans" cxnId="{725BC05A-CD32-4520-9E07-99AD32D8E815}">
      <dgm:prSet/>
      <dgm:spPr/>
      <dgm:t>
        <a:bodyPr/>
        <a:lstStyle/>
        <a:p>
          <a:endParaRPr lang="ru-RU"/>
        </a:p>
      </dgm:t>
    </dgm:pt>
    <dgm:pt modelId="{A195575E-AB9F-479D-A189-E8CC0CB2A4C0}" type="sibTrans" cxnId="{725BC05A-CD32-4520-9E07-99AD32D8E815}">
      <dgm:prSet/>
      <dgm:spPr/>
      <dgm:t>
        <a:bodyPr/>
        <a:lstStyle/>
        <a:p>
          <a:endParaRPr lang="ru-RU"/>
        </a:p>
      </dgm:t>
    </dgm:pt>
    <dgm:pt modelId="{C71078EE-8961-43AC-9067-E58396CF3AA6}">
      <dgm:prSet phldrT="[Текст]" custT="1"/>
      <dgm:spPr/>
      <dgm:t>
        <a:bodyPr/>
        <a:lstStyle/>
        <a:p>
          <a:r>
            <a:rPr lang="ru-RU" sz="1400" dirty="0" smtClean="0">
              <a:latin typeface="Segoe UI" pitchFamily="34" charset="0"/>
              <a:cs typeface="Segoe UI" pitchFamily="34" charset="0"/>
            </a:rPr>
            <a:t>НЕПРИНЯТИЕ МЕР ПО ВЗЫСКАНИЮ ДЕБИТОРСКОЙ ЗАДОЛЖЕННОСТИ</a:t>
          </a:r>
          <a:endParaRPr lang="ru-RU" sz="1400" dirty="0">
            <a:latin typeface="Segoe UI" pitchFamily="34" charset="0"/>
            <a:cs typeface="Segoe UI" pitchFamily="34" charset="0"/>
          </a:endParaRPr>
        </a:p>
      </dgm:t>
    </dgm:pt>
    <dgm:pt modelId="{1E11000D-2431-4C39-AF2A-B687C96D37D8}" type="parTrans" cxnId="{58CDA517-2689-4C08-9D60-0BFCEAE79493}">
      <dgm:prSet/>
      <dgm:spPr/>
      <dgm:t>
        <a:bodyPr/>
        <a:lstStyle/>
        <a:p>
          <a:endParaRPr lang="ru-RU"/>
        </a:p>
      </dgm:t>
    </dgm:pt>
    <dgm:pt modelId="{1E728470-62DF-4A56-84C6-99514A00F0DF}" type="sibTrans" cxnId="{58CDA517-2689-4C08-9D60-0BFCEAE79493}">
      <dgm:prSet/>
      <dgm:spPr/>
      <dgm:t>
        <a:bodyPr/>
        <a:lstStyle/>
        <a:p>
          <a:endParaRPr lang="ru-RU"/>
        </a:p>
      </dgm:t>
    </dgm:pt>
    <dgm:pt modelId="{773DA3FF-F0F9-473A-9EC0-5927BE7B99F5}">
      <dgm:prSet phldrT="[Текст]" custT="1"/>
      <dgm:spPr/>
      <dgm:t>
        <a:bodyPr/>
        <a:lstStyle/>
        <a:p>
          <a:r>
            <a:rPr lang="ru-RU" sz="1400" dirty="0" smtClean="0">
              <a:latin typeface="Segoe UI" pitchFamily="34" charset="0"/>
              <a:cs typeface="Segoe UI" pitchFamily="34" charset="0"/>
            </a:rPr>
            <a:t>НЕОБОСНОВАННОЕ РАСХОДОВАНИЕ ДЕНЕЖНЫХ СРЕДСТВ</a:t>
          </a:r>
          <a:endParaRPr lang="ru-RU" sz="1400" dirty="0">
            <a:latin typeface="Segoe UI" pitchFamily="34" charset="0"/>
            <a:cs typeface="Segoe UI" pitchFamily="34" charset="0"/>
          </a:endParaRPr>
        </a:p>
      </dgm:t>
    </dgm:pt>
    <dgm:pt modelId="{EDF25680-6B1A-46EC-9FE1-55EFA6E3D990}" type="parTrans" cxnId="{06540F0F-01D1-4379-A137-49C8E64CA42F}">
      <dgm:prSet/>
      <dgm:spPr/>
      <dgm:t>
        <a:bodyPr/>
        <a:lstStyle/>
        <a:p>
          <a:endParaRPr lang="ru-RU"/>
        </a:p>
      </dgm:t>
    </dgm:pt>
    <dgm:pt modelId="{42EE16E2-B8D8-4A35-8680-A1B6BD4DFB67}" type="sibTrans" cxnId="{06540F0F-01D1-4379-A137-49C8E64CA42F}">
      <dgm:prSet/>
      <dgm:spPr/>
      <dgm:t>
        <a:bodyPr/>
        <a:lstStyle/>
        <a:p>
          <a:endParaRPr lang="ru-RU"/>
        </a:p>
      </dgm:t>
    </dgm:pt>
    <dgm:pt modelId="{F9F6E308-8DBF-4A9F-99DA-53E9226276E4}">
      <dgm:prSet phldrT="[Текст]" custT="1"/>
      <dgm:spPr/>
      <dgm:t>
        <a:bodyPr/>
        <a:lstStyle/>
        <a:p>
          <a:r>
            <a:rPr lang="ru-RU" sz="1600" b="1" dirty="0" smtClean="0">
              <a:latin typeface="Segoe UI" pitchFamily="34" charset="0"/>
              <a:cs typeface="Segoe UI" pitchFamily="34" charset="0"/>
            </a:rPr>
            <a:t>ЗАТЯГИВАНИЕ  ПРОВЕДЕНИЯ ПРОЦЕДУР БАНКРОТСТВА</a:t>
          </a:r>
          <a:endParaRPr lang="ru-RU" sz="1600" b="1" dirty="0">
            <a:latin typeface="Segoe UI" pitchFamily="34" charset="0"/>
            <a:cs typeface="Segoe UI" pitchFamily="34" charset="0"/>
          </a:endParaRPr>
        </a:p>
      </dgm:t>
    </dgm:pt>
    <dgm:pt modelId="{C7190F8E-ED3E-4472-9BC7-7BC8BFAC5405}" type="parTrans" cxnId="{F61CC6B3-BD0C-4DEC-AB32-37ACA6D1B1F0}">
      <dgm:prSet/>
      <dgm:spPr/>
      <dgm:t>
        <a:bodyPr/>
        <a:lstStyle/>
        <a:p>
          <a:endParaRPr lang="ru-RU"/>
        </a:p>
      </dgm:t>
    </dgm:pt>
    <dgm:pt modelId="{C50F96B8-26E3-41C8-820E-9F15B17198DA}" type="sibTrans" cxnId="{F61CC6B3-BD0C-4DEC-AB32-37ACA6D1B1F0}">
      <dgm:prSet/>
      <dgm:spPr/>
      <dgm:t>
        <a:bodyPr/>
        <a:lstStyle/>
        <a:p>
          <a:endParaRPr lang="ru-RU"/>
        </a:p>
      </dgm:t>
    </dgm:pt>
    <dgm:pt modelId="{B8D943F7-4568-4633-B800-9F834F44010D}">
      <dgm:prSet phldrT="[Текст]" custT="1"/>
      <dgm:spPr/>
      <dgm:t>
        <a:bodyPr/>
        <a:lstStyle/>
        <a:p>
          <a:pPr algn="l"/>
          <a:r>
            <a:rPr lang="ru-RU" sz="1400" dirty="0" smtClean="0">
              <a:latin typeface="Segoe UI" pitchFamily="34" charset="0"/>
              <a:cs typeface="Segoe UI" pitchFamily="34" charset="0"/>
            </a:rPr>
            <a:t>ЗАТЯГИВАНИЕ РЕАЛИЗАЦИИ КОНКУРСНОЙ МАССЫ, НЕИСПОЛНЕНИЕ ВОЗЛОЖЕННЫХ ОБЯЗАННОСТЕЙ В УСТАНОВЛЕННЫЕ ЗАКОНОМ СРОКИ</a:t>
          </a:r>
          <a:endParaRPr lang="ru-RU" sz="1400" dirty="0">
            <a:latin typeface="Segoe UI" pitchFamily="34" charset="0"/>
            <a:cs typeface="Segoe UI" pitchFamily="34" charset="0"/>
          </a:endParaRPr>
        </a:p>
      </dgm:t>
    </dgm:pt>
    <dgm:pt modelId="{59C1C26A-F035-43EB-8F02-D14CF8A25A5F}" type="parTrans" cxnId="{B1EC25DA-AB43-490D-AD36-1AC7D635CBCA}">
      <dgm:prSet/>
      <dgm:spPr/>
      <dgm:t>
        <a:bodyPr/>
        <a:lstStyle/>
        <a:p>
          <a:endParaRPr lang="ru-RU"/>
        </a:p>
      </dgm:t>
    </dgm:pt>
    <dgm:pt modelId="{5C90C644-3859-443A-BAD3-1ADEBA40D433}" type="sibTrans" cxnId="{B1EC25DA-AB43-490D-AD36-1AC7D635CBCA}">
      <dgm:prSet/>
      <dgm:spPr/>
      <dgm:t>
        <a:bodyPr/>
        <a:lstStyle/>
        <a:p>
          <a:endParaRPr lang="ru-RU"/>
        </a:p>
      </dgm:t>
    </dgm:pt>
    <dgm:pt modelId="{8AF2B2EC-8AB1-4BD2-9977-F20282F8F472}">
      <dgm:prSet phldrT="[Текст]" custT="1"/>
      <dgm:spPr/>
      <dgm:t>
        <a:bodyPr/>
        <a:lstStyle/>
        <a:p>
          <a:r>
            <a:rPr lang="ru-RU" sz="1600" b="1" dirty="0" smtClean="0">
              <a:latin typeface="Segoe UI" pitchFamily="34" charset="0"/>
              <a:cs typeface="Segoe UI" pitchFamily="34" charset="0"/>
            </a:rPr>
            <a:t>ИНФОРМАЦИОННАЯ ОТКРЫТОСТЬ</a:t>
          </a:r>
          <a:endParaRPr lang="ru-RU" sz="1600" b="1" dirty="0">
            <a:latin typeface="Segoe UI" pitchFamily="34" charset="0"/>
            <a:cs typeface="Segoe UI" pitchFamily="34" charset="0"/>
          </a:endParaRPr>
        </a:p>
      </dgm:t>
    </dgm:pt>
    <dgm:pt modelId="{3E9D7F78-B097-4D6D-B61D-5B3CAFAFF324}" type="parTrans" cxnId="{5C2A0563-474D-41A5-86DD-3807E29F3C97}">
      <dgm:prSet/>
      <dgm:spPr/>
      <dgm:t>
        <a:bodyPr/>
        <a:lstStyle/>
        <a:p>
          <a:endParaRPr lang="ru-RU"/>
        </a:p>
      </dgm:t>
    </dgm:pt>
    <dgm:pt modelId="{3578F853-081E-4E56-9B01-901262E9CEE1}" type="sibTrans" cxnId="{5C2A0563-474D-41A5-86DD-3807E29F3C97}">
      <dgm:prSet/>
      <dgm:spPr/>
      <dgm:t>
        <a:bodyPr/>
        <a:lstStyle/>
        <a:p>
          <a:endParaRPr lang="ru-RU"/>
        </a:p>
      </dgm:t>
    </dgm:pt>
    <dgm:pt modelId="{E0E5144C-A921-4EFA-AB9D-4EFAC1CDE7FD}">
      <dgm:prSet phldrT="[Текст]" custT="1"/>
      <dgm:spPr/>
      <dgm:t>
        <a:bodyPr/>
        <a:lstStyle/>
        <a:p>
          <a:r>
            <a:rPr lang="ru-RU" sz="1400" dirty="0" smtClean="0">
              <a:latin typeface="Segoe UI" pitchFamily="34" charset="0"/>
              <a:cs typeface="Segoe UI" pitchFamily="34" charset="0"/>
            </a:rPr>
            <a:t>НЕНАДЛЕЖАЩЕЕ ОФОРМЛЕНИЕ ОТЧЕТНОСТИ АРБИТРАЖНОГО УПРАВЛЯЮЩЕГО</a:t>
          </a:r>
          <a:endParaRPr lang="ru-RU" sz="1400" dirty="0">
            <a:latin typeface="Segoe UI" pitchFamily="34" charset="0"/>
            <a:cs typeface="Segoe UI" pitchFamily="34" charset="0"/>
          </a:endParaRPr>
        </a:p>
      </dgm:t>
    </dgm:pt>
    <dgm:pt modelId="{273BD3F4-08C7-422D-8631-EC0B4AE0FF01}" type="parTrans" cxnId="{93F25F95-E819-4C58-8763-E5E64B8B1191}">
      <dgm:prSet/>
      <dgm:spPr/>
      <dgm:t>
        <a:bodyPr/>
        <a:lstStyle/>
        <a:p>
          <a:endParaRPr lang="ru-RU"/>
        </a:p>
      </dgm:t>
    </dgm:pt>
    <dgm:pt modelId="{9806585B-B58B-48E1-B0B8-D7BD212A4255}" type="sibTrans" cxnId="{93F25F95-E819-4C58-8763-E5E64B8B1191}">
      <dgm:prSet/>
      <dgm:spPr/>
      <dgm:t>
        <a:bodyPr/>
        <a:lstStyle/>
        <a:p>
          <a:endParaRPr lang="ru-RU"/>
        </a:p>
      </dgm:t>
    </dgm:pt>
    <dgm:pt modelId="{08FCD04C-BA4C-4746-8D4D-9A20080B2472}">
      <dgm:prSet phldrT="[Текст]" custT="1"/>
      <dgm:spPr/>
      <dgm:t>
        <a:bodyPr/>
        <a:lstStyle/>
        <a:p>
          <a:r>
            <a:rPr lang="ru-RU" sz="1400" dirty="0" smtClean="0">
              <a:latin typeface="Segoe UI" pitchFamily="34" charset="0"/>
              <a:cs typeface="Segoe UI" pitchFamily="34" charset="0"/>
            </a:rPr>
            <a:t>НАРУШЕНИЯ ПРИ ПРОВЕДЕНИИ СОБРАНИЙ КРЕДИТОРОВ, СОБРАНИЙ РАБОТНИКОВ, СОБРАНИЙ УЧАСТНИКОВ СТРОИТЕЛЬСТВА</a:t>
          </a:r>
          <a:endParaRPr lang="ru-RU" sz="1400" dirty="0">
            <a:latin typeface="Segoe UI" pitchFamily="34" charset="0"/>
            <a:cs typeface="Segoe UI" pitchFamily="34" charset="0"/>
          </a:endParaRPr>
        </a:p>
      </dgm:t>
    </dgm:pt>
    <dgm:pt modelId="{1BC9E68D-A491-4EDE-AF29-6493D353FD0A}" type="parTrans" cxnId="{11E10061-AD04-4357-805D-9ACC5767FAEF}">
      <dgm:prSet/>
      <dgm:spPr/>
      <dgm:t>
        <a:bodyPr/>
        <a:lstStyle/>
        <a:p>
          <a:endParaRPr lang="ru-RU"/>
        </a:p>
      </dgm:t>
    </dgm:pt>
    <dgm:pt modelId="{0418111A-1EFC-485E-95F1-052EF9C21795}" type="sibTrans" cxnId="{11E10061-AD04-4357-805D-9ACC5767FAEF}">
      <dgm:prSet/>
      <dgm:spPr/>
      <dgm:t>
        <a:bodyPr/>
        <a:lstStyle/>
        <a:p>
          <a:endParaRPr lang="ru-RU"/>
        </a:p>
      </dgm:t>
    </dgm:pt>
    <dgm:pt modelId="{4224D17B-C1EF-4A5F-9DE7-3411C2A38F4A}">
      <dgm:prSet phldrT="[Текст]" custT="1"/>
      <dgm:spPr/>
      <dgm:t>
        <a:bodyPr/>
        <a:lstStyle/>
        <a:p>
          <a:endParaRPr lang="ru-RU" sz="500" dirty="0">
            <a:latin typeface="Segoe UI" pitchFamily="34" charset="0"/>
            <a:cs typeface="Segoe UI" pitchFamily="34" charset="0"/>
          </a:endParaRPr>
        </a:p>
      </dgm:t>
    </dgm:pt>
    <dgm:pt modelId="{EE3C5117-E7A7-464F-B670-B33E121CB903}" type="parTrans" cxnId="{28D5E9AA-ECD0-427C-B831-614468183390}">
      <dgm:prSet/>
      <dgm:spPr/>
      <dgm:t>
        <a:bodyPr/>
        <a:lstStyle/>
        <a:p>
          <a:endParaRPr lang="ru-RU"/>
        </a:p>
      </dgm:t>
    </dgm:pt>
    <dgm:pt modelId="{9FC88AC7-23A7-4228-8142-20E9E453B416}" type="sibTrans" cxnId="{28D5E9AA-ECD0-427C-B831-614468183390}">
      <dgm:prSet/>
      <dgm:spPr/>
      <dgm:t>
        <a:bodyPr/>
        <a:lstStyle/>
        <a:p>
          <a:endParaRPr lang="ru-RU"/>
        </a:p>
      </dgm:t>
    </dgm:pt>
    <dgm:pt modelId="{DDE956B1-81ED-4508-8406-7661E53640D0}">
      <dgm:prSet phldrT="[Текст]" custT="1"/>
      <dgm:spPr/>
      <dgm:t>
        <a:bodyPr/>
        <a:lstStyle/>
        <a:p>
          <a:r>
            <a:rPr lang="ru-RU" sz="1400" dirty="0" smtClean="0">
              <a:latin typeface="Segoe UI" pitchFamily="34" charset="0"/>
              <a:cs typeface="Segoe UI" pitchFamily="34" charset="0"/>
            </a:rPr>
            <a:t>НЕКАЧЕСТВЕННЫЙ АНАЛИЗ ФИНАНСОВОГО СОСТОЯНИЯ, НЕОСПАРИВАНИЕ СДЕЛОК  </a:t>
          </a:r>
          <a:endParaRPr lang="ru-RU" sz="1400" dirty="0">
            <a:latin typeface="Segoe UI" pitchFamily="34" charset="0"/>
            <a:cs typeface="Segoe UI" pitchFamily="34" charset="0"/>
          </a:endParaRPr>
        </a:p>
      </dgm:t>
    </dgm:pt>
    <dgm:pt modelId="{3634B33A-771B-492F-8C7E-A332CE1E8A63}" type="parTrans" cxnId="{1B3022A0-05F6-47FD-B327-6C3AE76422B2}">
      <dgm:prSet/>
      <dgm:spPr/>
      <dgm:t>
        <a:bodyPr/>
        <a:lstStyle/>
        <a:p>
          <a:endParaRPr lang="ru-RU"/>
        </a:p>
      </dgm:t>
    </dgm:pt>
    <dgm:pt modelId="{C96F72AE-39EA-4765-B626-2689B8374666}" type="sibTrans" cxnId="{1B3022A0-05F6-47FD-B327-6C3AE76422B2}">
      <dgm:prSet/>
      <dgm:spPr/>
      <dgm:t>
        <a:bodyPr/>
        <a:lstStyle/>
        <a:p>
          <a:endParaRPr lang="ru-RU"/>
        </a:p>
      </dgm:t>
    </dgm:pt>
    <dgm:pt modelId="{EBC129AE-4538-420A-AE02-AEEC421A410A}">
      <dgm:prSet phldrT="[Текст]" custT="1"/>
      <dgm:spPr/>
      <dgm:t>
        <a:bodyPr/>
        <a:lstStyle/>
        <a:p>
          <a:endParaRPr lang="ru-RU" sz="500" dirty="0">
            <a:latin typeface="Segoe UI" pitchFamily="34" charset="0"/>
            <a:cs typeface="Segoe UI" pitchFamily="34" charset="0"/>
          </a:endParaRPr>
        </a:p>
      </dgm:t>
    </dgm:pt>
    <dgm:pt modelId="{957AB6FE-8830-4259-8AF9-5A9CCE294408}" type="parTrans" cxnId="{6B637CE5-64D6-49FD-8A17-CA4FC9FBD391}">
      <dgm:prSet/>
      <dgm:spPr/>
      <dgm:t>
        <a:bodyPr/>
        <a:lstStyle/>
        <a:p>
          <a:endParaRPr lang="ru-RU"/>
        </a:p>
      </dgm:t>
    </dgm:pt>
    <dgm:pt modelId="{5770991F-C234-402F-BB0A-3A72A7DCD926}" type="sibTrans" cxnId="{6B637CE5-64D6-49FD-8A17-CA4FC9FBD391}">
      <dgm:prSet/>
      <dgm:spPr/>
      <dgm:t>
        <a:bodyPr/>
        <a:lstStyle/>
        <a:p>
          <a:endParaRPr lang="ru-RU"/>
        </a:p>
      </dgm:t>
    </dgm:pt>
    <dgm:pt modelId="{1F486807-2E81-47F0-8E85-82D89FF97067}">
      <dgm:prSet phldrT="[Текст]" custT="1"/>
      <dgm:spPr/>
      <dgm:t>
        <a:bodyPr/>
        <a:lstStyle/>
        <a:p>
          <a:r>
            <a:rPr lang="ru-RU" sz="1400" dirty="0" smtClean="0">
              <a:latin typeface="Segoe UI" pitchFamily="34" charset="0"/>
              <a:cs typeface="Segoe UI" pitchFamily="34" charset="0"/>
            </a:rPr>
            <a:t>НЕВКЛЮЧЕНИЕ ИМУЩЕСТВА В СОСТАВ КОНКУРСНОЙ МАССЫ</a:t>
          </a:r>
          <a:endParaRPr lang="ru-RU" sz="1400" dirty="0">
            <a:latin typeface="Segoe UI" pitchFamily="34" charset="0"/>
            <a:cs typeface="Segoe UI" pitchFamily="34" charset="0"/>
          </a:endParaRPr>
        </a:p>
      </dgm:t>
    </dgm:pt>
    <dgm:pt modelId="{6ED16078-9F67-4AAE-BEB6-514A0E9379C1}" type="parTrans" cxnId="{1044DAAB-3017-4AA7-BCF0-D4C3C884EEB8}">
      <dgm:prSet/>
      <dgm:spPr/>
      <dgm:t>
        <a:bodyPr/>
        <a:lstStyle/>
        <a:p>
          <a:endParaRPr lang="ru-RU"/>
        </a:p>
      </dgm:t>
    </dgm:pt>
    <dgm:pt modelId="{AC481A2F-3A9B-45D3-A87D-9FF7D607E32D}" type="sibTrans" cxnId="{1044DAAB-3017-4AA7-BCF0-D4C3C884EEB8}">
      <dgm:prSet/>
      <dgm:spPr/>
      <dgm:t>
        <a:bodyPr/>
        <a:lstStyle/>
        <a:p>
          <a:endParaRPr lang="ru-RU"/>
        </a:p>
      </dgm:t>
    </dgm:pt>
    <dgm:pt modelId="{185EA69D-1762-4DF5-90D2-1BC73DFD6C9A}">
      <dgm:prSet phldrT="[Текст]" custT="1"/>
      <dgm:spPr/>
      <dgm:t>
        <a:bodyPr/>
        <a:lstStyle/>
        <a:p>
          <a:r>
            <a:rPr lang="ru-RU" sz="1400" dirty="0" smtClean="0">
              <a:latin typeface="Segoe UI" pitchFamily="34" charset="0"/>
              <a:cs typeface="Segoe UI" pitchFamily="34" charset="0"/>
            </a:rPr>
            <a:t>НЕОБЕСПЕЧЕНИЕ СОХРАННОСТИ ИМУЩЕСТВА</a:t>
          </a:r>
          <a:endParaRPr lang="ru-RU" sz="1400" dirty="0">
            <a:latin typeface="Segoe UI" pitchFamily="34" charset="0"/>
            <a:cs typeface="Segoe UI" pitchFamily="34" charset="0"/>
          </a:endParaRPr>
        </a:p>
      </dgm:t>
    </dgm:pt>
    <dgm:pt modelId="{3B329F1E-39C2-4421-B6F3-15C815A85F7C}" type="parTrans" cxnId="{0D8EA4BD-BA17-40AD-981F-290A85C01C25}">
      <dgm:prSet/>
      <dgm:spPr/>
      <dgm:t>
        <a:bodyPr/>
        <a:lstStyle/>
        <a:p>
          <a:endParaRPr lang="ru-RU"/>
        </a:p>
      </dgm:t>
    </dgm:pt>
    <dgm:pt modelId="{4ECA6419-5A0F-48C3-92ED-F3E59BA01B39}" type="sibTrans" cxnId="{0D8EA4BD-BA17-40AD-981F-290A85C01C25}">
      <dgm:prSet/>
      <dgm:spPr/>
      <dgm:t>
        <a:bodyPr/>
        <a:lstStyle/>
        <a:p>
          <a:endParaRPr lang="ru-RU"/>
        </a:p>
      </dgm:t>
    </dgm:pt>
    <dgm:pt modelId="{872A11BE-1E1C-4C29-807E-C06D76890462}">
      <dgm:prSet phldrT="[Текст]" custT="1"/>
      <dgm:spPr/>
      <dgm:t>
        <a:bodyPr/>
        <a:lstStyle/>
        <a:p>
          <a:endParaRPr lang="ru-RU" sz="500" dirty="0">
            <a:latin typeface="Segoe UI" pitchFamily="34" charset="0"/>
            <a:cs typeface="Segoe UI" pitchFamily="34" charset="0"/>
          </a:endParaRPr>
        </a:p>
      </dgm:t>
    </dgm:pt>
    <dgm:pt modelId="{55EC4E57-5344-4D16-ADDB-03CCAEF22589}" type="parTrans" cxnId="{C3D00E21-42B0-405D-A0D5-2A966447B764}">
      <dgm:prSet/>
      <dgm:spPr/>
      <dgm:t>
        <a:bodyPr/>
        <a:lstStyle/>
        <a:p>
          <a:endParaRPr lang="ru-RU"/>
        </a:p>
      </dgm:t>
    </dgm:pt>
    <dgm:pt modelId="{BF11010D-1664-46C8-917F-817D68C75B01}" type="sibTrans" cxnId="{C3D00E21-42B0-405D-A0D5-2A966447B764}">
      <dgm:prSet/>
      <dgm:spPr/>
      <dgm:t>
        <a:bodyPr/>
        <a:lstStyle/>
        <a:p>
          <a:endParaRPr lang="ru-RU"/>
        </a:p>
      </dgm:t>
    </dgm:pt>
    <dgm:pt modelId="{F717F681-0768-4F9A-B765-FE37500D7BD9}">
      <dgm:prSet phldrT="[Текст]" custT="1"/>
      <dgm:spPr/>
      <dgm:t>
        <a:bodyPr/>
        <a:lstStyle/>
        <a:p>
          <a:r>
            <a:rPr lang="ru-RU" sz="1400" dirty="0" smtClean="0">
              <a:latin typeface="Segoe UI" pitchFamily="34" charset="0"/>
              <a:cs typeface="Segoe UI" pitchFamily="34" charset="0"/>
            </a:rPr>
            <a:t>НЕПРЕДСТАВЛЕНИЕ ОТЧЕТНОСТИ СОБРАНИЮ КРЕДИТОРОВ, СУДУ</a:t>
          </a:r>
          <a:endParaRPr lang="ru-RU" sz="1400" dirty="0">
            <a:latin typeface="Segoe UI" pitchFamily="34" charset="0"/>
            <a:cs typeface="Segoe UI" pitchFamily="34" charset="0"/>
          </a:endParaRPr>
        </a:p>
      </dgm:t>
    </dgm:pt>
    <dgm:pt modelId="{EA04E9CC-DAAA-4C22-AF1F-82081ED66370}" type="parTrans" cxnId="{59803BD0-3806-4307-A293-D3A9A27FA38A}">
      <dgm:prSet/>
      <dgm:spPr/>
      <dgm:t>
        <a:bodyPr/>
        <a:lstStyle/>
        <a:p>
          <a:endParaRPr lang="ru-RU"/>
        </a:p>
      </dgm:t>
    </dgm:pt>
    <dgm:pt modelId="{F87FDEB9-E09A-4CAD-B23D-20B30796C3C3}" type="sibTrans" cxnId="{59803BD0-3806-4307-A293-D3A9A27FA38A}">
      <dgm:prSet/>
      <dgm:spPr/>
      <dgm:t>
        <a:bodyPr/>
        <a:lstStyle/>
        <a:p>
          <a:endParaRPr lang="ru-RU"/>
        </a:p>
      </dgm:t>
    </dgm:pt>
    <dgm:pt modelId="{8C948E3A-FED5-41BF-BE7F-3F68D3BDFE64}">
      <dgm:prSet phldrT="[Текст]" custT="1"/>
      <dgm:spPr/>
      <dgm:t>
        <a:bodyPr/>
        <a:lstStyle/>
        <a:p>
          <a:r>
            <a:rPr lang="ru-RU" sz="1400" dirty="0" smtClean="0">
              <a:latin typeface="Segoe UI" pitchFamily="34" charset="0"/>
              <a:cs typeface="Segoe UI" pitchFamily="34" charset="0"/>
            </a:rPr>
            <a:t>НАРУШЕНИЯ ПРИ ОПУБЛИКОВАНИИ СВЕДЕНИЙ В ЕФРСБ, ГАЗЕТЕ «КОММЕРСАНТЪ»</a:t>
          </a:r>
          <a:endParaRPr lang="ru-RU" sz="1400" dirty="0">
            <a:latin typeface="Segoe UI" pitchFamily="34" charset="0"/>
            <a:cs typeface="Segoe UI" pitchFamily="34" charset="0"/>
          </a:endParaRPr>
        </a:p>
      </dgm:t>
    </dgm:pt>
    <dgm:pt modelId="{E4EA450E-DAC5-4BE1-932A-F39C0871EF45}" type="parTrans" cxnId="{B76DF2C5-EE83-43D9-857C-B59BF7CC6C6D}">
      <dgm:prSet/>
      <dgm:spPr/>
      <dgm:t>
        <a:bodyPr/>
        <a:lstStyle/>
        <a:p>
          <a:endParaRPr lang="ru-RU"/>
        </a:p>
      </dgm:t>
    </dgm:pt>
    <dgm:pt modelId="{62F152C7-E13A-437D-AC27-9C378DEA456F}" type="sibTrans" cxnId="{B76DF2C5-EE83-43D9-857C-B59BF7CC6C6D}">
      <dgm:prSet/>
      <dgm:spPr/>
      <dgm:t>
        <a:bodyPr/>
        <a:lstStyle/>
        <a:p>
          <a:endParaRPr lang="ru-RU"/>
        </a:p>
      </dgm:t>
    </dgm:pt>
    <dgm:pt modelId="{D44961FB-34ED-42E1-B302-94AC7B49DC34}">
      <dgm:prSet phldrT="[Текст]" custT="1"/>
      <dgm:spPr/>
      <dgm:t>
        <a:bodyPr/>
        <a:lstStyle/>
        <a:p>
          <a:endParaRPr lang="ru-RU" sz="500" dirty="0">
            <a:latin typeface="Segoe UI" pitchFamily="34" charset="0"/>
            <a:cs typeface="Segoe UI" pitchFamily="34" charset="0"/>
          </a:endParaRPr>
        </a:p>
      </dgm:t>
    </dgm:pt>
    <dgm:pt modelId="{18480429-B50F-4282-B0DB-3841689C2CBB}" type="parTrans" cxnId="{8EF0F853-BCDC-487F-B477-19B47CE919D1}">
      <dgm:prSet/>
      <dgm:spPr/>
      <dgm:t>
        <a:bodyPr/>
        <a:lstStyle/>
        <a:p>
          <a:endParaRPr lang="ru-RU"/>
        </a:p>
      </dgm:t>
    </dgm:pt>
    <dgm:pt modelId="{1F9761FF-4427-4313-BC09-ED71EAFCD457}" type="sibTrans" cxnId="{8EF0F853-BCDC-487F-B477-19B47CE919D1}">
      <dgm:prSet/>
      <dgm:spPr/>
      <dgm:t>
        <a:bodyPr/>
        <a:lstStyle/>
        <a:p>
          <a:endParaRPr lang="ru-RU"/>
        </a:p>
      </dgm:t>
    </dgm:pt>
    <dgm:pt modelId="{04A3595C-D9D5-446E-B039-AFEB4EF95468}">
      <dgm:prSet phldrT="[Текст]" custT="1"/>
      <dgm:spPr/>
      <dgm:t>
        <a:bodyPr/>
        <a:lstStyle/>
        <a:p>
          <a:endParaRPr lang="ru-RU" sz="500" dirty="0">
            <a:latin typeface="Segoe UI" pitchFamily="34" charset="0"/>
            <a:cs typeface="Segoe UI" pitchFamily="34" charset="0"/>
          </a:endParaRPr>
        </a:p>
      </dgm:t>
    </dgm:pt>
    <dgm:pt modelId="{544428B7-1DD9-4919-B9B8-AB75FEEE7C64}" type="parTrans" cxnId="{511D4AFE-760A-48AF-8444-1B9FEB25B83E}">
      <dgm:prSet/>
      <dgm:spPr/>
      <dgm:t>
        <a:bodyPr/>
        <a:lstStyle/>
        <a:p>
          <a:endParaRPr lang="ru-RU"/>
        </a:p>
      </dgm:t>
    </dgm:pt>
    <dgm:pt modelId="{164B04DB-47CB-4EBC-A762-91E58918EFB8}" type="sibTrans" cxnId="{511D4AFE-760A-48AF-8444-1B9FEB25B83E}">
      <dgm:prSet/>
      <dgm:spPr/>
      <dgm:t>
        <a:bodyPr/>
        <a:lstStyle/>
        <a:p>
          <a:endParaRPr lang="ru-RU"/>
        </a:p>
      </dgm:t>
    </dgm:pt>
    <dgm:pt modelId="{81888295-D2DD-4E52-BAC6-6D3E3CBFB08E}">
      <dgm:prSet phldrT="[Текст]" custT="1"/>
      <dgm:spPr/>
      <dgm:t>
        <a:bodyPr/>
        <a:lstStyle/>
        <a:p>
          <a:endParaRPr lang="ru-RU" sz="500" dirty="0">
            <a:latin typeface="Segoe UI" pitchFamily="34" charset="0"/>
            <a:cs typeface="Segoe UI" pitchFamily="34" charset="0"/>
          </a:endParaRPr>
        </a:p>
      </dgm:t>
    </dgm:pt>
    <dgm:pt modelId="{50507C25-7EAB-4294-A9EF-A01C66CCACF7}" type="parTrans" cxnId="{286F007A-0C3A-417D-BFC2-3E7B0A582D69}">
      <dgm:prSet/>
      <dgm:spPr/>
      <dgm:t>
        <a:bodyPr/>
        <a:lstStyle/>
        <a:p>
          <a:endParaRPr lang="ru-RU"/>
        </a:p>
      </dgm:t>
    </dgm:pt>
    <dgm:pt modelId="{4A9B1823-3943-4B4F-A851-E3888D214067}" type="sibTrans" cxnId="{286F007A-0C3A-417D-BFC2-3E7B0A582D69}">
      <dgm:prSet/>
      <dgm:spPr/>
      <dgm:t>
        <a:bodyPr/>
        <a:lstStyle/>
        <a:p>
          <a:endParaRPr lang="ru-RU"/>
        </a:p>
      </dgm:t>
    </dgm:pt>
    <dgm:pt modelId="{D3D18F14-0D29-4A22-A0F7-CAAD3F99DA32}" type="pres">
      <dgm:prSet presAssocID="{8E24C3AC-B011-477B-AB43-F24529E07268}" presName="Name0" presStyleCnt="0">
        <dgm:presLayoutVars>
          <dgm:dir/>
          <dgm:animLvl val="lvl"/>
          <dgm:resizeHandles val="exact"/>
        </dgm:presLayoutVars>
      </dgm:prSet>
      <dgm:spPr/>
      <dgm:t>
        <a:bodyPr/>
        <a:lstStyle/>
        <a:p>
          <a:endParaRPr lang="ru-RU"/>
        </a:p>
      </dgm:t>
    </dgm:pt>
    <dgm:pt modelId="{694D24F3-18E9-44BA-AF60-6BC0C833E8C6}" type="pres">
      <dgm:prSet presAssocID="{58140B78-4EC1-4DF3-826D-56896B006686}" presName="composite" presStyleCnt="0"/>
      <dgm:spPr/>
    </dgm:pt>
    <dgm:pt modelId="{64B749A3-E61F-4218-8C0E-B1C35D15C618}" type="pres">
      <dgm:prSet presAssocID="{58140B78-4EC1-4DF3-826D-56896B006686}" presName="parTx" presStyleLbl="alignNode1" presStyleIdx="0" presStyleCnt="3" custScaleY="103010" custLinFactNeighborX="-96" custLinFactNeighborY="-12118">
        <dgm:presLayoutVars>
          <dgm:chMax val="0"/>
          <dgm:chPref val="0"/>
          <dgm:bulletEnabled val="1"/>
        </dgm:presLayoutVars>
      </dgm:prSet>
      <dgm:spPr/>
      <dgm:t>
        <a:bodyPr/>
        <a:lstStyle/>
        <a:p>
          <a:endParaRPr lang="ru-RU"/>
        </a:p>
      </dgm:t>
    </dgm:pt>
    <dgm:pt modelId="{9CB6BCCF-2BA8-4EFC-9C4E-B95DB87A78FA}" type="pres">
      <dgm:prSet presAssocID="{58140B78-4EC1-4DF3-826D-56896B006686}" presName="desTx" presStyleLbl="alignAccFollowNode1" presStyleIdx="0" presStyleCnt="3" custLinFactNeighborX="-96" custLinFactNeighborY="7522">
        <dgm:presLayoutVars>
          <dgm:bulletEnabled val="1"/>
        </dgm:presLayoutVars>
      </dgm:prSet>
      <dgm:spPr/>
      <dgm:t>
        <a:bodyPr/>
        <a:lstStyle/>
        <a:p>
          <a:endParaRPr lang="ru-RU"/>
        </a:p>
      </dgm:t>
    </dgm:pt>
    <dgm:pt modelId="{A15DEE21-5B3C-439E-B55D-D71BC94BA4CA}" type="pres">
      <dgm:prSet presAssocID="{A195575E-AB9F-479D-A189-E8CC0CB2A4C0}" presName="space" presStyleCnt="0"/>
      <dgm:spPr/>
    </dgm:pt>
    <dgm:pt modelId="{2F891E8D-F5AB-4A36-BC68-DF4B71F0B13E}" type="pres">
      <dgm:prSet presAssocID="{F9F6E308-8DBF-4A9F-99DA-53E9226276E4}" presName="composite" presStyleCnt="0"/>
      <dgm:spPr/>
    </dgm:pt>
    <dgm:pt modelId="{82CF3C1F-2ACC-4918-8E4C-3ED36928D592}" type="pres">
      <dgm:prSet presAssocID="{F9F6E308-8DBF-4A9F-99DA-53E9226276E4}" presName="parTx" presStyleLbl="alignNode1" presStyleIdx="1" presStyleCnt="3" custScaleX="112573" custScaleY="107862" custLinFactNeighborX="-2417" custLinFactNeighborY="-91004">
        <dgm:presLayoutVars>
          <dgm:chMax val="0"/>
          <dgm:chPref val="0"/>
          <dgm:bulletEnabled val="1"/>
        </dgm:presLayoutVars>
      </dgm:prSet>
      <dgm:spPr/>
      <dgm:t>
        <a:bodyPr/>
        <a:lstStyle/>
        <a:p>
          <a:endParaRPr lang="ru-RU"/>
        </a:p>
      </dgm:t>
    </dgm:pt>
    <dgm:pt modelId="{E1B95143-F0EB-4822-BD67-AEFDA4CF0A6D}" type="pres">
      <dgm:prSet presAssocID="{F9F6E308-8DBF-4A9F-99DA-53E9226276E4}" presName="desTx" presStyleLbl="alignAccFollowNode1" presStyleIdx="1" presStyleCnt="3" custScaleX="111905" custScaleY="32967" custLinFactNeighborX="-3412" custLinFactNeighborY="-48590">
        <dgm:presLayoutVars>
          <dgm:bulletEnabled val="1"/>
        </dgm:presLayoutVars>
      </dgm:prSet>
      <dgm:spPr/>
      <dgm:t>
        <a:bodyPr/>
        <a:lstStyle/>
        <a:p>
          <a:endParaRPr lang="ru-RU"/>
        </a:p>
      </dgm:t>
    </dgm:pt>
    <dgm:pt modelId="{60611A91-BF5A-4A72-AA00-75983C4F1B1F}" type="pres">
      <dgm:prSet presAssocID="{C50F96B8-26E3-41C8-820E-9F15B17198DA}" presName="space" presStyleCnt="0"/>
      <dgm:spPr/>
    </dgm:pt>
    <dgm:pt modelId="{401EB056-1007-45AA-8F1A-E12DFFD17FC3}" type="pres">
      <dgm:prSet presAssocID="{8AF2B2EC-8AB1-4BD2-9977-F20282F8F472}" presName="composite" presStyleCnt="0"/>
      <dgm:spPr/>
    </dgm:pt>
    <dgm:pt modelId="{C4010E38-159D-4984-9C3A-DF651B8F32EF}" type="pres">
      <dgm:prSet presAssocID="{8AF2B2EC-8AB1-4BD2-9977-F20282F8F472}" presName="parTx" presStyleLbl="alignNode1" presStyleIdx="2" presStyleCnt="3" custScaleY="107351" custLinFactNeighborX="-5416" custLinFactNeighborY="-17250">
        <dgm:presLayoutVars>
          <dgm:chMax val="0"/>
          <dgm:chPref val="0"/>
          <dgm:bulletEnabled val="1"/>
        </dgm:presLayoutVars>
      </dgm:prSet>
      <dgm:spPr/>
      <dgm:t>
        <a:bodyPr/>
        <a:lstStyle/>
        <a:p>
          <a:endParaRPr lang="ru-RU"/>
        </a:p>
      </dgm:t>
    </dgm:pt>
    <dgm:pt modelId="{DA2A8B1C-025D-4EAC-A5CE-DA60CDEF805E}" type="pres">
      <dgm:prSet presAssocID="{8AF2B2EC-8AB1-4BD2-9977-F20282F8F472}" presName="desTx" presStyleLbl="alignAccFollowNode1" presStyleIdx="2" presStyleCnt="3" custScaleY="97903" custLinFactNeighborX="-5856" custLinFactNeighborY="732">
        <dgm:presLayoutVars>
          <dgm:bulletEnabled val="1"/>
        </dgm:presLayoutVars>
      </dgm:prSet>
      <dgm:spPr/>
      <dgm:t>
        <a:bodyPr/>
        <a:lstStyle/>
        <a:p>
          <a:endParaRPr lang="ru-RU"/>
        </a:p>
      </dgm:t>
    </dgm:pt>
  </dgm:ptLst>
  <dgm:cxnLst>
    <dgm:cxn modelId="{C3D00E21-42B0-405D-A0D5-2A966447B764}" srcId="{58140B78-4EC1-4DF3-826D-56896B006686}" destId="{872A11BE-1E1C-4C29-807E-C06D76890462}" srcOrd="5" destOrd="0" parTransId="{55EC4E57-5344-4D16-ADDB-03CCAEF22589}" sibTransId="{BF11010D-1664-46C8-917F-817D68C75B01}"/>
    <dgm:cxn modelId="{B1EC25DA-AB43-490D-AD36-1AC7D635CBCA}" srcId="{F9F6E308-8DBF-4A9F-99DA-53E9226276E4}" destId="{B8D943F7-4568-4633-B800-9F834F44010D}" srcOrd="0" destOrd="0" parTransId="{59C1C26A-F035-43EB-8F02-D14CF8A25A5F}" sibTransId="{5C90C644-3859-443A-BAD3-1ADEBA40D433}"/>
    <dgm:cxn modelId="{2A35A102-C9A4-4105-A6E5-B7201643C57E}" type="presOf" srcId="{8AF2B2EC-8AB1-4BD2-9977-F20282F8F472}" destId="{C4010E38-159D-4984-9C3A-DF651B8F32EF}" srcOrd="0" destOrd="0" presId="urn:microsoft.com/office/officeart/2005/8/layout/hList1"/>
    <dgm:cxn modelId="{286F007A-0C3A-417D-BFC2-3E7B0A582D69}" srcId="{8AF2B2EC-8AB1-4BD2-9977-F20282F8F472}" destId="{81888295-D2DD-4E52-BAC6-6D3E3CBFB08E}" srcOrd="5" destOrd="0" parTransId="{50507C25-7EAB-4294-A9EF-A01C66CCACF7}" sibTransId="{4A9B1823-3943-4B4F-A851-E3888D214067}"/>
    <dgm:cxn modelId="{8BC1C240-1990-48D7-9476-9BA2FC4DC9AF}" type="presOf" srcId="{DDE956B1-81ED-4508-8406-7661E53640D0}" destId="{9CB6BCCF-2BA8-4EFC-9C4E-B95DB87A78FA}" srcOrd="0" destOrd="4" presId="urn:microsoft.com/office/officeart/2005/8/layout/hList1"/>
    <dgm:cxn modelId="{A1C26176-2163-4891-A062-41D43A01DA70}" type="presOf" srcId="{773DA3FF-F0F9-473A-9EC0-5927BE7B99F5}" destId="{9CB6BCCF-2BA8-4EFC-9C4E-B95DB87A78FA}" srcOrd="0" destOrd="2" presId="urn:microsoft.com/office/officeart/2005/8/layout/hList1"/>
    <dgm:cxn modelId="{28D5E9AA-ECD0-427C-B831-614468183390}" srcId="{58140B78-4EC1-4DF3-826D-56896B006686}" destId="{4224D17B-C1EF-4A5F-9DE7-3411C2A38F4A}" srcOrd="1" destOrd="0" parTransId="{EE3C5117-E7A7-464F-B670-B33E121CB903}" sibTransId="{9FC88AC7-23A7-4228-8142-20E9E453B416}"/>
    <dgm:cxn modelId="{58D20E44-A40B-4ABE-A3A9-F0455E7F1058}" type="presOf" srcId="{EBC129AE-4538-420A-AE02-AEEC421A410A}" destId="{9CB6BCCF-2BA8-4EFC-9C4E-B95DB87A78FA}" srcOrd="0" destOrd="3" presId="urn:microsoft.com/office/officeart/2005/8/layout/hList1"/>
    <dgm:cxn modelId="{D749DC13-1EB7-467B-9307-D627B4595033}" type="presOf" srcId="{58140B78-4EC1-4DF3-826D-56896B006686}" destId="{64B749A3-E61F-4218-8C0E-B1C35D15C618}" srcOrd="0" destOrd="0" presId="urn:microsoft.com/office/officeart/2005/8/layout/hList1"/>
    <dgm:cxn modelId="{AF574FCB-1C06-4422-B8BB-801A339F1856}" type="presOf" srcId="{04A3595C-D9D5-446E-B039-AFEB4EF95468}" destId="{DA2A8B1C-025D-4EAC-A5CE-DA60CDEF805E}" srcOrd="0" destOrd="3" presId="urn:microsoft.com/office/officeart/2005/8/layout/hList1"/>
    <dgm:cxn modelId="{5C2A0563-474D-41A5-86DD-3807E29F3C97}" srcId="{8E24C3AC-B011-477B-AB43-F24529E07268}" destId="{8AF2B2EC-8AB1-4BD2-9977-F20282F8F472}" srcOrd="2" destOrd="0" parTransId="{3E9D7F78-B097-4D6D-B61D-5B3CAFAFF324}" sibTransId="{3578F853-081E-4E56-9B01-901262E9CEE1}"/>
    <dgm:cxn modelId="{1044DAAB-3017-4AA7-BCF0-D4C3C884EEB8}" srcId="{58140B78-4EC1-4DF3-826D-56896B006686}" destId="{1F486807-2E81-47F0-8E85-82D89FF97067}" srcOrd="6" destOrd="0" parTransId="{6ED16078-9F67-4AAE-BEB6-514A0E9379C1}" sibTransId="{AC481A2F-3A9B-45D3-A87D-9FF7D607E32D}"/>
    <dgm:cxn modelId="{B76DF2C5-EE83-43D9-857C-B59BF7CC6C6D}" srcId="{8AF2B2EC-8AB1-4BD2-9977-F20282F8F472}" destId="{8C948E3A-FED5-41BF-BE7F-3F68D3BDFE64}" srcOrd="4" destOrd="0" parTransId="{E4EA450E-DAC5-4BE1-932A-F39C0871EF45}" sibTransId="{62F152C7-E13A-437D-AC27-9C378DEA456F}"/>
    <dgm:cxn modelId="{28AD176E-1EE4-447D-9CD6-282000200D28}" type="presOf" srcId="{B8D943F7-4568-4633-B800-9F834F44010D}" destId="{E1B95143-F0EB-4822-BD67-AEFDA4CF0A6D}" srcOrd="0" destOrd="0" presId="urn:microsoft.com/office/officeart/2005/8/layout/hList1"/>
    <dgm:cxn modelId="{8EF0F853-BCDC-487F-B477-19B47CE919D1}" srcId="{8AF2B2EC-8AB1-4BD2-9977-F20282F8F472}" destId="{D44961FB-34ED-42E1-B302-94AC7B49DC34}" srcOrd="1" destOrd="0" parTransId="{18480429-B50F-4282-B0DB-3841689C2CBB}" sibTransId="{1F9761FF-4427-4313-BC09-ED71EAFCD457}"/>
    <dgm:cxn modelId="{6AB2EEA0-8E5E-46B4-BFC4-50544E17A118}" type="presOf" srcId="{872A11BE-1E1C-4C29-807E-C06D76890462}" destId="{9CB6BCCF-2BA8-4EFC-9C4E-B95DB87A78FA}" srcOrd="0" destOrd="5" presId="urn:microsoft.com/office/officeart/2005/8/layout/hList1"/>
    <dgm:cxn modelId="{725BC05A-CD32-4520-9E07-99AD32D8E815}" srcId="{8E24C3AC-B011-477B-AB43-F24529E07268}" destId="{58140B78-4EC1-4DF3-826D-56896B006686}" srcOrd="0" destOrd="0" parTransId="{A02CD2F7-6D39-4BDD-8042-005F111F025C}" sibTransId="{A195575E-AB9F-479D-A189-E8CC0CB2A4C0}"/>
    <dgm:cxn modelId="{0A5F8E1B-5A84-49F5-9D19-206CF504A4EB}" type="presOf" srcId="{185EA69D-1762-4DF5-90D2-1BC73DFD6C9A}" destId="{9CB6BCCF-2BA8-4EFC-9C4E-B95DB87A78FA}" srcOrd="0" destOrd="7" presId="urn:microsoft.com/office/officeart/2005/8/layout/hList1"/>
    <dgm:cxn modelId="{E85694C5-E2CF-49F9-90E5-1EAC362FF101}" type="presOf" srcId="{1F486807-2E81-47F0-8E85-82D89FF97067}" destId="{9CB6BCCF-2BA8-4EFC-9C4E-B95DB87A78FA}" srcOrd="0" destOrd="6" presId="urn:microsoft.com/office/officeart/2005/8/layout/hList1"/>
    <dgm:cxn modelId="{F61CC6B3-BD0C-4DEC-AB32-37ACA6D1B1F0}" srcId="{8E24C3AC-B011-477B-AB43-F24529E07268}" destId="{F9F6E308-8DBF-4A9F-99DA-53E9226276E4}" srcOrd="1" destOrd="0" parTransId="{C7190F8E-ED3E-4472-9BC7-7BC8BFAC5405}" sibTransId="{C50F96B8-26E3-41C8-820E-9F15B17198DA}"/>
    <dgm:cxn modelId="{3B909095-A805-4243-953A-35F9366DCAE0}" type="presOf" srcId="{D44961FB-34ED-42E1-B302-94AC7B49DC34}" destId="{DA2A8B1C-025D-4EAC-A5CE-DA60CDEF805E}" srcOrd="0" destOrd="1" presId="urn:microsoft.com/office/officeart/2005/8/layout/hList1"/>
    <dgm:cxn modelId="{0D8EA4BD-BA17-40AD-981F-290A85C01C25}" srcId="{58140B78-4EC1-4DF3-826D-56896B006686}" destId="{185EA69D-1762-4DF5-90D2-1BC73DFD6C9A}" srcOrd="7" destOrd="0" parTransId="{3B329F1E-39C2-4421-B6F3-15C815A85F7C}" sibTransId="{4ECA6419-5A0F-48C3-92ED-F3E59BA01B39}"/>
    <dgm:cxn modelId="{7BDC4094-D7C9-4FA6-9078-A17FE284DDF9}" type="presOf" srcId="{8E24C3AC-B011-477B-AB43-F24529E07268}" destId="{D3D18F14-0D29-4A22-A0F7-CAAD3F99DA32}" srcOrd="0" destOrd="0" presId="urn:microsoft.com/office/officeart/2005/8/layout/hList1"/>
    <dgm:cxn modelId="{8D836A7A-58A1-4EAF-8FE6-CFD4FBB23F53}" type="presOf" srcId="{C71078EE-8961-43AC-9067-E58396CF3AA6}" destId="{9CB6BCCF-2BA8-4EFC-9C4E-B95DB87A78FA}" srcOrd="0" destOrd="0" presId="urn:microsoft.com/office/officeart/2005/8/layout/hList1"/>
    <dgm:cxn modelId="{029A4C70-0A7A-49D2-ACFF-CE303EC1F0D0}" type="presOf" srcId="{81888295-D2DD-4E52-BAC6-6D3E3CBFB08E}" destId="{DA2A8B1C-025D-4EAC-A5CE-DA60CDEF805E}" srcOrd="0" destOrd="5" presId="urn:microsoft.com/office/officeart/2005/8/layout/hList1"/>
    <dgm:cxn modelId="{06540F0F-01D1-4379-A137-49C8E64CA42F}" srcId="{58140B78-4EC1-4DF3-826D-56896B006686}" destId="{773DA3FF-F0F9-473A-9EC0-5927BE7B99F5}" srcOrd="2" destOrd="0" parTransId="{EDF25680-6B1A-46EC-9FE1-55EFA6E3D990}" sibTransId="{42EE16E2-B8D8-4A35-8680-A1B6BD4DFB67}"/>
    <dgm:cxn modelId="{F9CC93BF-737C-4FB5-8A2D-F86ED46D69CD}" type="presOf" srcId="{F9F6E308-8DBF-4A9F-99DA-53E9226276E4}" destId="{82CF3C1F-2ACC-4918-8E4C-3ED36928D592}" srcOrd="0" destOrd="0" presId="urn:microsoft.com/office/officeart/2005/8/layout/hList1"/>
    <dgm:cxn modelId="{11E10061-AD04-4357-805D-9ACC5767FAEF}" srcId="{8AF2B2EC-8AB1-4BD2-9977-F20282F8F472}" destId="{08FCD04C-BA4C-4746-8D4D-9A20080B2472}" srcOrd="6" destOrd="0" parTransId="{1BC9E68D-A491-4EDE-AF29-6493D353FD0A}" sibTransId="{0418111A-1EFC-485E-95F1-052EF9C21795}"/>
    <dgm:cxn modelId="{59803BD0-3806-4307-A293-D3A9A27FA38A}" srcId="{8AF2B2EC-8AB1-4BD2-9977-F20282F8F472}" destId="{F717F681-0768-4F9A-B765-FE37500D7BD9}" srcOrd="2" destOrd="0" parTransId="{EA04E9CC-DAAA-4C22-AF1F-82081ED66370}" sibTransId="{F87FDEB9-E09A-4CAD-B23D-20B30796C3C3}"/>
    <dgm:cxn modelId="{511D4AFE-760A-48AF-8444-1B9FEB25B83E}" srcId="{8AF2B2EC-8AB1-4BD2-9977-F20282F8F472}" destId="{04A3595C-D9D5-446E-B039-AFEB4EF95468}" srcOrd="3" destOrd="0" parTransId="{544428B7-1DD9-4919-B9B8-AB75FEEE7C64}" sibTransId="{164B04DB-47CB-4EBC-A762-91E58918EFB8}"/>
    <dgm:cxn modelId="{FFB7104B-DE88-4364-95D7-A606A8795B3D}" type="presOf" srcId="{4224D17B-C1EF-4A5F-9DE7-3411C2A38F4A}" destId="{9CB6BCCF-2BA8-4EFC-9C4E-B95DB87A78FA}" srcOrd="0" destOrd="1" presId="urn:microsoft.com/office/officeart/2005/8/layout/hList1"/>
    <dgm:cxn modelId="{58CDA517-2689-4C08-9D60-0BFCEAE79493}" srcId="{58140B78-4EC1-4DF3-826D-56896B006686}" destId="{C71078EE-8961-43AC-9067-E58396CF3AA6}" srcOrd="0" destOrd="0" parTransId="{1E11000D-2431-4C39-AF2A-B687C96D37D8}" sibTransId="{1E728470-62DF-4A56-84C6-99514A00F0DF}"/>
    <dgm:cxn modelId="{3C15C196-C6FA-401B-8388-D19E982692B2}" type="presOf" srcId="{E0E5144C-A921-4EFA-AB9D-4EFAC1CDE7FD}" destId="{DA2A8B1C-025D-4EAC-A5CE-DA60CDEF805E}" srcOrd="0" destOrd="0" presId="urn:microsoft.com/office/officeart/2005/8/layout/hList1"/>
    <dgm:cxn modelId="{F1079686-676A-4A34-8CB5-A992F009EDD2}" type="presOf" srcId="{08FCD04C-BA4C-4746-8D4D-9A20080B2472}" destId="{DA2A8B1C-025D-4EAC-A5CE-DA60CDEF805E}" srcOrd="0" destOrd="6" presId="urn:microsoft.com/office/officeart/2005/8/layout/hList1"/>
    <dgm:cxn modelId="{6B637CE5-64D6-49FD-8A17-CA4FC9FBD391}" srcId="{58140B78-4EC1-4DF3-826D-56896B006686}" destId="{EBC129AE-4538-420A-AE02-AEEC421A410A}" srcOrd="3" destOrd="0" parTransId="{957AB6FE-8830-4259-8AF9-5A9CCE294408}" sibTransId="{5770991F-C234-402F-BB0A-3A72A7DCD926}"/>
    <dgm:cxn modelId="{1B3022A0-05F6-47FD-B327-6C3AE76422B2}" srcId="{58140B78-4EC1-4DF3-826D-56896B006686}" destId="{DDE956B1-81ED-4508-8406-7661E53640D0}" srcOrd="4" destOrd="0" parTransId="{3634B33A-771B-492F-8C7E-A332CE1E8A63}" sibTransId="{C96F72AE-39EA-4765-B626-2689B8374666}"/>
    <dgm:cxn modelId="{8FA375EF-CFCF-4035-B85E-B3EAD9E75D96}" type="presOf" srcId="{F717F681-0768-4F9A-B765-FE37500D7BD9}" destId="{DA2A8B1C-025D-4EAC-A5CE-DA60CDEF805E}" srcOrd="0" destOrd="2" presId="urn:microsoft.com/office/officeart/2005/8/layout/hList1"/>
    <dgm:cxn modelId="{93F25F95-E819-4C58-8763-E5E64B8B1191}" srcId="{8AF2B2EC-8AB1-4BD2-9977-F20282F8F472}" destId="{E0E5144C-A921-4EFA-AB9D-4EFAC1CDE7FD}" srcOrd="0" destOrd="0" parTransId="{273BD3F4-08C7-422D-8631-EC0B4AE0FF01}" sibTransId="{9806585B-B58B-48E1-B0B8-D7BD212A4255}"/>
    <dgm:cxn modelId="{410D0F59-02F3-4116-A440-761EC36EB483}" type="presOf" srcId="{8C948E3A-FED5-41BF-BE7F-3F68D3BDFE64}" destId="{DA2A8B1C-025D-4EAC-A5CE-DA60CDEF805E}" srcOrd="0" destOrd="4" presId="urn:microsoft.com/office/officeart/2005/8/layout/hList1"/>
    <dgm:cxn modelId="{D92C03AF-B795-44AB-96EF-C26C366F93DF}" type="presParOf" srcId="{D3D18F14-0D29-4A22-A0F7-CAAD3F99DA32}" destId="{694D24F3-18E9-44BA-AF60-6BC0C833E8C6}" srcOrd="0" destOrd="0" presId="urn:microsoft.com/office/officeart/2005/8/layout/hList1"/>
    <dgm:cxn modelId="{40BB5770-6D66-462F-800E-4F7E6839FDF5}" type="presParOf" srcId="{694D24F3-18E9-44BA-AF60-6BC0C833E8C6}" destId="{64B749A3-E61F-4218-8C0E-B1C35D15C618}" srcOrd="0" destOrd="0" presId="urn:microsoft.com/office/officeart/2005/8/layout/hList1"/>
    <dgm:cxn modelId="{79114587-2FCA-4806-BD3B-2F821114C489}" type="presParOf" srcId="{694D24F3-18E9-44BA-AF60-6BC0C833E8C6}" destId="{9CB6BCCF-2BA8-4EFC-9C4E-B95DB87A78FA}" srcOrd="1" destOrd="0" presId="urn:microsoft.com/office/officeart/2005/8/layout/hList1"/>
    <dgm:cxn modelId="{488BFAC4-7874-4921-BD1B-82A8B249B0EF}" type="presParOf" srcId="{D3D18F14-0D29-4A22-A0F7-CAAD3F99DA32}" destId="{A15DEE21-5B3C-439E-B55D-D71BC94BA4CA}" srcOrd="1" destOrd="0" presId="urn:microsoft.com/office/officeart/2005/8/layout/hList1"/>
    <dgm:cxn modelId="{1139723D-254F-4367-BA92-21F9B74FC8EC}" type="presParOf" srcId="{D3D18F14-0D29-4A22-A0F7-CAAD3F99DA32}" destId="{2F891E8D-F5AB-4A36-BC68-DF4B71F0B13E}" srcOrd="2" destOrd="0" presId="urn:microsoft.com/office/officeart/2005/8/layout/hList1"/>
    <dgm:cxn modelId="{1FA74BCB-066F-4F73-9F73-E8078A5D7774}" type="presParOf" srcId="{2F891E8D-F5AB-4A36-BC68-DF4B71F0B13E}" destId="{82CF3C1F-2ACC-4918-8E4C-3ED36928D592}" srcOrd="0" destOrd="0" presId="urn:microsoft.com/office/officeart/2005/8/layout/hList1"/>
    <dgm:cxn modelId="{4B7D4A86-B6F5-4FE3-87FD-20C1C0835B6A}" type="presParOf" srcId="{2F891E8D-F5AB-4A36-BC68-DF4B71F0B13E}" destId="{E1B95143-F0EB-4822-BD67-AEFDA4CF0A6D}" srcOrd="1" destOrd="0" presId="urn:microsoft.com/office/officeart/2005/8/layout/hList1"/>
    <dgm:cxn modelId="{BF917EC6-EF55-4F84-8577-8FEB30602066}" type="presParOf" srcId="{D3D18F14-0D29-4A22-A0F7-CAAD3F99DA32}" destId="{60611A91-BF5A-4A72-AA00-75983C4F1B1F}" srcOrd="3" destOrd="0" presId="urn:microsoft.com/office/officeart/2005/8/layout/hList1"/>
    <dgm:cxn modelId="{0C2C7D0E-71A8-4EC8-9EE4-9CD9A8CF3AA3}" type="presParOf" srcId="{D3D18F14-0D29-4A22-A0F7-CAAD3F99DA32}" destId="{401EB056-1007-45AA-8F1A-E12DFFD17FC3}" srcOrd="4" destOrd="0" presId="urn:microsoft.com/office/officeart/2005/8/layout/hList1"/>
    <dgm:cxn modelId="{87EE664C-2049-49F3-8CAC-9AD9F0BB7546}" type="presParOf" srcId="{401EB056-1007-45AA-8F1A-E12DFFD17FC3}" destId="{C4010E38-159D-4984-9C3A-DF651B8F32EF}" srcOrd="0" destOrd="0" presId="urn:microsoft.com/office/officeart/2005/8/layout/hList1"/>
    <dgm:cxn modelId="{7C6428A4-C517-44DD-A8B6-072E7714F6C3}" type="presParOf" srcId="{401EB056-1007-45AA-8F1A-E12DFFD17FC3}" destId="{DA2A8B1C-025D-4EAC-A5CE-DA60CDEF805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ACDBD8-376F-47F8-97BB-72D377BDE64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EEBEBBCC-5D65-4BD1-B9F1-344B1C0D6EC8}">
      <dgm:prSet phldrT="[Текст]" custT="1"/>
      <dgm:spPr/>
      <dgm:t>
        <a:bodyPr/>
        <a:lstStyle/>
        <a:p>
          <a:pPr algn="ctr"/>
          <a:r>
            <a:rPr lang="ru-RU" sz="2300" b="1" dirty="0" smtClean="0"/>
            <a:t>Погашение заработной платы учредителями</a:t>
          </a:r>
          <a:endParaRPr lang="ru-RU" sz="2300" dirty="0"/>
        </a:p>
      </dgm:t>
    </dgm:pt>
    <dgm:pt modelId="{604BD98F-1CFA-44E3-9951-390924CE7F3B}" type="parTrans" cxnId="{39CD3028-18C6-4600-9009-45E479B8C05B}">
      <dgm:prSet/>
      <dgm:spPr/>
      <dgm:t>
        <a:bodyPr/>
        <a:lstStyle/>
        <a:p>
          <a:endParaRPr lang="ru-RU"/>
        </a:p>
      </dgm:t>
    </dgm:pt>
    <dgm:pt modelId="{902E52E6-C643-414A-B649-AFBD2D47710A}" type="sibTrans" cxnId="{39CD3028-18C6-4600-9009-45E479B8C05B}">
      <dgm:prSet/>
      <dgm:spPr/>
      <dgm:t>
        <a:bodyPr/>
        <a:lstStyle/>
        <a:p>
          <a:endParaRPr lang="ru-RU"/>
        </a:p>
      </dgm:t>
    </dgm:pt>
    <dgm:pt modelId="{5A8F071E-C7FB-45E8-8E63-94498754D099}">
      <dgm:prSet phldrT="[Текст]" custT="1"/>
      <dgm:spPr/>
      <dgm:t>
        <a:bodyPr/>
        <a:lstStyle/>
        <a:p>
          <a:pPr algn="ctr"/>
          <a:r>
            <a:rPr lang="ru-RU" sz="2300" b="1" dirty="0" smtClean="0"/>
            <a:t>Погашение заработной платы третьим лицом</a:t>
          </a:r>
          <a:endParaRPr lang="ru-RU" sz="2300" dirty="0"/>
        </a:p>
      </dgm:t>
    </dgm:pt>
    <dgm:pt modelId="{323E14D2-DFD0-4ABA-A0EB-27E4C02C3EED}" type="parTrans" cxnId="{6C9AF494-3E7E-4922-8753-51D536DD7DE3}">
      <dgm:prSet/>
      <dgm:spPr/>
      <dgm:t>
        <a:bodyPr/>
        <a:lstStyle/>
        <a:p>
          <a:endParaRPr lang="ru-RU"/>
        </a:p>
      </dgm:t>
    </dgm:pt>
    <dgm:pt modelId="{E1061EA4-D2BA-4AF4-B5DC-F91F23F34B06}" type="sibTrans" cxnId="{6C9AF494-3E7E-4922-8753-51D536DD7DE3}">
      <dgm:prSet/>
      <dgm:spPr/>
      <dgm:t>
        <a:bodyPr/>
        <a:lstStyle/>
        <a:p>
          <a:endParaRPr lang="ru-RU"/>
        </a:p>
      </dgm:t>
    </dgm:pt>
    <dgm:pt modelId="{7D3DFE2C-6199-4200-9F87-623A21CF931C}">
      <dgm:prSet phldrT="[Текст]" custT="1"/>
      <dgm:spPr/>
      <dgm:t>
        <a:bodyPr/>
        <a:lstStyle/>
        <a:p>
          <a:pPr algn="ctr"/>
          <a:r>
            <a:rPr lang="ru-RU" sz="2300" b="1" dirty="0" smtClean="0"/>
            <a:t>Изменение календарной очередности по текущей заработной плате</a:t>
          </a:r>
          <a:endParaRPr lang="ru-RU" sz="2300" dirty="0"/>
        </a:p>
      </dgm:t>
    </dgm:pt>
    <dgm:pt modelId="{B043CCF1-3401-4CF7-8AF9-B9A1AE85286F}" type="parTrans" cxnId="{8F84A468-46D7-4DCC-9733-5482246C99B2}">
      <dgm:prSet/>
      <dgm:spPr/>
      <dgm:t>
        <a:bodyPr/>
        <a:lstStyle/>
        <a:p>
          <a:endParaRPr lang="ru-RU"/>
        </a:p>
      </dgm:t>
    </dgm:pt>
    <dgm:pt modelId="{09254A0E-61C0-41DE-9D07-95D4B8ECEB20}" type="sibTrans" cxnId="{8F84A468-46D7-4DCC-9733-5482246C99B2}">
      <dgm:prSet/>
      <dgm:spPr/>
      <dgm:t>
        <a:bodyPr/>
        <a:lstStyle/>
        <a:p>
          <a:endParaRPr lang="ru-RU"/>
        </a:p>
      </dgm:t>
    </dgm:pt>
    <dgm:pt modelId="{D7520A67-A000-455A-875A-EBA5E1DC5601}">
      <dgm:prSet phldrT="[Текст]" custT="1"/>
      <dgm:spPr/>
      <dgm:t>
        <a:bodyPr/>
        <a:lstStyle/>
        <a:p>
          <a:pPr algn="ctr"/>
          <a:r>
            <a:rPr lang="ru-RU" sz="2300" b="1" dirty="0" smtClean="0"/>
            <a:t>Погашение зарплаты путем взыскания убытков с арбитражных управляющих в связи с ненадлежащим исполнением им своих обязанностей</a:t>
          </a:r>
          <a:endParaRPr lang="ru-RU" sz="2300" dirty="0"/>
        </a:p>
      </dgm:t>
    </dgm:pt>
    <dgm:pt modelId="{FD3156A3-C9ED-41BD-8B22-A8D44119C1C5}" type="parTrans" cxnId="{E534FB59-365C-4C08-97CE-4219049A3E27}">
      <dgm:prSet/>
      <dgm:spPr/>
      <dgm:t>
        <a:bodyPr/>
        <a:lstStyle/>
        <a:p>
          <a:endParaRPr lang="ru-RU"/>
        </a:p>
      </dgm:t>
    </dgm:pt>
    <dgm:pt modelId="{1F465CD8-0B96-4B38-BA1F-03464522F92A}" type="sibTrans" cxnId="{E534FB59-365C-4C08-97CE-4219049A3E27}">
      <dgm:prSet/>
      <dgm:spPr/>
      <dgm:t>
        <a:bodyPr/>
        <a:lstStyle/>
        <a:p>
          <a:endParaRPr lang="ru-RU"/>
        </a:p>
      </dgm:t>
    </dgm:pt>
    <dgm:pt modelId="{A7277BEF-3847-4267-AA02-432769CDC4C6}" type="pres">
      <dgm:prSet presAssocID="{FAACDBD8-376F-47F8-97BB-72D377BDE644}" presName="linear" presStyleCnt="0">
        <dgm:presLayoutVars>
          <dgm:animLvl val="lvl"/>
          <dgm:resizeHandles val="exact"/>
        </dgm:presLayoutVars>
      </dgm:prSet>
      <dgm:spPr/>
      <dgm:t>
        <a:bodyPr/>
        <a:lstStyle/>
        <a:p>
          <a:endParaRPr lang="ru-RU"/>
        </a:p>
      </dgm:t>
    </dgm:pt>
    <dgm:pt modelId="{492CAD18-F0DB-4AC7-8551-2870BFD411E1}" type="pres">
      <dgm:prSet presAssocID="{EEBEBBCC-5D65-4BD1-B9F1-344B1C0D6EC8}" presName="parentText" presStyleLbl="node1" presStyleIdx="0" presStyleCnt="4" custScaleY="71411" custLinFactNeighborY="-49361">
        <dgm:presLayoutVars>
          <dgm:chMax val="0"/>
          <dgm:bulletEnabled val="1"/>
        </dgm:presLayoutVars>
      </dgm:prSet>
      <dgm:spPr/>
      <dgm:t>
        <a:bodyPr/>
        <a:lstStyle/>
        <a:p>
          <a:endParaRPr lang="ru-RU"/>
        </a:p>
      </dgm:t>
    </dgm:pt>
    <dgm:pt modelId="{F1D9CD3A-D16E-42A4-AE55-60C286FEEA6A}" type="pres">
      <dgm:prSet presAssocID="{902E52E6-C643-414A-B649-AFBD2D47710A}" presName="spacer" presStyleCnt="0"/>
      <dgm:spPr/>
    </dgm:pt>
    <dgm:pt modelId="{FBA72445-7147-475E-A246-150317C762AA}" type="pres">
      <dgm:prSet presAssocID="{5A8F071E-C7FB-45E8-8E63-94498754D099}" presName="parentText" presStyleLbl="node1" presStyleIdx="1" presStyleCnt="4" custScaleY="71845" custLinFactY="-295" custLinFactNeighborX="-212" custLinFactNeighborY="-100000">
        <dgm:presLayoutVars>
          <dgm:chMax val="0"/>
          <dgm:bulletEnabled val="1"/>
        </dgm:presLayoutVars>
      </dgm:prSet>
      <dgm:spPr/>
      <dgm:t>
        <a:bodyPr/>
        <a:lstStyle/>
        <a:p>
          <a:endParaRPr lang="ru-RU"/>
        </a:p>
      </dgm:t>
    </dgm:pt>
    <dgm:pt modelId="{0995BC65-B101-4290-8E43-3660C9253489}" type="pres">
      <dgm:prSet presAssocID="{E1061EA4-D2BA-4AF4-B5DC-F91F23F34B06}" presName="spacer" presStyleCnt="0"/>
      <dgm:spPr/>
    </dgm:pt>
    <dgm:pt modelId="{00990CB8-AE1A-45EC-9143-A37FCD2686DE}" type="pres">
      <dgm:prSet presAssocID="{7D3DFE2C-6199-4200-9F87-623A21CF931C}" presName="parentText" presStyleLbl="node1" presStyleIdx="2" presStyleCnt="4" custScaleY="82468" custLinFactY="-6924" custLinFactNeighborX="-809" custLinFactNeighborY="-100000">
        <dgm:presLayoutVars>
          <dgm:chMax val="0"/>
          <dgm:bulletEnabled val="1"/>
        </dgm:presLayoutVars>
      </dgm:prSet>
      <dgm:spPr/>
      <dgm:t>
        <a:bodyPr/>
        <a:lstStyle/>
        <a:p>
          <a:endParaRPr lang="ru-RU"/>
        </a:p>
      </dgm:t>
    </dgm:pt>
    <dgm:pt modelId="{0B47D664-3E08-4338-8B79-BE19A68521D0}" type="pres">
      <dgm:prSet presAssocID="{09254A0E-61C0-41DE-9D07-95D4B8ECEB20}" presName="spacer" presStyleCnt="0"/>
      <dgm:spPr/>
    </dgm:pt>
    <dgm:pt modelId="{EF84F432-B267-4E33-8873-BDDE5769EC4F}" type="pres">
      <dgm:prSet presAssocID="{D7520A67-A000-455A-875A-EBA5E1DC5601}" presName="parentText" presStyleLbl="node1" presStyleIdx="3" presStyleCnt="4" custScaleY="78556" custLinFactY="-12304" custLinFactNeighborX="-212" custLinFactNeighborY="-100000">
        <dgm:presLayoutVars>
          <dgm:chMax val="0"/>
          <dgm:bulletEnabled val="1"/>
        </dgm:presLayoutVars>
      </dgm:prSet>
      <dgm:spPr/>
      <dgm:t>
        <a:bodyPr/>
        <a:lstStyle/>
        <a:p>
          <a:endParaRPr lang="ru-RU"/>
        </a:p>
      </dgm:t>
    </dgm:pt>
  </dgm:ptLst>
  <dgm:cxnLst>
    <dgm:cxn modelId="{39CD3028-18C6-4600-9009-45E479B8C05B}" srcId="{FAACDBD8-376F-47F8-97BB-72D377BDE644}" destId="{EEBEBBCC-5D65-4BD1-B9F1-344B1C0D6EC8}" srcOrd="0" destOrd="0" parTransId="{604BD98F-1CFA-44E3-9951-390924CE7F3B}" sibTransId="{902E52E6-C643-414A-B649-AFBD2D47710A}"/>
    <dgm:cxn modelId="{C8316800-12C6-401F-9090-9924E0EB74B5}" type="presOf" srcId="{FAACDBD8-376F-47F8-97BB-72D377BDE644}" destId="{A7277BEF-3847-4267-AA02-432769CDC4C6}" srcOrd="0" destOrd="0" presId="urn:microsoft.com/office/officeart/2005/8/layout/vList2"/>
    <dgm:cxn modelId="{6C729C0B-BDA7-45F9-AAD8-A87104693B77}" type="presOf" srcId="{D7520A67-A000-455A-875A-EBA5E1DC5601}" destId="{EF84F432-B267-4E33-8873-BDDE5769EC4F}" srcOrd="0" destOrd="0" presId="urn:microsoft.com/office/officeart/2005/8/layout/vList2"/>
    <dgm:cxn modelId="{6C9AF494-3E7E-4922-8753-51D536DD7DE3}" srcId="{FAACDBD8-376F-47F8-97BB-72D377BDE644}" destId="{5A8F071E-C7FB-45E8-8E63-94498754D099}" srcOrd="1" destOrd="0" parTransId="{323E14D2-DFD0-4ABA-A0EB-27E4C02C3EED}" sibTransId="{E1061EA4-D2BA-4AF4-B5DC-F91F23F34B06}"/>
    <dgm:cxn modelId="{4DACA1E3-F4DD-4124-AD56-DEF23628115C}" type="presOf" srcId="{7D3DFE2C-6199-4200-9F87-623A21CF931C}" destId="{00990CB8-AE1A-45EC-9143-A37FCD2686DE}" srcOrd="0" destOrd="0" presId="urn:microsoft.com/office/officeart/2005/8/layout/vList2"/>
    <dgm:cxn modelId="{E534FB59-365C-4C08-97CE-4219049A3E27}" srcId="{FAACDBD8-376F-47F8-97BB-72D377BDE644}" destId="{D7520A67-A000-455A-875A-EBA5E1DC5601}" srcOrd="3" destOrd="0" parTransId="{FD3156A3-C9ED-41BD-8B22-A8D44119C1C5}" sibTransId="{1F465CD8-0B96-4B38-BA1F-03464522F92A}"/>
    <dgm:cxn modelId="{3A3BCE9A-CB5B-4A39-93B6-DA83FFCA9B78}" type="presOf" srcId="{EEBEBBCC-5D65-4BD1-B9F1-344B1C0D6EC8}" destId="{492CAD18-F0DB-4AC7-8551-2870BFD411E1}" srcOrd="0" destOrd="0" presId="urn:microsoft.com/office/officeart/2005/8/layout/vList2"/>
    <dgm:cxn modelId="{8F84A468-46D7-4DCC-9733-5482246C99B2}" srcId="{FAACDBD8-376F-47F8-97BB-72D377BDE644}" destId="{7D3DFE2C-6199-4200-9F87-623A21CF931C}" srcOrd="2" destOrd="0" parTransId="{B043CCF1-3401-4CF7-8AF9-B9A1AE85286F}" sibTransId="{09254A0E-61C0-41DE-9D07-95D4B8ECEB20}"/>
    <dgm:cxn modelId="{E828DB79-306F-45AD-88E5-3CD8CCCDC7CA}" type="presOf" srcId="{5A8F071E-C7FB-45E8-8E63-94498754D099}" destId="{FBA72445-7147-475E-A246-150317C762AA}" srcOrd="0" destOrd="0" presId="urn:microsoft.com/office/officeart/2005/8/layout/vList2"/>
    <dgm:cxn modelId="{22A27AA3-8D01-4ABD-A3C0-DC1D10BDDCD9}" type="presParOf" srcId="{A7277BEF-3847-4267-AA02-432769CDC4C6}" destId="{492CAD18-F0DB-4AC7-8551-2870BFD411E1}" srcOrd="0" destOrd="0" presId="urn:microsoft.com/office/officeart/2005/8/layout/vList2"/>
    <dgm:cxn modelId="{1B42EA6A-1D03-4E84-BB96-4CFEAD7E18BB}" type="presParOf" srcId="{A7277BEF-3847-4267-AA02-432769CDC4C6}" destId="{F1D9CD3A-D16E-42A4-AE55-60C286FEEA6A}" srcOrd="1" destOrd="0" presId="urn:microsoft.com/office/officeart/2005/8/layout/vList2"/>
    <dgm:cxn modelId="{D32CE1D9-565B-4D3E-B987-CE7D50A83B61}" type="presParOf" srcId="{A7277BEF-3847-4267-AA02-432769CDC4C6}" destId="{FBA72445-7147-475E-A246-150317C762AA}" srcOrd="2" destOrd="0" presId="urn:microsoft.com/office/officeart/2005/8/layout/vList2"/>
    <dgm:cxn modelId="{CDD6E897-E914-439E-8249-FB68E8E4B33B}" type="presParOf" srcId="{A7277BEF-3847-4267-AA02-432769CDC4C6}" destId="{0995BC65-B101-4290-8E43-3660C9253489}" srcOrd="3" destOrd="0" presId="urn:microsoft.com/office/officeart/2005/8/layout/vList2"/>
    <dgm:cxn modelId="{1F91B644-9E54-4037-A435-96988B9EADD7}" type="presParOf" srcId="{A7277BEF-3847-4267-AA02-432769CDC4C6}" destId="{00990CB8-AE1A-45EC-9143-A37FCD2686DE}" srcOrd="4" destOrd="0" presId="urn:microsoft.com/office/officeart/2005/8/layout/vList2"/>
    <dgm:cxn modelId="{71096AE2-9748-4797-B5CB-82D116957DB1}" type="presParOf" srcId="{A7277BEF-3847-4267-AA02-432769CDC4C6}" destId="{0B47D664-3E08-4338-8B79-BE19A68521D0}" srcOrd="5" destOrd="0" presId="urn:microsoft.com/office/officeart/2005/8/layout/vList2"/>
    <dgm:cxn modelId="{B90B1F3B-9DA9-4DB5-ACD8-9099A9EAD6E4}" type="presParOf" srcId="{A7277BEF-3847-4267-AA02-432769CDC4C6}" destId="{EF84F432-B267-4E33-8873-BDDE5769EC4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D7D976-ECAF-4BE7-B088-809F2A5AAF1B}">
      <dsp:nvSpPr>
        <dsp:cNvPr id="0" name=""/>
        <dsp:cNvSpPr/>
      </dsp:nvSpPr>
      <dsp:spPr>
        <a:xfrm>
          <a:off x="0" y="0"/>
          <a:ext cx="9433047" cy="17341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ru-RU" sz="3100" b="1" kern="1200" dirty="0" smtClean="0">
              <a:effectLst>
                <a:outerShdw blurRad="38100" dist="38100" dir="2700000" algn="tl">
                  <a:srgbClr val="000000">
                    <a:alpha val="43137"/>
                  </a:srgbClr>
                </a:outerShdw>
              </a:effectLst>
            </a:rPr>
            <a:t>Всего в России действует 48 саморегулируемых организаций АУ, 1 национальное объединение </a:t>
          </a:r>
          <a:endParaRPr lang="ru-RU" sz="3100" b="1" kern="1200" dirty="0">
            <a:effectLst>
              <a:outerShdw blurRad="38100" dist="38100" dir="2700000" algn="tl">
                <a:srgbClr val="000000">
                  <a:alpha val="43137"/>
                </a:srgbClr>
              </a:outerShdw>
            </a:effectLst>
          </a:endParaRPr>
        </a:p>
      </dsp:txBody>
      <dsp:txXfrm>
        <a:off x="84655" y="84655"/>
        <a:ext cx="9263737" cy="1564849"/>
      </dsp:txXfrm>
    </dsp:sp>
    <dsp:sp modelId="{69BFABEC-7343-45D6-8BCD-133969EAEC77}">
      <dsp:nvSpPr>
        <dsp:cNvPr id="0" name=""/>
        <dsp:cNvSpPr/>
      </dsp:nvSpPr>
      <dsp:spPr>
        <a:xfrm>
          <a:off x="0" y="1749621"/>
          <a:ext cx="9433047" cy="51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949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ru-RU" sz="2400" kern="1200" dirty="0" smtClean="0">
              <a:solidFill>
                <a:schemeClr val="bg1"/>
              </a:solidFill>
            </a:rPr>
            <a:t>ю</a:t>
          </a:r>
          <a:endParaRPr lang="ru-RU" sz="2400" kern="1200" dirty="0">
            <a:solidFill>
              <a:schemeClr val="bg1"/>
            </a:solidFill>
          </a:endParaRPr>
        </a:p>
      </dsp:txBody>
      <dsp:txXfrm>
        <a:off x="0" y="1749621"/>
        <a:ext cx="9433047" cy="513359"/>
      </dsp:txXfrm>
    </dsp:sp>
    <dsp:sp modelId="{264B6667-D1EB-48F2-99B2-A71EF72A35D6}">
      <dsp:nvSpPr>
        <dsp:cNvPr id="0" name=""/>
        <dsp:cNvSpPr/>
      </dsp:nvSpPr>
      <dsp:spPr>
        <a:xfrm>
          <a:off x="0" y="2233206"/>
          <a:ext cx="9433047" cy="17341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ru-RU" sz="3100" b="1" kern="1200" dirty="0" smtClean="0">
              <a:effectLst>
                <a:outerShdw blurRad="38100" dist="38100" dir="2700000" algn="tl">
                  <a:srgbClr val="000000">
                    <a:alpha val="43137"/>
                  </a:srgbClr>
                </a:outerShdw>
              </a:effectLst>
            </a:rPr>
            <a:t>По состоянию на 01.12.2021 в России осуществляет деятельность 10 383 арбитражных управляющих (увеличение количества)</a:t>
          </a:r>
          <a:r>
            <a:rPr lang="ru-RU" sz="3100" kern="1200" dirty="0" smtClean="0">
              <a:effectLst>
                <a:outerShdw blurRad="38100" dist="38100" dir="2700000" algn="tl">
                  <a:srgbClr val="000000">
                    <a:alpha val="43137"/>
                  </a:srgbClr>
                </a:outerShdw>
              </a:effectLst>
            </a:rPr>
            <a:t> </a:t>
          </a:r>
          <a:endParaRPr lang="ru-RU" sz="3100" kern="1200" dirty="0">
            <a:effectLst>
              <a:outerShdw blurRad="38100" dist="38100" dir="2700000" algn="tl">
                <a:srgbClr val="000000">
                  <a:alpha val="43137"/>
                </a:srgbClr>
              </a:outerShdw>
            </a:effectLst>
          </a:endParaRPr>
        </a:p>
      </dsp:txBody>
      <dsp:txXfrm>
        <a:off x="84655" y="2317861"/>
        <a:ext cx="9263737" cy="1564849"/>
      </dsp:txXfrm>
    </dsp:sp>
    <dsp:sp modelId="{CB946A0B-3FDE-497F-BB5C-A70C343768F9}">
      <dsp:nvSpPr>
        <dsp:cNvPr id="0" name=""/>
        <dsp:cNvSpPr/>
      </dsp:nvSpPr>
      <dsp:spPr>
        <a:xfrm>
          <a:off x="0" y="3997140"/>
          <a:ext cx="9433047" cy="51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9499" tIns="39370" rIns="220472" bIns="39370" numCol="1" spcCol="1270" anchor="t" anchorCtr="0">
          <a:noAutofit/>
        </a:bodyPr>
        <a:lstStyle/>
        <a:p>
          <a:pPr marL="228600" lvl="1" indent="-228600" algn="l" defTabSz="1066800">
            <a:lnSpc>
              <a:spcPct val="90000"/>
            </a:lnSpc>
            <a:spcBef>
              <a:spcPct val="0"/>
            </a:spcBef>
            <a:spcAft>
              <a:spcPct val="20000"/>
            </a:spcAft>
            <a:buChar char="••"/>
          </a:pPr>
          <a:endParaRPr lang="ru-RU" sz="2400" kern="1200" dirty="0"/>
        </a:p>
      </dsp:txBody>
      <dsp:txXfrm>
        <a:off x="0" y="3997140"/>
        <a:ext cx="9433047" cy="513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B749A3-E61F-4218-8C0E-B1C35D15C618}">
      <dsp:nvSpPr>
        <dsp:cNvPr id="0" name=""/>
        <dsp:cNvSpPr/>
      </dsp:nvSpPr>
      <dsp:spPr>
        <a:xfrm>
          <a:off x="5" y="0"/>
          <a:ext cx="2724170" cy="112246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ru-RU" sz="1600" b="1" kern="1200" dirty="0" smtClean="0">
              <a:latin typeface="Segoe UI" pitchFamily="34" charset="0"/>
              <a:cs typeface="Segoe UI" pitchFamily="34" charset="0"/>
            </a:rPr>
            <a:t>ЗЛОУПОТРЕБЛЕНИЯ </a:t>
          </a:r>
        </a:p>
        <a:p>
          <a:pPr lvl="0" algn="ctr" defTabSz="711200">
            <a:lnSpc>
              <a:spcPct val="90000"/>
            </a:lnSpc>
            <a:spcBef>
              <a:spcPct val="0"/>
            </a:spcBef>
            <a:spcAft>
              <a:spcPct val="35000"/>
            </a:spcAft>
          </a:pPr>
          <a:r>
            <a:rPr lang="ru-RU" sz="1600" b="1" kern="1200" dirty="0" smtClean="0">
              <a:latin typeface="Segoe UI" pitchFamily="34" charset="0"/>
              <a:cs typeface="Segoe UI" pitchFamily="34" charset="0"/>
            </a:rPr>
            <a:t>С КОНКУРСНОЙ МАССОЙ</a:t>
          </a:r>
          <a:endParaRPr lang="ru-RU" sz="1600" b="1" kern="1200" dirty="0">
            <a:latin typeface="Segoe UI" pitchFamily="34" charset="0"/>
            <a:cs typeface="Segoe UI" pitchFamily="34" charset="0"/>
          </a:endParaRPr>
        </a:p>
      </dsp:txBody>
      <dsp:txXfrm>
        <a:off x="5" y="0"/>
        <a:ext cx="2724170" cy="1122467"/>
      </dsp:txXfrm>
    </dsp:sp>
    <dsp:sp modelId="{9CB6BCCF-2BA8-4EFC-9C4E-B95DB87A78FA}">
      <dsp:nvSpPr>
        <dsp:cNvPr id="0" name=""/>
        <dsp:cNvSpPr/>
      </dsp:nvSpPr>
      <dsp:spPr>
        <a:xfrm>
          <a:off x="5" y="1317315"/>
          <a:ext cx="2724170" cy="42273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latin typeface="Segoe UI" pitchFamily="34" charset="0"/>
              <a:cs typeface="Segoe UI" pitchFamily="34" charset="0"/>
            </a:rPr>
            <a:t>НЕПРИНЯТИЕ МЕР ПО ВЗЫСКАНИЮ ДЕБИТОРСКОЙ ЗАДОЛЖЕННОСТИ</a:t>
          </a:r>
          <a:endParaRPr lang="ru-RU" sz="1400" kern="1200" dirty="0">
            <a:latin typeface="Segoe UI" pitchFamily="34" charset="0"/>
            <a:cs typeface="Segoe UI" pitchFamily="34" charset="0"/>
          </a:endParaRPr>
        </a:p>
        <a:p>
          <a:pPr marL="57150" lvl="1" indent="-57150" algn="l" defTabSz="222250">
            <a:lnSpc>
              <a:spcPct val="90000"/>
            </a:lnSpc>
            <a:spcBef>
              <a:spcPct val="0"/>
            </a:spcBef>
            <a:spcAft>
              <a:spcPct val="15000"/>
            </a:spcAft>
            <a:buChar char="••"/>
          </a:pPr>
          <a:endParaRPr lang="ru-RU" sz="500" kern="1200" dirty="0">
            <a:latin typeface="Segoe UI" pitchFamily="34" charset="0"/>
            <a:cs typeface="Segoe UI" pitchFamily="34" charset="0"/>
          </a:endParaRPr>
        </a:p>
        <a:p>
          <a:pPr marL="114300" lvl="1" indent="-114300" algn="l" defTabSz="622300">
            <a:lnSpc>
              <a:spcPct val="90000"/>
            </a:lnSpc>
            <a:spcBef>
              <a:spcPct val="0"/>
            </a:spcBef>
            <a:spcAft>
              <a:spcPct val="15000"/>
            </a:spcAft>
            <a:buChar char="••"/>
          </a:pPr>
          <a:r>
            <a:rPr lang="ru-RU" sz="1400" kern="1200" dirty="0" smtClean="0">
              <a:latin typeface="Segoe UI" pitchFamily="34" charset="0"/>
              <a:cs typeface="Segoe UI" pitchFamily="34" charset="0"/>
            </a:rPr>
            <a:t>НЕОБОСНОВАННОЕ РАСХОДОВАНИЕ ДЕНЕЖНЫХ СРЕДСТВ</a:t>
          </a:r>
          <a:endParaRPr lang="ru-RU" sz="1400" kern="1200" dirty="0">
            <a:latin typeface="Segoe UI" pitchFamily="34" charset="0"/>
            <a:cs typeface="Segoe UI" pitchFamily="34" charset="0"/>
          </a:endParaRPr>
        </a:p>
        <a:p>
          <a:pPr marL="57150" lvl="1" indent="-57150" algn="l" defTabSz="222250">
            <a:lnSpc>
              <a:spcPct val="90000"/>
            </a:lnSpc>
            <a:spcBef>
              <a:spcPct val="0"/>
            </a:spcBef>
            <a:spcAft>
              <a:spcPct val="15000"/>
            </a:spcAft>
            <a:buChar char="••"/>
          </a:pPr>
          <a:endParaRPr lang="ru-RU" sz="500" kern="1200" dirty="0">
            <a:latin typeface="Segoe UI" pitchFamily="34" charset="0"/>
            <a:cs typeface="Segoe UI" pitchFamily="34" charset="0"/>
          </a:endParaRPr>
        </a:p>
        <a:p>
          <a:pPr marL="114300" lvl="1" indent="-114300" algn="l" defTabSz="622300">
            <a:lnSpc>
              <a:spcPct val="90000"/>
            </a:lnSpc>
            <a:spcBef>
              <a:spcPct val="0"/>
            </a:spcBef>
            <a:spcAft>
              <a:spcPct val="15000"/>
            </a:spcAft>
            <a:buChar char="••"/>
          </a:pPr>
          <a:r>
            <a:rPr lang="ru-RU" sz="1400" kern="1200" dirty="0" smtClean="0">
              <a:latin typeface="Segoe UI" pitchFamily="34" charset="0"/>
              <a:cs typeface="Segoe UI" pitchFamily="34" charset="0"/>
            </a:rPr>
            <a:t>НЕКАЧЕСТВЕННЫЙ АНАЛИЗ ФИНАНСОВОГО СОСТОЯНИЯ, НЕОСПАРИВАНИЕ СДЕЛОК  </a:t>
          </a:r>
          <a:endParaRPr lang="ru-RU" sz="1400" kern="1200" dirty="0">
            <a:latin typeface="Segoe UI" pitchFamily="34" charset="0"/>
            <a:cs typeface="Segoe UI" pitchFamily="34" charset="0"/>
          </a:endParaRPr>
        </a:p>
        <a:p>
          <a:pPr marL="57150" lvl="1" indent="-57150" algn="l" defTabSz="222250">
            <a:lnSpc>
              <a:spcPct val="90000"/>
            </a:lnSpc>
            <a:spcBef>
              <a:spcPct val="0"/>
            </a:spcBef>
            <a:spcAft>
              <a:spcPct val="15000"/>
            </a:spcAft>
            <a:buChar char="••"/>
          </a:pPr>
          <a:endParaRPr lang="ru-RU" sz="500" kern="1200" dirty="0">
            <a:latin typeface="Segoe UI" pitchFamily="34" charset="0"/>
            <a:cs typeface="Segoe UI" pitchFamily="34" charset="0"/>
          </a:endParaRPr>
        </a:p>
        <a:p>
          <a:pPr marL="114300" lvl="1" indent="-114300" algn="l" defTabSz="622300">
            <a:lnSpc>
              <a:spcPct val="90000"/>
            </a:lnSpc>
            <a:spcBef>
              <a:spcPct val="0"/>
            </a:spcBef>
            <a:spcAft>
              <a:spcPct val="15000"/>
            </a:spcAft>
            <a:buChar char="••"/>
          </a:pPr>
          <a:r>
            <a:rPr lang="ru-RU" sz="1400" kern="1200" dirty="0" smtClean="0">
              <a:latin typeface="Segoe UI" pitchFamily="34" charset="0"/>
              <a:cs typeface="Segoe UI" pitchFamily="34" charset="0"/>
            </a:rPr>
            <a:t>НЕВКЛЮЧЕНИЕ ИМУЩЕСТВА В СОСТАВ КОНКУРСНОЙ МАССЫ</a:t>
          </a:r>
          <a:endParaRPr lang="ru-RU" sz="1400" kern="1200" dirty="0">
            <a:latin typeface="Segoe UI" pitchFamily="34" charset="0"/>
            <a:cs typeface="Segoe UI" pitchFamily="34" charset="0"/>
          </a:endParaRPr>
        </a:p>
        <a:p>
          <a:pPr marL="114300" lvl="1" indent="-114300" algn="l" defTabSz="622300">
            <a:lnSpc>
              <a:spcPct val="90000"/>
            </a:lnSpc>
            <a:spcBef>
              <a:spcPct val="0"/>
            </a:spcBef>
            <a:spcAft>
              <a:spcPct val="15000"/>
            </a:spcAft>
            <a:buChar char="••"/>
          </a:pPr>
          <a:r>
            <a:rPr lang="ru-RU" sz="1400" kern="1200" dirty="0" smtClean="0">
              <a:latin typeface="Segoe UI" pitchFamily="34" charset="0"/>
              <a:cs typeface="Segoe UI" pitchFamily="34" charset="0"/>
            </a:rPr>
            <a:t>НЕОБЕСПЕЧЕНИЕ СОХРАННОСТИ ИМУЩЕСТВА</a:t>
          </a:r>
          <a:endParaRPr lang="ru-RU" sz="1400" kern="1200" dirty="0">
            <a:latin typeface="Segoe UI" pitchFamily="34" charset="0"/>
            <a:cs typeface="Segoe UI" pitchFamily="34" charset="0"/>
          </a:endParaRPr>
        </a:p>
      </dsp:txBody>
      <dsp:txXfrm>
        <a:off x="5" y="1317315"/>
        <a:ext cx="2724170" cy="4227300"/>
      </dsp:txXfrm>
    </dsp:sp>
    <dsp:sp modelId="{82CF3C1F-2ACC-4918-8E4C-3ED36928D592}">
      <dsp:nvSpPr>
        <dsp:cNvPr id="0" name=""/>
        <dsp:cNvSpPr/>
      </dsp:nvSpPr>
      <dsp:spPr>
        <a:xfrm>
          <a:off x="3042331" y="0"/>
          <a:ext cx="3066680" cy="117533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ru-RU" sz="1600" b="1" kern="1200" dirty="0" smtClean="0">
              <a:latin typeface="Segoe UI" pitchFamily="34" charset="0"/>
              <a:cs typeface="Segoe UI" pitchFamily="34" charset="0"/>
            </a:rPr>
            <a:t>ЗАТЯГИВАНИЕ  ПРОВЕДЕНИЯ ПРОЦЕДУР БАНКРОТСТВА</a:t>
          </a:r>
          <a:endParaRPr lang="ru-RU" sz="1600" b="1" kern="1200" dirty="0">
            <a:latin typeface="Segoe UI" pitchFamily="34" charset="0"/>
            <a:cs typeface="Segoe UI" pitchFamily="34" charset="0"/>
          </a:endParaRPr>
        </a:p>
      </dsp:txBody>
      <dsp:txXfrm>
        <a:off x="3042331" y="0"/>
        <a:ext cx="3066680" cy="1175338"/>
      </dsp:txXfrm>
    </dsp:sp>
    <dsp:sp modelId="{E1B95143-F0EB-4822-BD67-AEFDA4CF0A6D}">
      <dsp:nvSpPr>
        <dsp:cNvPr id="0" name=""/>
        <dsp:cNvSpPr/>
      </dsp:nvSpPr>
      <dsp:spPr>
        <a:xfrm>
          <a:off x="3024325" y="1296129"/>
          <a:ext cx="3048483" cy="139361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latin typeface="Segoe UI" pitchFamily="34" charset="0"/>
              <a:cs typeface="Segoe UI" pitchFamily="34" charset="0"/>
            </a:rPr>
            <a:t>ЗАТЯГИВАНИЕ РЕАЛИЗАЦИИ КОНКУРСНОЙ МАССЫ, НЕИСПОЛНЕНИЕ ВОЗЛОЖЕННЫХ ОБЯЗАННОСТЕЙ В УСТАНОВЛЕННЫЕ ЗАКОНОМ СРОКИ</a:t>
          </a:r>
          <a:endParaRPr lang="ru-RU" sz="1400" kern="1200" dirty="0">
            <a:latin typeface="Segoe UI" pitchFamily="34" charset="0"/>
            <a:cs typeface="Segoe UI" pitchFamily="34" charset="0"/>
          </a:endParaRPr>
        </a:p>
      </dsp:txBody>
      <dsp:txXfrm>
        <a:off x="3024325" y="1296129"/>
        <a:ext cx="3048483" cy="1393613"/>
      </dsp:txXfrm>
    </dsp:sp>
    <dsp:sp modelId="{C4010E38-159D-4984-9C3A-DF651B8F32EF}">
      <dsp:nvSpPr>
        <dsp:cNvPr id="0" name=""/>
        <dsp:cNvSpPr/>
      </dsp:nvSpPr>
      <dsp:spPr>
        <a:xfrm>
          <a:off x="6408698" y="0"/>
          <a:ext cx="2724170" cy="11697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ru-RU" sz="1600" b="1" kern="1200" dirty="0" smtClean="0">
              <a:latin typeface="Segoe UI" pitchFamily="34" charset="0"/>
              <a:cs typeface="Segoe UI" pitchFamily="34" charset="0"/>
            </a:rPr>
            <a:t>ИНФОРМАЦИОННАЯ ОТКРЫТОСТЬ</a:t>
          </a:r>
          <a:endParaRPr lang="ru-RU" sz="1600" b="1" kern="1200" dirty="0">
            <a:latin typeface="Segoe UI" pitchFamily="34" charset="0"/>
            <a:cs typeface="Segoe UI" pitchFamily="34" charset="0"/>
          </a:endParaRPr>
        </a:p>
      </dsp:txBody>
      <dsp:txXfrm>
        <a:off x="6408698" y="0"/>
        <a:ext cx="2724170" cy="1169769"/>
      </dsp:txXfrm>
    </dsp:sp>
    <dsp:sp modelId="{DA2A8B1C-025D-4EAC-A5CE-DA60CDEF805E}">
      <dsp:nvSpPr>
        <dsp:cNvPr id="0" name=""/>
        <dsp:cNvSpPr/>
      </dsp:nvSpPr>
      <dsp:spPr>
        <a:xfrm>
          <a:off x="6396712" y="1320946"/>
          <a:ext cx="2724170" cy="413865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latin typeface="Segoe UI" pitchFamily="34" charset="0"/>
              <a:cs typeface="Segoe UI" pitchFamily="34" charset="0"/>
            </a:rPr>
            <a:t>НЕНАДЛЕЖАЩЕЕ ОФОРМЛЕНИЕ ОТЧЕТНОСТИ АРБИТРАЖНОГО УПРАВЛЯЮЩЕГО</a:t>
          </a:r>
          <a:endParaRPr lang="ru-RU" sz="1400" kern="1200" dirty="0">
            <a:latin typeface="Segoe UI" pitchFamily="34" charset="0"/>
            <a:cs typeface="Segoe UI" pitchFamily="34" charset="0"/>
          </a:endParaRPr>
        </a:p>
        <a:p>
          <a:pPr marL="57150" lvl="1" indent="-57150" algn="l" defTabSz="222250">
            <a:lnSpc>
              <a:spcPct val="90000"/>
            </a:lnSpc>
            <a:spcBef>
              <a:spcPct val="0"/>
            </a:spcBef>
            <a:spcAft>
              <a:spcPct val="15000"/>
            </a:spcAft>
            <a:buChar char="••"/>
          </a:pPr>
          <a:endParaRPr lang="ru-RU" sz="500" kern="1200" dirty="0">
            <a:latin typeface="Segoe UI" pitchFamily="34" charset="0"/>
            <a:cs typeface="Segoe UI" pitchFamily="34" charset="0"/>
          </a:endParaRPr>
        </a:p>
        <a:p>
          <a:pPr marL="114300" lvl="1" indent="-114300" algn="l" defTabSz="622300">
            <a:lnSpc>
              <a:spcPct val="90000"/>
            </a:lnSpc>
            <a:spcBef>
              <a:spcPct val="0"/>
            </a:spcBef>
            <a:spcAft>
              <a:spcPct val="15000"/>
            </a:spcAft>
            <a:buChar char="••"/>
          </a:pPr>
          <a:r>
            <a:rPr lang="ru-RU" sz="1400" kern="1200" dirty="0" smtClean="0">
              <a:latin typeface="Segoe UI" pitchFamily="34" charset="0"/>
              <a:cs typeface="Segoe UI" pitchFamily="34" charset="0"/>
            </a:rPr>
            <a:t>НЕПРЕДСТАВЛЕНИЕ ОТЧЕТНОСТИ СОБРАНИЮ КРЕДИТОРОВ, СУДУ</a:t>
          </a:r>
          <a:endParaRPr lang="ru-RU" sz="1400" kern="1200" dirty="0">
            <a:latin typeface="Segoe UI" pitchFamily="34" charset="0"/>
            <a:cs typeface="Segoe UI" pitchFamily="34" charset="0"/>
          </a:endParaRPr>
        </a:p>
        <a:p>
          <a:pPr marL="57150" lvl="1" indent="-57150" algn="l" defTabSz="222250">
            <a:lnSpc>
              <a:spcPct val="90000"/>
            </a:lnSpc>
            <a:spcBef>
              <a:spcPct val="0"/>
            </a:spcBef>
            <a:spcAft>
              <a:spcPct val="15000"/>
            </a:spcAft>
            <a:buChar char="••"/>
          </a:pPr>
          <a:endParaRPr lang="ru-RU" sz="500" kern="1200" dirty="0">
            <a:latin typeface="Segoe UI" pitchFamily="34" charset="0"/>
            <a:cs typeface="Segoe UI" pitchFamily="34" charset="0"/>
          </a:endParaRPr>
        </a:p>
        <a:p>
          <a:pPr marL="114300" lvl="1" indent="-114300" algn="l" defTabSz="622300">
            <a:lnSpc>
              <a:spcPct val="90000"/>
            </a:lnSpc>
            <a:spcBef>
              <a:spcPct val="0"/>
            </a:spcBef>
            <a:spcAft>
              <a:spcPct val="15000"/>
            </a:spcAft>
            <a:buChar char="••"/>
          </a:pPr>
          <a:r>
            <a:rPr lang="ru-RU" sz="1400" kern="1200" dirty="0" smtClean="0">
              <a:latin typeface="Segoe UI" pitchFamily="34" charset="0"/>
              <a:cs typeface="Segoe UI" pitchFamily="34" charset="0"/>
            </a:rPr>
            <a:t>НАРУШЕНИЯ ПРИ ОПУБЛИКОВАНИИ СВЕДЕНИЙ В ЕФРСБ, ГАЗЕТЕ «КОММЕРСАНТЪ»</a:t>
          </a:r>
          <a:endParaRPr lang="ru-RU" sz="1400" kern="1200" dirty="0">
            <a:latin typeface="Segoe UI" pitchFamily="34" charset="0"/>
            <a:cs typeface="Segoe UI" pitchFamily="34" charset="0"/>
          </a:endParaRPr>
        </a:p>
        <a:p>
          <a:pPr marL="57150" lvl="1" indent="-57150" algn="l" defTabSz="222250">
            <a:lnSpc>
              <a:spcPct val="90000"/>
            </a:lnSpc>
            <a:spcBef>
              <a:spcPct val="0"/>
            </a:spcBef>
            <a:spcAft>
              <a:spcPct val="15000"/>
            </a:spcAft>
            <a:buChar char="••"/>
          </a:pPr>
          <a:endParaRPr lang="ru-RU" sz="500" kern="1200" dirty="0">
            <a:latin typeface="Segoe UI" pitchFamily="34" charset="0"/>
            <a:cs typeface="Segoe UI" pitchFamily="34" charset="0"/>
          </a:endParaRPr>
        </a:p>
        <a:p>
          <a:pPr marL="114300" lvl="1" indent="-114300" algn="l" defTabSz="622300">
            <a:lnSpc>
              <a:spcPct val="90000"/>
            </a:lnSpc>
            <a:spcBef>
              <a:spcPct val="0"/>
            </a:spcBef>
            <a:spcAft>
              <a:spcPct val="15000"/>
            </a:spcAft>
            <a:buChar char="••"/>
          </a:pPr>
          <a:r>
            <a:rPr lang="ru-RU" sz="1400" kern="1200" dirty="0" smtClean="0">
              <a:latin typeface="Segoe UI" pitchFamily="34" charset="0"/>
              <a:cs typeface="Segoe UI" pitchFamily="34" charset="0"/>
            </a:rPr>
            <a:t>НАРУШЕНИЯ ПРИ ПРОВЕДЕНИИ СОБРАНИЙ КРЕДИТОРОВ, СОБРАНИЙ РАБОТНИКОВ, СОБРАНИЙ УЧАСТНИКОВ СТРОИТЕЛЬСТВА</a:t>
          </a:r>
          <a:endParaRPr lang="ru-RU" sz="1400" kern="1200" dirty="0">
            <a:latin typeface="Segoe UI" pitchFamily="34" charset="0"/>
            <a:cs typeface="Segoe UI" pitchFamily="34" charset="0"/>
          </a:endParaRPr>
        </a:p>
      </dsp:txBody>
      <dsp:txXfrm>
        <a:off x="6396712" y="1320946"/>
        <a:ext cx="2724170" cy="41386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CAD18-F0DB-4AC7-8551-2870BFD411E1}">
      <dsp:nvSpPr>
        <dsp:cNvPr id="0" name=""/>
        <dsp:cNvSpPr/>
      </dsp:nvSpPr>
      <dsp:spPr>
        <a:xfrm>
          <a:off x="0" y="432048"/>
          <a:ext cx="8903361" cy="9090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smtClean="0"/>
            <a:t>Погашение заработной платы учредителями</a:t>
          </a:r>
          <a:endParaRPr lang="ru-RU" sz="2300" kern="1200" dirty="0"/>
        </a:p>
      </dsp:txBody>
      <dsp:txXfrm>
        <a:off x="44375" y="476423"/>
        <a:ext cx="8814611" cy="820283"/>
      </dsp:txXfrm>
    </dsp:sp>
    <dsp:sp modelId="{FBA72445-7147-475E-A246-150317C762AA}">
      <dsp:nvSpPr>
        <dsp:cNvPr id="0" name=""/>
        <dsp:cNvSpPr/>
      </dsp:nvSpPr>
      <dsp:spPr>
        <a:xfrm>
          <a:off x="0" y="1428309"/>
          <a:ext cx="8903361" cy="9145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smtClean="0"/>
            <a:t>Погашение заработной платы третьим лицом</a:t>
          </a:r>
          <a:endParaRPr lang="ru-RU" sz="2300" kern="1200" dirty="0"/>
        </a:p>
      </dsp:txBody>
      <dsp:txXfrm>
        <a:off x="44645" y="1472954"/>
        <a:ext cx="8814071" cy="825268"/>
      </dsp:txXfrm>
    </dsp:sp>
    <dsp:sp modelId="{00990CB8-AE1A-45EC-9143-A37FCD2686DE}">
      <dsp:nvSpPr>
        <dsp:cNvPr id="0" name=""/>
        <dsp:cNvSpPr/>
      </dsp:nvSpPr>
      <dsp:spPr>
        <a:xfrm>
          <a:off x="0" y="2442802"/>
          <a:ext cx="8903361" cy="10497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smtClean="0"/>
            <a:t>Изменение календарной очередности по текущей заработной плате</a:t>
          </a:r>
          <a:endParaRPr lang="ru-RU" sz="2300" kern="1200" dirty="0"/>
        </a:p>
      </dsp:txBody>
      <dsp:txXfrm>
        <a:off x="51246" y="2494048"/>
        <a:ext cx="8800869" cy="947292"/>
      </dsp:txXfrm>
    </dsp:sp>
    <dsp:sp modelId="{EF84F432-B267-4E33-8873-BDDE5769EC4F}">
      <dsp:nvSpPr>
        <dsp:cNvPr id="0" name=""/>
        <dsp:cNvSpPr/>
      </dsp:nvSpPr>
      <dsp:spPr>
        <a:xfrm>
          <a:off x="0" y="3608422"/>
          <a:ext cx="8903361" cy="9999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smtClean="0"/>
            <a:t>Погашение зарплаты путем взыскания убытков с арбитражных управляющих в связи с ненадлежащим исполнением им своих обязанностей</a:t>
          </a:r>
          <a:endParaRPr lang="ru-RU" sz="2300" kern="1200" dirty="0"/>
        </a:p>
      </dsp:txBody>
      <dsp:txXfrm>
        <a:off x="48815" y="3657237"/>
        <a:ext cx="8805731" cy="90235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0.7154</cdr:x>
      <cdr:y>0.3638</cdr:y>
    </cdr:from>
    <cdr:to>
      <cdr:x>0.8176</cdr:x>
      <cdr:y>0.45956</cdr:y>
    </cdr:to>
    <cdr:sp macro="" textlink="">
      <cdr:nvSpPr>
        <cdr:cNvPr id="2" name="TextBox 1"/>
        <cdr:cNvSpPr txBox="1"/>
      </cdr:nvSpPr>
      <cdr:spPr>
        <a:xfrm xmlns:a="http://schemas.openxmlformats.org/drawingml/2006/main">
          <a:off x="3528392" y="1662354"/>
          <a:ext cx="504056" cy="4375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0.7154</cdr:x>
      <cdr:y>0.3638</cdr:y>
    </cdr:from>
    <cdr:to>
      <cdr:x>0.8176</cdr:x>
      <cdr:y>0.45956</cdr:y>
    </cdr:to>
    <cdr:sp macro="" textlink="">
      <cdr:nvSpPr>
        <cdr:cNvPr id="2" name="TextBox 1"/>
        <cdr:cNvSpPr txBox="1"/>
      </cdr:nvSpPr>
      <cdr:spPr>
        <a:xfrm xmlns:a="http://schemas.openxmlformats.org/drawingml/2006/main">
          <a:off x="3528392" y="1662354"/>
          <a:ext cx="504056" cy="4375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0.28752</cdr:x>
      <cdr:y>0.03947</cdr:y>
    </cdr:from>
    <cdr:to>
      <cdr:x>0.71122</cdr:x>
      <cdr:y>0.17105</cdr:y>
    </cdr:to>
    <cdr:sp macro="" textlink="">
      <cdr:nvSpPr>
        <cdr:cNvPr id="3" name="TextBox 2"/>
        <cdr:cNvSpPr txBox="1"/>
      </cdr:nvSpPr>
      <cdr:spPr>
        <a:xfrm xmlns:a="http://schemas.openxmlformats.org/drawingml/2006/main">
          <a:off x="2736304" y="216024"/>
          <a:ext cx="4032448" cy="7200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0.5906</cdr:x>
      <cdr:y>0.11842</cdr:y>
    </cdr:from>
    <cdr:to>
      <cdr:x>0.68564</cdr:x>
      <cdr:y>0.26316</cdr:y>
    </cdr:to>
    <cdr:sp macro="" textlink="">
      <cdr:nvSpPr>
        <cdr:cNvPr id="2" name="TextBox 1"/>
        <cdr:cNvSpPr txBox="1"/>
      </cdr:nvSpPr>
      <cdr:spPr>
        <a:xfrm xmlns:a="http://schemas.openxmlformats.org/drawingml/2006/main">
          <a:off x="5817096" y="648072"/>
          <a:ext cx="936104"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ru-RU" sz="1900" b="1" dirty="0" smtClean="0">
              <a:solidFill>
                <a:schemeClr val="tx2"/>
              </a:solidFill>
              <a:effectLst>
                <a:outerShdw blurRad="38100" dist="38100" dir="2700000" algn="tl">
                  <a:srgbClr val="000000">
                    <a:alpha val="43137"/>
                  </a:srgbClr>
                </a:outerShdw>
              </a:effectLst>
            </a:rPr>
            <a:t>6152</a:t>
          </a:r>
        </a:p>
        <a:p xmlns:a="http://schemas.openxmlformats.org/drawingml/2006/main">
          <a:pPr algn="ctr"/>
          <a:r>
            <a:rPr lang="ru-RU" sz="1900" b="1" dirty="0" smtClean="0">
              <a:solidFill>
                <a:schemeClr val="tx2"/>
              </a:solidFill>
              <a:effectLst>
                <a:outerShdw blurRad="38100" dist="38100" dir="2700000" algn="tl">
                  <a:srgbClr val="000000">
                    <a:alpha val="43137"/>
                  </a:srgbClr>
                </a:outerShdw>
              </a:effectLst>
            </a:rPr>
            <a:t>32%</a:t>
          </a:r>
          <a:endParaRPr lang="ru-RU" sz="1900" b="1" dirty="0">
            <a:solidFill>
              <a:schemeClr val="tx2"/>
            </a:solidFill>
            <a:effectLst>
              <a:outerShdw blurRad="38100" dist="38100" dir="2700000" algn="tl">
                <a:srgbClr val="000000">
                  <a:alpha val="43137"/>
                </a:srgbClr>
              </a:outerShdw>
            </a:effectLst>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0.28752</cdr:x>
      <cdr:y>0.03947</cdr:y>
    </cdr:from>
    <cdr:to>
      <cdr:x>0.71122</cdr:x>
      <cdr:y>0.17105</cdr:y>
    </cdr:to>
    <cdr:sp macro="" textlink="">
      <cdr:nvSpPr>
        <cdr:cNvPr id="3" name="TextBox 2"/>
        <cdr:cNvSpPr txBox="1"/>
      </cdr:nvSpPr>
      <cdr:spPr>
        <a:xfrm xmlns:a="http://schemas.openxmlformats.org/drawingml/2006/main">
          <a:off x="2736304" y="216024"/>
          <a:ext cx="4032448" cy="7200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0.15132</cdr:x>
      <cdr:y>0.01316</cdr:y>
    </cdr:from>
    <cdr:to>
      <cdr:x>0.81715</cdr:x>
      <cdr:y>0.11842</cdr:y>
    </cdr:to>
    <cdr:sp macro="" textlink="">
      <cdr:nvSpPr>
        <cdr:cNvPr id="5" name="TextBox 1"/>
        <cdr:cNvSpPr txBox="1"/>
      </cdr:nvSpPr>
      <cdr:spPr>
        <a:xfrm xmlns:a="http://schemas.openxmlformats.org/drawingml/2006/main">
          <a:off x="1440160" y="72008"/>
          <a:ext cx="6336704" cy="5760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endParaRPr lang="ru-RU" sz="2000" b="1"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3" y="11"/>
            <a:ext cx="2946134" cy="496015"/>
          </a:xfrm>
          <a:prstGeom prst="rect">
            <a:avLst/>
          </a:prstGeom>
        </p:spPr>
        <p:txBody>
          <a:bodyPr vert="horz" lIns="90558" tIns="45279" rIns="90558" bIns="45279" rtlCol="0"/>
          <a:lstStyle>
            <a:lvl1pPr algn="l">
              <a:defRPr sz="1200"/>
            </a:lvl1pPr>
          </a:lstStyle>
          <a:p>
            <a:endParaRPr lang="ru-RU"/>
          </a:p>
        </p:txBody>
      </p:sp>
      <p:sp>
        <p:nvSpPr>
          <p:cNvPr id="3" name="Дата 2"/>
          <p:cNvSpPr>
            <a:spLocks noGrp="1"/>
          </p:cNvSpPr>
          <p:nvPr>
            <p:ph type="dt" sz="quarter" idx="1"/>
          </p:nvPr>
        </p:nvSpPr>
        <p:spPr>
          <a:xfrm>
            <a:off x="3849957" y="11"/>
            <a:ext cx="2946134" cy="496015"/>
          </a:xfrm>
          <a:prstGeom prst="rect">
            <a:avLst/>
          </a:prstGeom>
        </p:spPr>
        <p:txBody>
          <a:bodyPr vert="horz" lIns="90558" tIns="45279" rIns="90558" bIns="45279" rtlCol="0"/>
          <a:lstStyle>
            <a:lvl1pPr algn="r">
              <a:defRPr sz="1200"/>
            </a:lvl1pPr>
          </a:lstStyle>
          <a:p>
            <a:fld id="{559FD2BC-C5A5-4999-8BA6-CBBCCBF6DAB4}" type="datetimeFigureOut">
              <a:rPr lang="ru-RU" smtClean="0"/>
              <a:pPr/>
              <a:t>06.12.2021</a:t>
            </a:fld>
            <a:endParaRPr lang="ru-RU"/>
          </a:p>
        </p:txBody>
      </p:sp>
      <p:sp>
        <p:nvSpPr>
          <p:cNvPr id="4" name="Нижний колонтитул 3"/>
          <p:cNvSpPr>
            <a:spLocks noGrp="1"/>
          </p:cNvSpPr>
          <p:nvPr>
            <p:ph type="ftr" sz="quarter" idx="2"/>
          </p:nvPr>
        </p:nvSpPr>
        <p:spPr>
          <a:xfrm>
            <a:off x="3" y="9429052"/>
            <a:ext cx="2946134" cy="496015"/>
          </a:xfrm>
          <a:prstGeom prst="rect">
            <a:avLst/>
          </a:prstGeom>
        </p:spPr>
        <p:txBody>
          <a:bodyPr vert="horz" lIns="90558" tIns="45279" rIns="90558" bIns="45279" rtlCol="0" anchor="b"/>
          <a:lstStyle>
            <a:lvl1pPr algn="l">
              <a:defRPr sz="1200"/>
            </a:lvl1pPr>
          </a:lstStyle>
          <a:p>
            <a:endParaRPr lang="ru-RU"/>
          </a:p>
        </p:txBody>
      </p:sp>
      <p:sp>
        <p:nvSpPr>
          <p:cNvPr id="5" name="Номер слайда 4"/>
          <p:cNvSpPr>
            <a:spLocks noGrp="1"/>
          </p:cNvSpPr>
          <p:nvPr>
            <p:ph type="sldNum" sz="quarter" idx="3"/>
          </p:nvPr>
        </p:nvSpPr>
        <p:spPr>
          <a:xfrm>
            <a:off x="3849957" y="9429052"/>
            <a:ext cx="2946134" cy="496015"/>
          </a:xfrm>
          <a:prstGeom prst="rect">
            <a:avLst/>
          </a:prstGeom>
        </p:spPr>
        <p:txBody>
          <a:bodyPr vert="horz" lIns="90558" tIns="45279" rIns="90558" bIns="45279" rtlCol="0" anchor="b"/>
          <a:lstStyle>
            <a:lvl1pPr algn="r">
              <a:defRPr sz="1200"/>
            </a:lvl1pPr>
          </a:lstStyle>
          <a:p>
            <a:fld id="{BE0AE8A7-F4B0-4BE8-A115-2060912CECFA}" type="slidenum">
              <a:rPr lang="ru-RU" smtClean="0"/>
              <a:pPr/>
              <a:t>‹#›</a:t>
            </a:fld>
            <a:endParaRPr lang="ru-RU"/>
          </a:p>
        </p:txBody>
      </p:sp>
    </p:spTree>
    <p:extLst>
      <p:ext uri="{BB962C8B-B14F-4D97-AF65-F5344CB8AC3E}">
        <p14:creationId xmlns:p14="http://schemas.microsoft.com/office/powerpoint/2010/main" val="38442781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4" y="12"/>
            <a:ext cx="2945659" cy="496331"/>
          </a:xfrm>
          <a:prstGeom prst="rect">
            <a:avLst/>
          </a:prstGeom>
        </p:spPr>
        <p:txBody>
          <a:bodyPr vert="horz" lIns="90965" tIns="45483" rIns="90965" bIns="45483" rtlCol="0"/>
          <a:lstStyle>
            <a:lvl1pPr algn="l">
              <a:defRPr sz="1200"/>
            </a:lvl1pPr>
          </a:lstStyle>
          <a:p>
            <a:endParaRPr lang="ru-RU"/>
          </a:p>
        </p:txBody>
      </p:sp>
      <p:sp>
        <p:nvSpPr>
          <p:cNvPr id="3" name="Дата 2"/>
          <p:cNvSpPr>
            <a:spLocks noGrp="1"/>
          </p:cNvSpPr>
          <p:nvPr>
            <p:ph type="dt" idx="1"/>
          </p:nvPr>
        </p:nvSpPr>
        <p:spPr>
          <a:xfrm>
            <a:off x="3850458" y="12"/>
            <a:ext cx="2945659" cy="496331"/>
          </a:xfrm>
          <a:prstGeom prst="rect">
            <a:avLst/>
          </a:prstGeom>
        </p:spPr>
        <p:txBody>
          <a:bodyPr vert="horz" lIns="90965" tIns="45483" rIns="90965" bIns="45483" rtlCol="0"/>
          <a:lstStyle>
            <a:lvl1pPr algn="r">
              <a:defRPr sz="1200"/>
            </a:lvl1pPr>
          </a:lstStyle>
          <a:p>
            <a:fld id="{250FF1AB-4209-4E39-B814-6BCEF72D7081}" type="datetimeFigureOut">
              <a:rPr lang="ru-RU" smtClean="0"/>
              <a:pPr/>
              <a:t>06.12.2021</a:t>
            </a:fld>
            <a:endParaRPr lang="ru-RU"/>
          </a:p>
        </p:txBody>
      </p:sp>
      <p:sp>
        <p:nvSpPr>
          <p:cNvPr id="4" name="Образ слайда 3"/>
          <p:cNvSpPr>
            <a:spLocks noGrp="1" noRot="1" noChangeAspect="1"/>
          </p:cNvSpPr>
          <p:nvPr>
            <p:ph type="sldImg" idx="2"/>
          </p:nvPr>
        </p:nvSpPr>
        <p:spPr>
          <a:xfrm>
            <a:off x="709613" y="742950"/>
            <a:ext cx="5378450" cy="3724275"/>
          </a:xfrm>
          <a:prstGeom prst="rect">
            <a:avLst/>
          </a:prstGeom>
          <a:noFill/>
          <a:ln w="12700">
            <a:solidFill>
              <a:prstClr val="black"/>
            </a:solidFill>
          </a:ln>
        </p:spPr>
        <p:txBody>
          <a:bodyPr vert="horz" lIns="90965" tIns="45483" rIns="90965" bIns="45483" rtlCol="0" anchor="ctr"/>
          <a:lstStyle/>
          <a:p>
            <a:endParaRPr lang="ru-RU"/>
          </a:p>
        </p:txBody>
      </p:sp>
      <p:sp>
        <p:nvSpPr>
          <p:cNvPr id="5" name="Заметки 4"/>
          <p:cNvSpPr>
            <a:spLocks noGrp="1"/>
          </p:cNvSpPr>
          <p:nvPr>
            <p:ph type="body" sz="quarter" idx="3"/>
          </p:nvPr>
        </p:nvSpPr>
        <p:spPr>
          <a:xfrm>
            <a:off x="679769" y="4715167"/>
            <a:ext cx="5438140" cy="4466986"/>
          </a:xfrm>
          <a:prstGeom prst="rect">
            <a:avLst/>
          </a:prstGeom>
        </p:spPr>
        <p:txBody>
          <a:bodyPr vert="horz" lIns="90965" tIns="45483" rIns="90965" bIns="45483"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ижний колонтитул 5"/>
          <p:cNvSpPr>
            <a:spLocks noGrp="1"/>
          </p:cNvSpPr>
          <p:nvPr>
            <p:ph type="ftr" sz="quarter" idx="4"/>
          </p:nvPr>
        </p:nvSpPr>
        <p:spPr>
          <a:xfrm>
            <a:off x="14" y="9428596"/>
            <a:ext cx="2945659" cy="496331"/>
          </a:xfrm>
          <a:prstGeom prst="rect">
            <a:avLst/>
          </a:prstGeom>
        </p:spPr>
        <p:txBody>
          <a:bodyPr vert="horz" lIns="90965" tIns="45483" rIns="90965" bIns="45483" rtlCol="0" anchor="b"/>
          <a:lstStyle>
            <a:lvl1pPr algn="l">
              <a:defRPr sz="1200"/>
            </a:lvl1pPr>
          </a:lstStyle>
          <a:p>
            <a:endParaRPr lang="ru-RU"/>
          </a:p>
        </p:txBody>
      </p:sp>
      <p:sp>
        <p:nvSpPr>
          <p:cNvPr id="7" name="Номер слайда 6"/>
          <p:cNvSpPr>
            <a:spLocks noGrp="1"/>
          </p:cNvSpPr>
          <p:nvPr>
            <p:ph type="sldNum" sz="quarter" idx="5"/>
          </p:nvPr>
        </p:nvSpPr>
        <p:spPr>
          <a:xfrm>
            <a:off x="3850458" y="9428596"/>
            <a:ext cx="2945659" cy="496331"/>
          </a:xfrm>
          <a:prstGeom prst="rect">
            <a:avLst/>
          </a:prstGeom>
        </p:spPr>
        <p:txBody>
          <a:bodyPr vert="horz" lIns="90965" tIns="45483" rIns="90965" bIns="45483" rtlCol="0" anchor="b"/>
          <a:lstStyle>
            <a:lvl1pPr algn="r">
              <a:defRPr sz="1200"/>
            </a:lvl1pPr>
          </a:lstStyle>
          <a:p>
            <a:fld id="{16B36FDD-3A2C-4567-8268-C59C1F2BDE92}" type="slidenum">
              <a:rPr lang="ru-RU" smtClean="0"/>
              <a:pPr/>
              <a:t>‹#›</a:t>
            </a:fld>
            <a:endParaRPr lang="ru-RU"/>
          </a:p>
        </p:txBody>
      </p:sp>
    </p:spTree>
    <p:extLst>
      <p:ext uri="{BB962C8B-B14F-4D97-AF65-F5344CB8AC3E}">
        <p14:creationId xmlns:p14="http://schemas.microsoft.com/office/powerpoint/2010/main" val="1850646234"/>
      </p:ext>
    </p:extLst>
  </p:cSld>
  <p:clrMap bg1="lt1" tx1="dk1" bg2="lt2" tx2="dk2" accent1="accent1" accent2="accent2" accent3="accent3" accent4="accent4" accent5="accent5" accent6="accent6" hlink="hlink" folHlink="folHlink"/>
  <p:hf hdr="0" ftr="0" dt="0"/>
  <p:notesStyle>
    <a:lvl1pPr marL="0" algn="l" defTabSz="879398" rtl="0" eaLnBrk="1" latinLnBrk="0" hangingPunct="1">
      <a:defRPr sz="1200" kern="1200">
        <a:solidFill>
          <a:schemeClr val="tx1"/>
        </a:solidFill>
        <a:latin typeface="Times New Roman" pitchFamily="18" charset="0"/>
        <a:ea typeface="+mn-ea"/>
        <a:cs typeface="Times New Roman" pitchFamily="18" charset="0"/>
      </a:defRPr>
    </a:lvl1pPr>
    <a:lvl2pPr marL="439699" algn="l" defTabSz="879398" rtl="0" eaLnBrk="1" latinLnBrk="0" hangingPunct="1">
      <a:defRPr sz="1200" kern="1200">
        <a:solidFill>
          <a:schemeClr val="tx1"/>
        </a:solidFill>
        <a:latin typeface="Times New Roman" pitchFamily="18" charset="0"/>
        <a:ea typeface="+mn-ea"/>
        <a:cs typeface="Times New Roman" pitchFamily="18" charset="0"/>
      </a:defRPr>
    </a:lvl2pPr>
    <a:lvl3pPr marL="879398" algn="l" defTabSz="879398" rtl="0" eaLnBrk="1" latinLnBrk="0" hangingPunct="1">
      <a:defRPr sz="1200" kern="1200">
        <a:solidFill>
          <a:schemeClr val="tx1"/>
        </a:solidFill>
        <a:latin typeface="Times New Roman" pitchFamily="18" charset="0"/>
        <a:ea typeface="+mn-ea"/>
        <a:cs typeface="Times New Roman" pitchFamily="18" charset="0"/>
      </a:defRPr>
    </a:lvl3pPr>
    <a:lvl4pPr marL="1319099" algn="l" defTabSz="879398" rtl="0" eaLnBrk="1" latinLnBrk="0" hangingPunct="1">
      <a:defRPr sz="1200" kern="1200">
        <a:solidFill>
          <a:schemeClr val="tx1"/>
        </a:solidFill>
        <a:latin typeface="Times New Roman" pitchFamily="18" charset="0"/>
        <a:ea typeface="+mn-ea"/>
        <a:cs typeface="Times New Roman" pitchFamily="18" charset="0"/>
      </a:defRPr>
    </a:lvl4pPr>
    <a:lvl5pPr marL="1758798" algn="l" defTabSz="879398" rtl="0" eaLnBrk="1" latinLnBrk="0" hangingPunct="1">
      <a:defRPr sz="1200" kern="1200">
        <a:solidFill>
          <a:schemeClr val="tx1"/>
        </a:solidFill>
        <a:latin typeface="Times New Roman" pitchFamily="18" charset="0"/>
        <a:ea typeface="+mn-ea"/>
        <a:cs typeface="Times New Roman" pitchFamily="18" charset="0"/>
      </a:defRPr>
    </a:lvl5pPr>
    <a:lvl6pPr marL="2198497" algn="l" defTabSz="879398" rtl="0" eaLnBrk="1" latinLnBrk="0" hangingPunct="1">
      <a:defRPr sz="1200" kern="1200">
        <a:solidFill>
          <a:schemeClr val="tx1"/>
        </a:solidFill>
        <a:latin typeface="+mn-lt"/>
        <a:ea typeface="+mn-ea"/>
        <a:cs typeface="+mn-cs"/>
      </a:defRPr>
    </a:lvl6pPr>
    <a:lvl7pPr marL="2638196" algn="l" defTabSz="879398" rtl="0" eaLnBrk="1" latinLnBrk="0" hangingPunct="1">
      <a:defRPr sz="1200" kern="1200">
        <a:solidFill>
          <a:schemeClr val="tx1"/>
        </a:solidFill>
        <a:latin typeface="+mn-lt"/>
        <a:ea typeface="+mn-ea"/>
        <a:cs typeface="+mn-cs"/>
      </a:defRPr>
    </a:lvl7pPr>
    <a:lvl8pPr marL="3077895" algn="l" defTabSz="879398" rtl="0" eaLnBrk="1" latinLnBrk="0" hangingPunct="1">
      <a:defRPr sz="1200" kern="1200">
        <a:solidFill>
          <a:schemeClr val="tx1"/>
        </a:solidFill>
        <a:latin typeface="+mn-lt"/>
        <a:ea typeface="+mn-ea"/>
        <a:cs typeface="+mn-cs"/>
      </a:defRPr>
    </a:lvl8pPr>
    <a:lvl9pPr marL="3517594" algn="l" defTabSz="87939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base.garant.ru/56825993/"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2788" y="744538"/>
            <a:ext cx="5372100" cy="37211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6B36FDD-3A2C-4567-8268-C59C1F2BDE92}" type="slidenum">
              <a:rPr lang="ru-RU" smtClean="0">
                <a:solidFill>
                  <a:prstClr val="black"/>
                </a:solidFill>
              </a:rPr>
              <a:pPr/>
              <a:t>1</a:t>
            </a:fld>
            <a:endParaRPr lang="ru-RU">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Times New Roman" pitchFamily="18" charset="0"/>
                <a:ea typeface="+mn-ea"/>
                <a:cs typeface="Times New Roman" pitchFamily="18" charset="0"/>
              </a:rPr>
              <a:t>1. Погашение заработной платы учредителями.</a:t>
            </a:r>
            <a:endParaRPr lang="ru-RU" sz="1200" kern="1200" dirty="0" smtClean="0">
              <a:solidFill>
                <a:schemeClr val="tx1"/>
              </a:solidFill>
              <a:effectLst/>
              <a:latin typeface="Times New Roman" pitchFamily="18" charset="0"/>
              <a:ea typeface="+mn-ea"/>
              <a:cs typeface="Times New Roman" pitchFamily="18" charset="0"/>
            </a:endParaRPr>
          </a:p>
          <a:p>
            <a:r>
              <a:rPr lang="ru-RU" sz="1200" kern="1200" dirty="0" smtClean="0">
                <a:solidFill>
                  <a:schemeClr val="tx1"/>
                </a:solidFill>
                <a:effectLst/>
                <a:latin typeface="Times New Roman" pitchFamily="18" charset="0"/>
                <a:ea typeface="+mn-ea"/>
                <a:cs typeface="Times New Roman" pitchFamily="18" charset="0"/>
              </a:rPr>
              <a:t>Судами признается право учредителей (участников) должника, собственников имущества должника - унитарного предприятия, лиц контролирующих должника, погасить задолженность по заработной плате (постановление Арбитражного суда Уральского округа от 05.03.2018 по делу №А50-20221/2014, постановление Арбитражного суда Поволжского округа от 25.10.2018 по делу №А57-17489/2016).</a:t>
            </a:r>
          </a:p>
          <a:p>
            <a:r>
              <a:rPr lang="ru-RU" sz="1200" b="1" kern="1200" dirty="0" smtClean="0">
                <a:solidFill>
                  <a:schemeClr val="tx1"/>
                </a:solidFill>
                <a:effectLst/>
                <a:latin typeface="Times New Roman" pitchFamily="18" charset="0"/>
                <a:ea typeface="+mn-ea"/>
                <a:cs typeface="Times New Roman" pitchFamily="18" charset="0"/>
              </a:rPr>
              <a:t>2. Погашение зарплаты третьим лицом.</a:t>
            </a:r>
            <a:endParaRPr lang="ru-RU" sz="1200" kern="1200" dirty="0" smtClean="0">
              <a:solidFill>
                <a:schemeClr val="tx1"/>
              </a:solidFill>
              <a:effectLst/>
              <a:latin typeface="Times New Roman" pitchFamily="18" charset="0"/>
              <a:ea typeface="+mn-ea"/>
              <a:cs typeface="Times New Roman" pitchFamily="18" charset="0"/>
            </a:endParaRPr>
          </a:p>
          <a:p>
            <a:r>
              <a:rPr lang="ru-RU" sz="1200" kern="1200" dirty="0" smtClean="0">
                <a:solidFill>
                  <a:schemeClr val="tx1"/>
                </a:solidFill>
                <a:effectLst/>
                <a:latin typeface="Times New Roman" pitchFamily="18" charset="0"/>
                <a:ea typeface="+mn-ea"/>
                <a:cs typeface="Times New Roman" pitchFamily="18" charset="0"/>
              </a:rPr>
              <a:t>В судебном порядке допускается процессуальное правопреемство в отношении третьих лиц, погасивших задолженность по заработной плате, включенной во вторую очередь реестра требований кредиторов (определение Арбитражного суда Республики Башкортостан от 02.11.2018 по делу №А07-25279/2016, постановления Арбитражного суда Восточно-Сибирского округа от 20.01.2017 по делу №А19-2164/2016, от 10.07.2017 по делу №А19-11984/2016).</a:t>
            </a:r>
          </a:p>
          <a:p>
            <a:r>
              <a:rPr lang="ru-RU" sz="1200" b="1" kern="1200" dirty="0" smtClean="0">
                <a:solidFill>
                  <a:schemeClr val="tx1"/>
                </a:solidFill>
                <a:effectLst/>
                <a:latin typeface="Times New Roman" pitchFamily="18" charset="0"/>
                <a:ea typeface="+mn-ea"/>
                <a:cs typeface="Times New Roman" pitchFamily="18" charset="0"/>
              </a:rPr>
              <a:t>3. Изменение календарной очередности по текущей заработной плате.</a:t>
            </a:r>
            <a:endParaRPr lang="ru-RU" sz="1200" kern="1200" dirty="0" smtClean="0">
              <a:solidFill>
                <a:schemeClr val="tx1"/>
              </a:solidFill>
              <a:effectLst/>
              <a:latin typeface="Times New Roman" pitchFamily="18" charset="0"/>
              <a:ea typeface="+mn-ea"/>
              <a:cs typeface="Times New Roman" pitchFamily="18" charset="0"/>
            </a:endParaRPr>
          </a:p>
          <a:p>
            <a:r>
              <a:rPr lang="ru-RU" sz="1200" kern="1200" dirty="0" smtClean="0">
                <a:solidFill>
                  <a:schemeClr val="tx1"/>
                </a:solidFill>
                <a:effectLst/>
                <a:latin typeface="Times New Roman" pitchFamily="18" charset="0"/>
                <a:ea typeface="+mn-ea"/>
                <a:cs typeface="Times New Roman" pitchFamily="18" charset="0"/>
              </a:rPr>
              <a:t>В судебном порядке возможно изменение календарной очередности погашения текущих требований второй очереди, установление приоритета погашения текущих требований работников должника по выплате заработной платы перед иными требованиями кредиторов по текущим обязательствам второй очереди. Судебная практика по приоритетному погашению реестровой задолженности отсутствует,  законодательством не предусмотрена. («Обзор судебной практики Верховного Суда Российской Федерации №3 (2017)» (утв. Президиумом Верховного Суда РФ 12.07.2017); п.40.1 Постановления Пленума ВАС РФ от 23.07.2009 №60 (ред. от 20.12.2016) «О некоторых вопросах, связанных с принятием Федерального закона от 30.12.2008 №296-ФЗ «О внесении изменений в Федеральный закон «О несостоятельности (банкротстве)»; определение Арбитражного суда Хабаровского края от 13.11.2017 по делу №А73-17144/2015 от 13.11.2017, постановление Арбитражного суда Восточно-Сибирского округа от 29.11.2018 по делу №А19-9232/2017, постановление Арбитражного суда Дальневосточного округа от 13.06.2018 по делу №Ф03-2281/2018.</a:t>
            </a:r>
          </a:p>
          <a:p>
            <a:r>
              <a:rPr lang="ru-RU" sz="1200" b="1" kern="1200" dirty="0" smtClean="0">
                <a:solidFill>
                  <a:schemeClr val="tx1"/>
                </a:solidFill>
                <a:effectLst/>
                <a:latin typeface="Times New Roman" pitchFamily="18" charset="0"/>
                <a:ea typeface="+mn-ea"/>
                <a:cs typeface="Times New Roman" pitchFamily="18" charset="0"/>
              </a:rPr>
              <a:t>4. Погашение зарплаты путем взыскания убытков с арбитражных управляющих в связи с ненадлежащим исполнением им своих обязанностей.</a:t>
            </a:r>
            <a:endParaRPr lang="ru-RU" sz="1200" kern="1200" dirty="0" smtClean="0">
              <a:solidFill>
                <a:schemeClr val="tx1"/>
              </a:solidFill>
              <a:effectLst/>
              <a:latin typeface="Times New Roman" pitchFamily="18" charset="0"/>
              <a:ea typeface="+mn-ea"/>
              <a:cs typeface="Times New Roman" pitchFamily="18" charset="0"/>
            </a:endParaRPr>
          </a:p>
          <a:p>
            <a:r>
              <a:rPr lang="ru-RU" sz="1200" kern="1200" dirty="0" smtClean="0">
                <a:solidFill>
                  <a:schemeClr val="tx1"/>
                </a:solidFill>
                <a:effectLst/>
                <a:latin typeface="Times New Roman" pitchFamily="18" charset="0"/>
                <a:ea typeface="+mn-ea"/>
                <a:cs typeface="Times New Roman" pitchFamily="18" charset="0"/>
              </a:rPr>
              <a:t>В соответствии с п. 4 ст. 20.4 Закона о банкротстве арбитражный управляющий обязан возместить должнику, кредиторам и иным лицам убытки, которые причинены в результате неисполнения или ненадлежащего исполнения арбитражным управляющим возложенных на него обязанностей в деле о банкротстве и факт причинения которых установлен вступившим в законную силу решением суда (решение Арбитражного суда Ярославской области от 12.03.2018 по делу №А82-3931/2015; решение </a:t>
            </a:r>
            <a:r>
              <a:rPr lang="ru-RU" sz="1200" kern="1200" dirty="0" err="1" smtClean="0">
                <a:solidFill>
                  <a:schemeClr val="tx1"/>
                </a:solidFill>
                <a:effectLst/>
                <a:latin typeface="Times New Roman" pitchFamily="18" charset="0"/>
                <a:ea typeface="+mn-ea"/>
                <a:cs typeface="Times New Roman" pitchFamily="18" charset="0"/>
              </a:rPr>
              <a:t>Надымского</a:t>
            </a:r>
            <a:r>
              <a:rPr lang="ru-RU" sz="1200" kern="1200" dirty="0" smtClean="0">
                <a:solidFill>
                  <a:schemeClr val="tx1"/>
                </a:solidFill>
                <a:effectLst/>
                <a:latin typeface="Times New Roman" pitchFamily="18" charset="0"/>
                <a:ea typeface="+mn-ea"/>
                <a:cs typeface="Times New Roman" pitchFamily="18" charset="0"/>
              </a:rPr>
              <a:t> городского суда Ямало-Ненецкого автономного округа от 16.10.2017, оставленное без изменения постановлением Восьмого арбитражного апелляционного суда от 15.01.2018 по делу №А70-11341/2017;  постановление Восемнадцатого арбитражного апелляционного суда от 17.03.2015 по делу № А07-11713/2014).</a:t>
            </a:r>
            <a:endParaRPr lang="ru-RU" sz="1200" kern="1200" dirty="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3BBAC5D6-383C-46BA-B459-12AD895A1FC6}" type="slidenum">
              <a:rPr lang="ru-RU" smtClean="0"/>
              <a:pPr/>
              <a:t>10</a:t>
            </a:fld>
            <a:endParaRPr lang="ru-RU"/>
          </a:p>
        </p:txBody>
      </p:sp>
    </p:spTree>
    <p:extLst>
      <p:ext uri="{BB962C8B-B14F-4D97-AF65-F5344CB8AC3E}">
        <p14:creationId xmlns:p14="http://schemas.microsoft.com/office/powerpoint/2010/main" val="747124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57200" algn="just"/>
            <a:r>
              <a:rPr lang="ru-RU" sz="1200" b="0" i="0" kern="1200" dirty="0" smtClean="0">
                <a:solidFill>
                  <a:schemeClr val="tx1"/>
                </a:solidFill>
                <a:effectLst/>
                <a:latin typeface="Times New Roman" pitchFamily="18" charset="0"/>
                <a:ea typeface="+mn-ea"/>
                <a:cs typeface="Times New Roman" pitchFamily="18" charset="0"/>
              </a:rPr>
              <a:t>Проект реформирования института банкротства готовится с 2019 года по поручению Президент РФ и нацелен на повышение шансов должников на восстановление их платежеспособности.</a:t>
            </a:r>
          </a:p>
          <a:p>
            <a:pPr indent="457200" algn="just"/>
            <a:r>
              <a:rPr lang="ru-RU" sz="1200" b="0" i="0" kern="1200" dirty="0" smtClean="0">
                <a:solidFill>
                  <a:schemeClr val="tx1"/>
                </a:solidFill>
                <a:effectLst/>
                <a:latin typeface="Times New Roman" pitchFamily="18" charset="0"/>
                <a:ea typeface="+mn-ea"/>
                <a:cs typeface="Times New Roman" pitchFamily="18" charset="0"/>
              </a:rPr>
              <a:t>Президент РФ Путин В.В. 8 марта 2021</a:t>
            </a:r>
            <a:r>
              <a:rPr lang="ru-RU" sz="1200" b="0" i="0" kern="1200" baseline="0" dirty="0" smtClean="0">
                <a:solidFill>
                  <a:schemeClr val="tx1"/>
                </a:solidFill>
                <a:effectLst/>
                <a:latin typeface="Times New Roman" pitchFamily="18" charset="0"/>
                <a:ea typeface="+mn-ea"/>
                <a:cs typeface="Times New Roman" pitchFamily="18" charset="0"/>
              </a:rPr>
              <a:t> года </a:t>
            </a:r>
            <a:r>
              <a:rPr lang="ru-RU" sz="1200" b="0" i="0" kern="1200" dirty="0" smtClean="0">
                <a:solidFill>
                  <a:schemeClr val="tx1"/>
                </a:solidFill>
                <a:effectLst/>
                <a:latin typeface="Times New Roman" pitchFamily="18" charset="0"/>
                <a:ea typeface="+mn-ea"/>
                <a:cs typeface="Times New Roman" pitchFamily="18" charset="0"/>
              </a:rPr>
              <a:t>поручил</a:t>
            </a:r>
            <a:r>
              <a:rPr lang="ru-RU" sz="1200" b="0" i="0" kern="1200" baseline="0" dirty="0" smtClean="0">
                <a:solidFill>
                  <a:schemeClr val="tx1"/>
                </a:solidFill>
                <a:effectLst/>
                <a:latin typeface="Times New Roman" pitchFamily="18" charset="0"/>
                <a:ea typeface="+mn-ea"/>
                <a:cs typeface="Times New Roman" pitchFamily="18" charset="0"/>
              </a:rPr>
              <a:t> </a:t>
            </a:r>
            <a:r>
              <a:rPr lang="ru-RU" sz="1200" b="0" i="0" kern="1200" dirty="0" smtClean="0">
                <a:solidFill>
                  <a:schemeClr val="tx1"/>
                </a:solidFill>
                <a:effectLst/>
                <a:latin typeface="Times New Roman" pitchFamily="18" charset="0"/>
                <a:ea typeface="+mn-ea"/>
                <a:cs typeface="Times New Roman" pitchFamily="18" charset="0"/>
              </a:rPr>
              <a:t>Правительству Российской Федерации</a:t>
            </a:r>
            <a:r>
              <a:rPr lang="ru-RU" sz="1200" b="0" i="0" kern="1200" baseline="0" dirty="0" smtClean="0">
                <a:solidFill>
                  <a:schemeClr val="tx1"/>
                </a:solidFill>
                <a:effectLst/>
                <a:latin typeface="Times New Roman" pitchFamily="18" charset="0"/>
                <a:ea typeface="+mn-ea"/>
                <a:cs typeface="Times New Roman" pitchFamily="18" charset="0"/>
              </a:rPr>
              <a:t> </a:t>
            </a:r>
            <a:r>
              <a:rPr lang="ru-RU" sz="1200" b="0" i="0" kern="1200" dirty="0" smtClean="0">
                <a:solidFill>
                  <a:schemeClr val="tx1"/>
                </a:solidFill>
                <a:effectLst/>
                <a:latin typeface="Times New Roman" pitchFamily="18" charset="0"/>
                <a:ea typeface="+mn-ea"/>
                <a:cs typeface="Times New Roman" pitchFamily="18" charset="0"/>
              </a:rPr>
              <a:t>с учётом ранее данных поручений обеспечить доработку и завершение в месячный срок согласования </a:t>
            </a:r>
            <a:r>
              <a:rPr lang="ru-RU" sz="1200" b="0" i="0" u="none" strike="noStrike" kern="1200" dirty="0" smtClean="0">
                <a:solidFill>
                  <a:schemeClr val="tx1"/>
                </a:solidFill>
                <a:effectLst/>
                <a:latin typeface="Times New Roman" pitchFamily="18" charset="0"/>
                <a:ea typeface="+mn-ea"/>
                <a:cs typeface="Times New Roman" pitchFamily="18" charset="0"/>
                <a:hlinkClick r:id="rId3"/>
              </a:rPr>
              <a:t>проекта</a:t>
            </a:r>
            <a:r>
              <a:rPr lang="ru-RU" sz="1200" b="0" i="0" kern="1200" dirty="0" smtClean="0">
                <a:solidFill>
                  <a:schemeClr val="tx1"/>
                </a:solidFill>
                <a:effectLst/>
                <a:latin typeface="Times New Roman" pitchFamily="18" charset="0"/>
                <a:ea typeface="+mn-ea"/>
                <a:cs typeface="Times New Roman" pitchFamily="18" charset="0"/>
              </a:rPr>
              <a:t> федерального закона "О внесении изменений в Федеральный закон "О несостоятельности (банкротстве)" и отдельные законодательные акты Российской Федерации».</a:t>
            </a:r>
          </a:p>
          <a:p>
            <a:pPr indent="457200" algn="just"/>
            <a:r>
              <a:rPr lang="ru-RU" sz="1200" b="0" i="0" kern="1200" dirty="0" smtClean="0">
                <a:solidFill>
                  <a:schemeClr val="tx1"/>
                </a:solidFill>
                <a:effectLst/>
                <a:latin typeface="Times New Roman" pitchFamily="18" charset="0"/>
                <a:ea typeface="+mn-ea"/>
                <a:cs typeface="Times New Roman" pitchFamily="18" charset="0"/>
              </a:rPr>
              <a:t>Проект изменений в закон «О несостоятельности (банкротстве)» внесен в Госдуму 17 мая 2021. Эксперты и юристы, занятые в сфере банкротства, в большинстве своем считают законопроект, разработанный Минэкономразвития, весьма прогрессивным по сравнению с действующим законодательством,</a:t>
            </a:r>
            <a:r>
              <a:rPr lang="ru-RU" sz="1200" b="0" i="0" kern="1200" baseline="0" dirty="0" smtClean="0">
                <a:solidFill>
                  <a:schemeClr val="tx1"/>
                </a:solidFill>
                <a:effectLst/>
                <a:latin typeface="Times New Roman" pitchFamily="18" charset="0"/>
                <a:ea typeface="+mn-ea"/>
                <a:cs typeface="Times New Roman" pitchFamily="18" charset="0"/>
              </a:rPr>
              <a:t> </a:t>
            </a:r>
            <a:r>
              <a:rPr lang="ru-RU" sz="1200" b="0" i="0" kern="1200" dirty="0" smtClean="0">
                <a:solidFill>
                  <a:schemeClr val="tx1"/>
                </a:solidFill>
                <a:effectLst/>
                <a:latin typeface="Times New Roman" pitchFamily="18" charset="0"/>
                <a:ea typeface="+mn-ea"/>
                <a:cs typeface="Times New Roman" pitchFamily="18" charset="0"/>
              </a:rPr>
              <a:t>однако споров вокруг него достаточно.</a:t>
            </a:r>
            <a:endParaRPr lang="ru-RU" dirty="0"/>
          </a:p>
        </p:txBody>
      </p:sp>
      <p:sp>
        <p:nvSpPr>
          <p:cNvPr id="4" name="Номер слайда 3"/>
          <p:cNvSpPr>
            <a:spLocks noGrp="1"/>
          </p:cNvSpPr>
          <p:nvPr>
            <p:ph type="sldNum" sz="quarter" idx="10"/>
          </p:nvPr>
        </p:nvSpPr>
        <p:spPr/>
        <p:txBody>
          <a:bodyPr/>
          <a:lstStyle/>
          <a:p>
            <a:fld id="{3BBAC5D6-383C-46BA-B459-12AD895A1FC6}" type="slidenum">
              <a:rPr lang="ru-RU" smtClean="0"/>
              <a:pPr/>
              <a:t>11</a:t>
            </a:fld>
            <a:endParaRPr lang="ru-RU"/>
          </a:p>
        </p:txBody>
      </p:sp>
    </p:spTree>
    <p:extLst>
      <p:ext uri="{BB962C8B-B14F-4D97-AF65-F5344CB8AC3E}">
        <p14:creationId xmlns:p14="http://schemas.microsoft.com/office/powerpoint/2010/main" val="747124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2788" y="744538"/>
            <a:ext cx="5372100" cy="37211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6B36FDD-3A2C-4567-8268-C59C1F2BDE92}" type="slidenum">
              <a:rPr lang="ru-RU" smtClean="0">
                <a:solidFill>
                  <a:prstClr val="black"/>
                </a:solidFill>
              </a:rPr>
              <a:pPr/>
              <a:t>12</a:t>
            </a:fld>
            <a:endParaRPr lang="ru-RU">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indent="357508" algn="just">
              <a:spcBef>
                <a:spcPct val="0"/>
              </a:spcBef>
            </a:pPr>
            <a:r>
              <a:rPr lang="ru-RU" b="0" dirty="0" smtClean="0"/>
              <a:t>В целом в России на 01.12.2021  действует 48 саморегулируемых организаций, 1 национальное объединение, 10 359  арбитражных управляющих.</a:t>
            </a:r>
          </a:p>
          <a:p>
            <a:pPr indent="261786"/>
            <a:r>
              <a:rPr lang="ru-RU" sz="1200" b="0" dirty="0" smtClean="0"/>
              <a:t>На 01.01.2021 в целом в России действует 49 саморегулируемых организаций арбитражных управляющих, 10304 арбитражных управляющих. </a:t>
            </a:r>
          </a:p>
          <a:p>
            <a:pPr indent="261786" defTabSz="908365">
              <a:defRPr/>
            </a:pPr>
            <a:r>
              <a:rPr lang="ru-RU" sz="1200" b="0" dirty="0" smtClean="0"/>
              <a:t>На 01.01.2020 действовало 48 саморегулируемых организаций, 10012 арбитражных управляющих. </a:t>
            </a:r>
            <a:endParaRPr lang="ru-RU" sz="1200" b="0" dirty="0"/>
          </a:p>
        </p:txBody>
      </p:sp>
      <p:sp>
        <p:nvSpPr>
          <p:cNvPr id="4" name="Номер слайда 3"/>
          <p:cNvSpPr>
            <a:spLocks noGrp="1"/>
          </p:cNvSpPr>
          <p:nvPr>
            <p:ph type="sldNum" sz="quarter" idx="10"/>
          </p:nvPr>
        </p:nvSpPr>
        <p:spPr/>
        <p:txBody>
          <a:bodyPr/>
          <a:lstStyle/>
          <a:p>
            <a:fld id="{3BBAC5D6-383C-46BA-B459-12AD895A1FC6}"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054100" y="669925"/>
            <a:ext cx="4851400" cy="3359150"/>
          </a:xfrm>
        </p:spPr>
      </p:sp>
      <p:sp>
        <p:nvSpPr>
          <p:cNvPr id="3" name="Заметки 2"/>
          <p:cNvSpPr>
            <a:spLocks noGrp="1"/>
          </p:cNvSpPr>
          <p:nvPr>
            <p:ph type="body" idx="1"/>
          </p:nvPr>
        </p:nvSpPr>
        <p:spPr>
          <a:xfrm>
            <a:off x="878558" y="4244516"/>
            <a:ext cx="5397240" cy="4466986"/>
          </a:xfrm>
        </p:spPr>
        <p:txBody>
          <a:bodyPr>
            <a:normAutofit/>
          </a:bodyPr>
          <a:lstStyle/>
          <a:p>
            <a:pPr indent="357508" algn="just">
              <a:spcBef>
                <a:spcPct val="0"/>
              </a:spcBef>
            </a:pPr>
            <a:r>
              <a:rPr lang="ru-RU" sz="1200" b="0" i="0" kern="1200" dirty="0" smtClean="0">
                <a:solidFill>
                  <a:schemeClr val="tx1"/>
                </a:solidFill>
                <a:effectLst/>
                <a:latin typeface="Times New Roman" pitchFamily="18" charset="0"/>
                <a:ea typeface="+mn-ea"/>
                <a:cs typeface="Times New Roman" pitchFamily="18" charset="0"/>
              </a:rPr>
              <a:t>В январе-сентябре 2021 года количество корпоративных банкротств выросло на 0,2% к такому же периоду 2020 года до 7409 шт., но снизилось на 18,8% к аналогичному периоду </a:t>
            </a:r>
            <a:r>
              <a:rPr lang="ru-RU" sz="1200" b="0" i="0" kern="1200" dirty="0" err="1" smtClean="0">
                <a:solidFill>
                  <a:schemeClr val="tx1"/>
                </a:solidFill>
                <a:effectLst/>
                <a:latin typeface="Times New Roman" pitchFamily="18" charset="0"/>
                <a:ea typeface="+mn-ea"/>
                <a:cs typeface="Times New Roman" pitchFamily="18" charset="0"/>
              </a:rPr>
              <a:t>доковидного</a:t>
            </a:r>
            <a:r>
              <a:rPr lang="ru-RU" sz="1200" b="0" i="0" kern="1200" dirty="0" smtClean="0">
                <a:solidFill>
                  <a:schemeClr val="tx1"/>
                </a:solidFill>
                <a:effectLst/>
                <a:latin typeface="Times New Roman" pitchFamily="18" charset="0"/>
                <a:ea typeface="+mn-ea"/>
                <a:cs typeface="Times New Roman" pitchFamily="18" charset="0"/>
              </a:rPr>
              <a:t> 2019 года.</a:t>
            </a:r>
            <a:r>
              <a:rPr lang="ru-RU" sz="1200" b="0" i="0" kern="1200" baseline="0" dirty="0" smtClean="0">
                <a:solidFill>
                  <a:schemeClr val="tx1"/>
                </a:solidFill>
                <a:effectLst/>
                <a:latin typeface="Times New Roman" pitchFamily="18" charset="0"/>
                <a:ea typeface="+mn-ea"/>
                <a:cs typeface="Times New Roman" pitchFamily="18" charset="0"/>
              </a:rPr>
              <a:t> </a:t>
            </a:r>
            <a:r>
              <a:rPr lang="ru-RU" sz="1200" b="0" i="0" kern="1200" dirty="0" smtClean="0">
                <a:solidFill>
                  <a:schemeClr val="tx1"/>
                </a:solidFill>
                <a:effectLst/>
                <a:latin typeface="Times New Roman" pitchFamily="18" charset="0"/>
                <a:ea typeface="+mn-ea"/>
                <a:cs typeface="Times New Roman" pitchFamily="18" charset="0"/>
              </a:rPr>
              <a:t>Число введенных судами процедур наблюдения за 9 месяцев 2021 года выросло на 10,7% до 6251 шт. к 9 мес. 2020 и сократилось на 15,8% к такому же периоду 2019. Количество намерений кредиторов обратиться в суд с заявлениями о банкротстве выросло до 24231 - на 26,4% и на 12,7% к тем же периодам, а превышение числа намерений над банкротствами выросло до 3,3 раз с 2,6 и 2,4 раз, соответственно.</a:t>
            </a:r>
          </a:p>
          <a:p>
            <a:pPr indent="357508" algn="just">
              <a:spcBef>
                <a:spcPct val="0"/>
              </a:spcBef>
            </a:pPr>
            <a:endParaRPr lang="ru-RU" dirty="0" smtClean="0"/>
          </a:p>
        </p:txBody>
      </p:sp>
      <p:sp>
        <p:nvSpPr>
          <p:cNvPr id="4" name="Номер слайда 3"/>
          <p:cNvSpPr>
            <a:spLocks noGrp="1"/>
          </p:cNvSpPr>
          <p:nvPr>
            <p:ph type="sldNum" sz="quarter" idx="10"/>
          </p:nvPr>
        </p:nvSpPr>
        <p:spPr/>
        <p:txBody>
          <a:bodyPr/>
          <a:lstStyle/>
          <a:p>
            <a:fld id="{08C64C84-F37F-4FDD-976D-B17738DED47A}"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054100" y="669925"/>
            <a:ext cx="4851400" cy="3359150"/>
          </a:xfrm>
        </p:spPr>
      </p:sp>
      <p:sp>
        <p:nvSpPr>
          <p:cNvPr id="3" name="Заметки 2"/>
          <p:cNvSpPr>
            <a:spLocks noGrp="1"/>
          </p:cNvSpPr>
          <p:nvPr>
            <p:ph type="body" idx="1"/>
          </p:nvPr>
        </p:nvSpPr>
        <p:spPr>
          <a:xfrm>
            <a:off x="878558" y="4244516"/>
            <a:ext cx="5397240" cy="4466986"/>
          </a:xfrm>
        </p:spPr>
        <p:txBody>
          <a:bodyPr>
            <a:normAutofit/>
          </a:bodyPr>
          <a:lstStyle/>
          <a:p>
            <a:r>
              <a:rPr lang="ru-RU" sz="1200" b="0" i="0" kern="1200" dirty="0" smtClean="0">
                <a:solidFill>
                  <a:schemeClr val="tx1"/>
                </a:solidFill>
                <a:effectLst/>
                <a:latin typeface="Times New Roman" pitchFamily="18" charset="0"/>
                <a:ea typeface="+mn-ea"/>
                <a:cs typeface="Times New Roman" pitchFamily="18" charset="0"/>
              </a:rPr>
              <a:t>Количество граждан (включая индивидуальных предпринимателей), признанных банкротами в январе-сентябре 2021 года составило 137 485, что 1,8 раз больше, чем за 9 мес. 2020 года. В январе-сентябре 2020 года рост был в 1,6 раз к такому же периоду 2019 года.</a:t>
            </a:r>
          </a:p>
          <a:p>
            <a:r>
              <a:rPr lang="ru-RU" sz="1200" b="0" i="0" kern="1200" dirty="0" smtClean="0">
                <a:solidFill>
                  <a:schemeClr val="tx1"/>
                </a:solidFill>
                <a:effectLst/>
                <a:latin typeface="Times New Roman" pitchFamily="18" charset="0"/>
                <a:ea typeface="+mn-ea"/>
                <a:cs typeface="Times New Roman" pitchFamily="18" charset="0"/>
              </a:rPr>
              <a:t>За период существования процедуры потребительского банкротства, с октября 2015 года по 30 сентября 2021 года несостоятельными стали уже 419 765 граждан.</a:t>
            </a:r>
            <a:endParaRPr lang="ru-RU" sz="1200" b="0" i="0" kern="1200" dirty="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8C64C84-F37F-4FDD-976D-B17738DED47A}"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066800" y="619125"/>
            <a:ext cx="4849813" cy="3357563"/>
          </a:xfrm>
        </p:spPr>
      </p:sp>
      <p:sp>
        <p:nvSpPr>
          <p:cNvPr id="3" name="Заметки 2"/>
          <p:cNvSpPr>
            <a:spLocks noGrp="1"/>
          </p:cNvSpPr>
          <p:nvPr>
            <p:ph type="body" idx="1"/>
          </p:nvPr>
        </p:nvSpPr>
        <p:spPr>
          <a:xfrm>
            <a:off x="841017" y="4239418"/>
            <a:ext cx="5438140" cy="4466986"/>
          </a:xfrm>
        </p:spPr>
        <p:txBody>
          <a:bodyPr>
            <a:normAutofit/>
          </a:bodyPr>
          <a:lstStyle/>
          <a:p>
            <a:pPr defTabSz="877991">
              <a:defRPr/>
            </a:pPr>
            <a:r>
              <a:rPr lang="ru-RU" dirty="0" smtClean="0"/>
              <a:t>Наибольшее количество</a:t>
            </a:r>
            <a:r>
              <a:rPr lang="ru-RU" baseline="0" dirty="0" smtClean="0"/>
              <a:t> жалоб на действия АУ поступило в Москве – 3 172, Московская область – 1 529, СПб – 1 289, Краснодарский край – 727, Свердловская область – 577.</a:t>
            </a:r>
          </a:p>
          <a:p>
            <a:pPr defTabSz="877991">
              <a:defRPr/>
            </a:pPr>
            <a:r>
              <a:rPr lang="ru-RU" baseline="0" dirty="0" smtClean="0"/>
              <a:t>3988 материалов завершено составлением протоколов (21%).</a:t>
            </a:r>
            <a:endParaRPr lang="ru-RU" dirty="0"/>
          </a:p>
        </p:txBody>
      </p:sp>
      <p:sp>
        <p:nvSpPr>
          <p:cNvPr id="4" name="Номер слайда 3"/>
          <p:cNvSpPr>
            <a:spLocks noGrp="1"/>
          </p:cNvSpPr>
          <p:nvPr>
            <p:ph type="sldNum" sz="quarter" idx="10"/>
          </p:nvPr>
        </p:nvSpPr>
        <p:spPr/>
        <p:txBody>
          <a:bodyPr/>
          <a:lstStyle/>
          <a:p>
            <a:fld id="{08C64C84-F37F-4FDD-976D-B17738DED47A}"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066800" y="619125"/>
            <a:ext cx="4849813" cy="3357563"/>
          </a:xfrm>
        </p:spPr>
      </p:sp>
      <p:sp>
        <p:nvSpPr>
          <p:cNvPr id="3" name="Заметки 2"/>
          <p:cNvSpPr>
            <a:spLocks noGrp="1"/>
          </p:cNvSpPr>
          <p:nvPr>
            <p:ph type="body" idx="1"/>
          </p:nvPr>
        </p:nvSpPr>
        <p:spPr>
          <a:xfrm>
            <a:off x="841017" y="4239418"/>
            <a:ext cx="5438140" cy="4466986"/>
          </a:xfrm>
        </p:spPr>
        <p:txBody>
          <a:bodyPr>
            <a:normAutofit/>
          </a:bodyPr>
          <a:lstStyle/>
          <a:p>
            <a:r>
              <a:rPr lang="ru-RU" dirty="0" smtClean="0"/>
              <a:t>Количество дисквалификаций по России:</a:t>
            </a:r>
            <a:r>
              <a:rPr lang="ru-RU" baseline="0" dirty="0" smtClean="0"/>
              <a:t> 1 место – Красноярский край (24); 2 место – Кемеровская область (19); 3 место – Республика Башкортостан (17). </a:t>
            </a:r>
            <a:br>
              <a:rPr lang="ru-RU" baseline="0" dirty="0" smtClean="0"/>
            </a:br>
            <a:r>
              <a:rPr lang="ru-RU" baseline="0" dirty="0" smtClean="0"/>
              <a:t>Республика Башкортостан занимает 1 место по количеству дисквалификаций в ПФО. </a:t>
            </a:r>
          </a:p>
          <a:p>
            <a:endParaRPr lang="ru-RU" dirty="0"/>
          </a:p>
        </p:txBody>
      </p:sp>
      <p:sp>
        <p:nvSpPr>
          <p:cNvPr id="4" name="Номер слайда 3"/>
          <p:cNvSpPr>
            <a:spLocks noGrp="1"/>
          </p:cNvSpPr>
          <p:nvPr>
            <p:ph type="sldNum" sz="quarter" idx="10"/>
          </p:nvPr>
        </p:nvSpPr>
        <p:spPr/>
        <p:txBody>
          <a:bodyPr/>
          <a:lstStyle/>
          <a:p>
            <a:fld id="{08C64C84-F37F-4FDD-976D-B17738DED47A}"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Образ слайда 1"/>
          <p:cNvSpPr>
            <a:spLocks noGrp="1" noRot="1" noChangeAspect="1" noTextEdit="1"/>
          </p:cNvSpPr>
          <p:nvPr>
            <p:ph type="sldImg"/>
          </p:nvPr>
        </p:nvSpPr>
        <p:spPr bwMode="auto">
          <a:noFill/>
          <a:ln>
            <a:solidFill>
              <a:srgbClr val="000000"/>
            </a:solidFill>
            <a:miter lim="800000"/>
            <a:headEnd/>
            <a:tailEnd/>
          </a:ln>
        </p:spPr>
      </p:sp>
      <p:sp>
        <p:nvSpPr>
          <p:cNvPr id="123906" name="Заметки 2"/>
          <p:cNvSpPr>
            <a:spLocks noGrp="1"/>
          </p:cNvSpPr>
          <p:nvPr>
            <p:ph type="body" idx="1"/>
          </p:nvPr>
        </p:nvSpPr>
        <p:spPr bwMode="auto">
          <a:noFill/>
        </p:spPr>
        <p:txBody>
          <a:bodyPr wrap="square" numCol="1" anchor="t" anchorCtr="0" compatLnSpc="1">
            <a:prstTxWarp prst="textNoShape">
              <a:avLst/>
            </a:prstTxWarp>
          </a:bodyPr>
          <a:lstStyle/>
          <a:p>
            <a:pPr indent="395288"/>
            <a:endParaRPr lang="ru-RU" dirty="0" smtClean="0"/>
          </a:p>
        </p:txBody>
      </p:sp>
      <p:sp>
        <p:nvSpPr>
          <p:cNvPr id="25603" name="Номер слайда 3"/>
          <p:cNvSpPr txBox="1">
            <a:spLocks noGrp="1"/>
          </p:cNvSpPr>
          <p:nvPr/>
        </p:nvSpPr>
        <p:spPr bwMode="auto">
          <a:xfrm>
            <a:off x="3850443" y="9428583"/>
            <a:ext cx="2945659" cy="496332"/>
          </a:xfrm>
          <a:prstGeom prst="rect">
            <a:avLst/>
          </a:prstGeom>
          <a:noFill/>
          <a:ln>
            <a:miter lim="800000"/>
            <a:headEnd/>
            <a:tailEnd/>
          </a:ln>
        </p:spPr>
        <p:txBody>
          <a:bodyPr anchor="b"/>
          <a:lstStyle/>
          <a:p>
            <a:pPr algn="r">
              <a:defRPr/>
            </a:pPr>
            <a:fld id="{6B3419E8-D738-4BB5-8BA8-F1FDA70ECEC7}" type="slidenum">
              <a:rPr lang="ru-RU" sz="1200">
                <a:latin typeface="+mn-lt"/>
              </a:rPr>
              <a:pPr algn="r">
                <a:defRPr/>
              </a:pPr>
              <a:t>7</a:t>
            </a:fld>
            <a:endParaRPr lang="ru-RU" sz="120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a:xfrm>
            <a:off x="679768" y="4715154"/>
            <a:ext cx="5599389" cy="4466988"/>
          </a:xfrm>
        </p:spPr>
        <p:txBody>
          <a:bodyPr>
            <a:normAutofit lnSpcReduction="10000"/>
          </a:bodyPr>
          <a:lstStyle/>
          <a:p>
            <a:pPr marR="0" lvl="0" indent="358775" algn="l" defTabSz="914400" rtl="0" eaLnBrk="1" fontAlgn="auto" latinLnBrk="0" hangingPunct="1">
              <a:lnSpc>
                <a:spcPct val="100000"/>
              </a:lnSpc>
              <a:spcBef>
                <a:spcPts val="0"/>
              </a:spcBef>
              <a:spcAft>
                <a:spcPts val="0"/>
              </a:spcAft>
              <a:buClrTx/>
              <a:buSzTx/>
              <a:buFontTx/>
              <a:buNone/>
              <a:tabLst/>
              <a:defRPr/>
            </a:pPr>
            <a:endParaRPr lang="ru-RU" sz="1200" b="1" dirty="0" smtClean="0">
              <a:latin typeface="Segoe UI" pitchFamily="34" charset="0"/>
              <a:cs typeface="Segoe UI" pitchFamily="34" charset="0"/>
            </a:endParaRPr>
          </a:p>
          <a:p>
            <a:pPr marR="0" lvl="0" indent="358775" algn="l" defTabSz="914400" rtl="0" eaLnBrk="1" fontAlgn="auto" latinLnBrk="0" hangingPunct="1">
              <a:lnSpc>
                <a:spcPct val="100000"/>
              </a:lnSpc>
              <a:spcBef>
                <a:spcPts val="0"/>
              </a:spcBef>
              <a:spcAft>
                <a:spcPts val="0"/>
              </a:spcAft>
              <a:buClrTx/>
              <a:buSzTx/>
              <a:buFontTx/>
              <a:buNone/>
              <a:tabLst/>
              <a:defRPr/>
            </a:pPr>
            <a:endParaRPr lang="ru-RU" sz="1200" b="1" dirty="0" smtClean="0">
              <a:latin typeface="Segoe UI" pitchFamily="34" charset="0"/>
              <a:cs typeface="Segoe UI" pitchFamily="34" charset="0"/>
            </a:endParaRPr>
          </a:p>
          <a:p>
            <a:pPr marR="0" lvl="0" indent="358775" algn="l" defTabSz="914400" rtl="0" eaLnBrk="1" fontAlgn="auto" latinLnBrk="0" hangingPunct="1">
              <a:lnSpc>
                <a:spcPct val="100000"/>
              </a:lnSpc>
              <a:spcBef>
                <a:spcPts val="0"/>
              </a:spcBef>
              <a:spcAft>
                <a:spcPts val="0"/>
              </a:spcAft>
              <a:buClrTx/>
              <a:buSzTx/>
              <a:buFontTx/>
              <a:buNone/>
              <a:tabLst/>
              <a:defRPr/>
            </a:pPr>
            <a:endParaRPr lang="ru-RU" sz="1200" dirty="0" smtClean="0">
              <a:latin typeface="Segoe UI" pitchFamily="34" charset="0"/>
              <a:cs typeface="Segoe UI" pitchFamily="34" charset="0"/>
            </a:endParaRPr>
          </a:p>
          <a:p>
            <a:pPr marR="0" lvl="0" indent="358775" algn="l" defTabSz="914400" rtl="0" eaLnBrk="1" fontAlgn="auto" latinLnBrk="0" hangingPunct="1">
              <a:lnSpc>
                <a:spcPct val="100000"/>
              </a:lnSpc>
              <a:spcBef>
                <a:spcPts val="0"/>
              </a:spcBef>
              <a:spcAft>
                <a:spcPts val="0"/>
              </a:spcAft>
              <a:buClrTx/>
              <a:buSzTx/>
              <a:buFontTx/>
              <a:buNone/>
              <a:tabLst/>
              <a:defRPr/>
            </a:pPr>
            <a:endParaRPr lang="ru-RU" sz="1200" b="1" dirty="0" smtClean="0">
              <a:latin typeface="Segoe UI" pitchFamily="34" charset="0"/>
              <a:cs typeface="Segoe UI" pitchFamily="34" charset="0"/>
            </a:endParaRPr>
          </a:p>
          <a:p>
            <a:pPr lvl="0" indent="0">
              <a:lnSpc>
                <a:spcPct val="100000"/>
              </a:lnSpc>
              <a:spcBef>
                <a:spcPts val="0"/>
              </a:spcBef>
            </a:pPr>
            <a:endParaRPr lang="ru-RU" sz="1200" dirty="0" smtClean="0">
              <a:latin typeface="Segoe UI" pitchFamily="34" charset="0"/>
              <a:cs typeface="Segoe UI" pitchFamily="34" charset="0"/>
            </a:endParaRPr>
          </a:p>
          <a:p>
            <a:pPr indent="0">
              <a:lnSpc>
                <a:spcPct val="100000"/>
              </a:lnSpc>
              <a:spcBef>
                <a:spcPts val="0"/>
              </a:spcBef>
            </a:pPr>
            <a:endParaRPr lang="ru-RU" dirty="0"/>
          </a:p>
        </p:txBody>
      </p:sp>
      <p:sp>
        <p:nvSpPr>
          <p:cNvPr id="4" name="Номер слайда 3"/>
          <p:cNvSpPr>
            <a:spLocks noGrp="1"/>
          </p:cNvSpPr>
          <p:nvPr>
            <p:ph type="sldNum" sz="quarter" idx="10"/>
          </p:nvPr>
        </p:nvSpPr>
        <p:spPr/>
        <p:txBody>
          <a:bodyPr/>
          <a:lstStyle/>
          <a:p>
            <a:fld id="{3BBAC5D6-383C-46BA-B459-12AD895A1FC6}" type="slidenum">
              <a:rPr lang="ru-RU" smtClean="0"/>
              <a:pPr/>
              <a:t>8</a:t>
            </a:fld>
            <a:endParaRPr lang="ru-RU"/>
          </a:p>
        </p:txBody>
      </p:sp>
    </p:spTree>
    <p:extLst>
      <p:ext uri="{BB962C8B-B14F-4D97-AF65-F5344CB8AC3E}">
        <p14:creationId xmlns:p14="http://schemas.microsoft.com/office/powerpoint/2010/main" val="2651469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a:xfrm>
            <a:off x="679768" y="4715154"/>
            <a:ext cx="5599389" cy="4466988"/>
          </a:xfrm>
        </p:spPr>
        <p:txBody>
          <a:bodyPr>
            <a:normAutofit lnSpcReduction="10000"/>
          </a:bodyPr>
          <a:lstStyle/>
          <a:p>
            <a:pPr marR="0" lvl="0" indent="358775" algn="l" defTabSz="914400" rtl="0" eaLnBrk="1" fontAlgn="auto" latinLnBrk="0" hangingPunct="1">
              <a:lnSpc>
                <a:spcPct val="100000"/>
              </a:lnSpc>
              <a:spcBef>
                <a:spcPts val="0"/>
              </a:spcBef>
              <a:spcAft>
                <a:spcPts val="0"/>
              </a:spcAft>
              <a:buClrTx/>
              <a:buSzTx/>
              <a:buFontTx/>
              <a:buNone/>
              <a:tabLst/>
              <a:defRPr/>
            </a:pPr>
            <a:endParaRPr lang="ru-RU" sz="1200" b="1" dirty="0" smtClean="0">
              <a:latin typeface="Segoe UI" pitchFamily="34" charset="0"/>
              <a:cs typeface="Segoe UI" pitchFamily="34" charset="0"/>
            </a:endParaRPr>
          </a:p>
          <a:p>
            <a:pPr lvl="0" indent="0">
              <a:lnSpc>
                <a:spcPct val="100000"/>
              </a:lnSpc>
              <a:spcBef>
                <a:spcPts val="0"/>
              </a:spcBef>
            </a:pPr>
            <a:endParaRPr lang="ru-RU" sz="1200" dirty="0" smtClean="0">
              <a:latin typeface="Segoe UI" pitchFamily="34" charset="0"/>
              <a:cs typeface="Segoe UI" pitchFamily="34" charset="0"/>
            </a:endParaRPr>
          </a:p>
          <a:p>
            <a:pPr indent="0">
              <a:lnSpc>
                <a:spcPct val="100000"/>
              </a:lnSpc>
              <a:spcBef>
                <a:spcPts val="0"/>
              </a:spcBef>
            </a:pPr>
            <a:endParaRPr lang="ru-RU" dirty="0"/>
          </a:p>
        </p:txBody>
      </p:sp>
      <p:sp>
        <p:nvSpPr>
          <p:cNvPr id="4" name="Номер слайда 3"/>
          <p:cNvSpPr>
            <a:spLocks noGrp="1"/>
          </p:cNvSpPr>
          <p:nvPr>
            <p:ph type="sldNum" sz="quarter" idx="10"/>
          </p:nvPr>
        </p:nvSpPr>
        <p:spPr/>
        <p:txBody>
          <a:bodyPr/>
          <a:lstStyle/>
          <a:p>
            <a:fld id="{3BBAC5D6-383C-46BA-B459-12AD895A1FC6}" type="slidenum">
              <a:rPr lang="ru-RU" smtClean="0"/>
              <a:pPr/>
              <a:t>9</a:t>
            </a:fld>
            <a:endParaRPr lang="ru-RU"/>
          </a:p>
        </p:txBody>
      </p:sp>
    </p:spTree>
    <p:extLst>
      <p:ext uri="{BB962C8B-B14F-4D97-AF65-F5344CB8AC3E}">
        <p14:creationId xmlns:p14="http://schemas.microsoft.com/office/powerpoint/2010/main" val="2651469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6"/>
            <a:ext cx="84201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fld id="{2AAEE051-0FA1-49AD-842E-4591CD3D8725}" type="datetime1">
              <a:rPr lang="uk-UA" smtClean="0"/>
              <a:pPr/>
              <a:t>06.12.2021</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C426466A-A062-4EA8-869F-F58765B31057}" type="slidenum">
              <a:rPr lang="uk-UA" smtClean="0"/>
              <a:pPr/>
              <a:t>‹#›</a:t>
            </a:fld>
            <a:endParaRPr lang="uk-UA"/>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fld id="{6A104573-6F51-4FC9-86FB-C4BCF0F5463D}" type="datetime1">
              <a:rPr lang="uk-UA" smtClean="0"/>
              <a:pPr/>
              <a:t>06.12.2021</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C426466A-A062-4EA8-869F-F58765B31057}" type="slidenum">
              <a:rPr lang="uk-UA" smtClean="0"/>
              <a:pPr/>
              <a:t>‹#›</a:t>
            </a:fld>
            <a:endParaRPr lang="uk-U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9"/>
            <a:ext cx="222885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95300" y="274639"/>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fld id="{4AF71B26-76CF-4F77-936F-CDEEBCB0239E}" type="datetime1">
              <a:rPr lang="uk-UA" smtClean="0"/>
              <a:pPr/>
              <a:t>06.12.2021</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C426466A-A062-4EA8-869F-F58765B31057}" type="slidenum">
              <a:rPr lang="uk-UA" smtClean="0"/>
              <a:pPr/>
              <a:t>‹#›</a:t>
            </a:fld>
            <a:endParaRPr lang="uk-UA"/>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GB" dirty="0"/>
          </a:p>
        </p:txBody>
      </p:sp>
    </p:spTree>
    <p:extLst>
      <p:ext uri="{BB962C8B-B14F-4D97-AF65-F5344CB8AC3E}">
        <p14:creationId xmlns:p14="http://schemas.microsoft.com/office/powerpoint/2010/main" val="75922798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fld id="{BB7EBE72-2F3D-48AE-810E-E657F7B1237D}" type="datetime1">
              <a:rPr lang="uk-UA" smtClean="0"/>
              <a:pPr/>
              <a:t>06.12.2021</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C426466A-A062-4EA8-869F-F58765B31057}" type="slidenum">
              <a:rPr lang="uk-UA" smtClean="0"/>
              <a:pPr/>
              <a:t>‹#›</a:t>
            </a:fld>
            <a:endParaRPr lang="uk-UA"/>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1"/>
            <a:ext cx="84201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134DE4AC-977C-438C-8387-FB429729CD59}" type="datetime1">
              <a:rPr lang="uk-UA" smtClean="0"/>
              <a:pPr/>
              <a:t>06.12.2021</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C426466A-A062-4EA8-869F-F58765B31057}" type="slidenum">
              <a:rPr lang="uk-UA" smtClean="0"/>
              <a:pPr/>
              <a:t>‹#›</a:t>
            </a:fld>
            <a:endParaRPr lang="uk-UA"/>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3"/>
          <p:cNvSpPr>
            <a:spLocks noGrp="1"/>
          </p:cNvSpPr>
          <p:nvPr>
            <p:ph type="dt" sz="half" idx="10"/>
          </p:nvPr>
        </p:nvSpPr>
        <p:spPr/>
        <p:txBody>
          <a:bodyPr/>
          <a:lstStyle>
            <a:lvl1pPr>
              <a:defRPr/>
            </a:lvl1pPr>
          </a:lstStyle>
          <a:p>
            <a:fld id="{BCC21BEF-30F6-4772-88DA-C438EDC6EBCB}" type="datetime1">
              <a:rPr lang="uk-UA" smtClean="0"/>
              <a:pPr/>
              <a:t>06.12.2021</a:t>
            </a:fld>
            <a:endParaRPr lang="uk-UA"/>
          </a:p>
        </p:txBody>
      </p:sp>
      <p:sp>
        <p:nvSpPr>
          <p:cNvPr id="6" name="Нижний колонтитул 4"/>
          <p:cNvSpPr>
            <a:spLocks noGrp="1"/>
          </p:cNvSpPr>
          <p:nvPr>
            <p:ph type="ftr" sz="quarter" idx="11"/>
          </p:nvPr>
        </p:nvSpPr>
        <p:spPr/>
        <p:txBody>
          <a:bodyPr/>
          <a:lstStyle>
            <a:lvl1pPr>
              <a:defRPr/>
            </a:lvl1pPr>
          </a:lstStyle>
          <a:p>
            <a:endParaRPr lang="uk-UA"/>
          </a:p>
        </p:txBody>
      </p:sp>
      <p:sp>
        <p:nvSpPr>
          <p:cNvPr id="7" name="Номер слайда 5"/>
          <p:cNvSpPr>
            <a:spLocks noGrp="1"/>
          </p:cNvSpPr>
          <p:nvPr>
            <p:ph type="sldNum" sz="quarter" idx="12"/>
          </p:nvPr>
        </p:nvSpPr>
        <p:spPr/>
        <p:txBody>
          <a:bodyPr/>
          <a:lstStyle>
            <a:lvl1pPr>
              <a:defRPr/>
            </a:lvl1pPr>
          </a:lstStyle>
          <a:p>
            <a:fld id="{C426466A-A062-4EA8-869F-F58765B31057}" type="slidenum">
              <a:rPr lang="uk-UA" smtClean="0"/>
              <a:pPr/>
              <a:t>‹#›</a:t>
            </a:fld>
            <a:endParaRPr lang="uk-UA"/>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3"/>
          <p:cNvSpPr>
            <a:spLocks noGrp="1"/>
          </p:cNvSpPr>
          <p:nvPr>
            <p:ph type="dt" sz="half" idx="10"/>
          </p:nvPr>
        </p:nvSpPr>
        <p:spPr/>
        <p:txBody>
          <a:bodyPr/>
          <a:lstStyle>
            <a:lvl1pPr>
              <a:defRPr/>
            </a:lvl1pPr>
          </a:lstStyle>
          <a:p>
            <a:fld id="{34ED860F-BCA0-4570-9F51-91DA4F7444B7}" type="datetime1">
              <a:rPr lang="uk-UA" smtClean="0"/>
              <a:pPr/>
              <a:t>06.12.2021</a:t>
            </a:fld>
            <a:endParaRPr lang="uk-UA"/>
          </a:p>
        </p:txBody>
      </p:sp>
      <p:sp>
        <p:nvSpPr>
          <p:cNvPr id="8" name="Нижний колонтитул 4"/>
          <p:cNvSpPr>
            <a:spLocks noGrp="1"/>
          </p:cNvSpPr>
          <p:nvPr>
            <p:ph type="ftr" sz="quarter" idx="11"/>
          </p:nvPr>
        </p:nvSpPr>
        <p:spPr/>
        <p:txBody>
          <a:bodyPr/>
          <a:lstStyle>
            <a:lvl1pPr>
              <a:defRPr/>
            </a:lvl1pPr>
          </a:lstStyle>
          <a:p>
            <a:endParaRPr lang="uk-UA"/>
          </a:p>
        </p:txBody>
      </p:sp>
      <p:sp>
        <p:nvSpPr>
          <p:cNvPr id="9" name="Номер слайда 5"/>
          <p:cNvSpPr>
            <a:spLocks noGrp="1"/>
          </p:cNvSpPr>
          <p:nvPr>
            <p:ph type="sldNum" sz="quarter" idx="12"/>
          </p:nvPr>
        </p:nvSpPr>
        <p:spPr/>
        <p:txBody>
          <a:bodyPr/>
          <a:lstStyle>
            <a:lvl1pPr>
              <a:defRPr/>
            </a:lvl1pPr>
          </a:lstStyle>
          <a:p>
            <a:fld id="{C426466A-A062-4EA8-869F-F58765B31057}" type="slidenum">
              <a:rPr lang="uk-UA" smtClean="0"/>
              <a:pPr/>
              <a:t>‹#›</a:t>
            </a:fld>
            <a:endParaRPr lang="uk-UA"/>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3"/>
          <p:cNvSpPr>
            <a:spLocks noGrp="1"/>
          </p:cNvSpPr>
          <p:nvPr>
            <p:ph type="dt" sz="half" idx="10"/>
          </p:nvPr>
        </p:nvSpPr>
        <p:spPr/>
        <p:txBody>
          <a:bodyPr/>
          <a:lstStyle>
            <a:lvl1pPr>
              <a:defRPr/>
            </a:lvl1pPr>
          </a:lstStyle>
          <a:p>
            <a:fld id="{9EBD4DE1-94B2-4F40-8DC3-05C3A8583E45}" type="datetime1">
              <a:rPr lang="uk-UA" smtClean="0"/>
              <a:pPr/>
              <a:t>06.12.2021</a:t>
            </a:fld>
            <a:endParaRPr lang="uk-UA"/>
          </a:p>
        </p:txBody>
      </p:sp>
      <p:sp>
        <p:nvSpPr>
          <p:cNvPr id="4" name="Нижний колонтитул 4"/>
          <p:cNvSpPr>
            <a:spLocks noGrp="1"/>
          </p:cNvSpPr>
          <p:nvPr>
            <p:ph type="ftr" sz="quarter" idx="11"/>
          </p:nvPr>
        </p:nvSpPr>
        <p:spPr/>
        <p:txBody>
          <a:bodyPr/>
          <a:lstStyle>
            <a:lvl1pPr>
              <a:defRPr/>
            </a:lvl1pPr>
          </a:lstStyle>
          <a:p>
            <a:endParaRPr lang="uk-UA"/>
          </a:p>
        </p:txBody>
      </p:sp>
      <p:sp>
        <p:nvSpPr>
          <p:cNvPr id="5" name="Номер слайда 5"/>
          <p:cNvSpPr>
            <a:spLocks noGrp="1"/>
          </p:cNvSpPr>
          <p:nvPr>
            <p:ph type="sldNum" sz="quarter" idx="12"/>
          </p:nvPr>
        </p:nvSpPr>
        <p:spPr/>
        <p:txBody>
          <a:bodyPr/>
          <a:lstStyle>
            <a:lvl1pPr>
              <a:defRPr/>
            </a:lvl1pPr>
          </a:lstStyle>
          <a:p>
            <a:fld id="{C426466A-A062-4EA8-869F-F58765B31057}" type="slidenum">
              <a:rPr lang="uk-UA" smtClean="0"/>
              <a:pPr/>
              <a:t>‹#›</a:t>
            </a:fld>
            <a:endParaRPr lang="uk-U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fld id="{A0B51265-665C-4C87-AD2B-21BB3DBE2FB1}" type="datetime1">
              <a:rPr lang="uk-UA" smtClean="0"/>
              <a:pPr/>
              <a:t>06.12.2021</a:t>
            </a:fld>
            <a:endParaRPr lang="uk-UA"/>
          </a:p>
        </p:txBody>
      </p:sp>
      <p:sp>
        <p:nvSpPr>
          <p:cNvPr id="3" name="Нижний колонтитул 4"/>
          <p:cNvSpPr>
            <a:spLocks noGrp="1"/>
          </p:cNvSpPr>
          <p:nvPr>
            <p:ph type="ftr" sz="quarter" idx="11"/>
          </p:nvPr>
        </p:nvSpPr>
        <p:spPr/>
        <p:txBody>
          <a:bodyPr/>
          <a:lstStyle>
            <a:lvl1pPr>
              <a:defRPr/>
            </a:lvl1pPr>
          </a:lstStyle>
          <a:p>
            <a:endParaRPr lang="uk-UA"/>
          </a:p>
        </p:txBody>
      </p:sp>
      <p:sp>
        <p:nvSpPr>
          <p:cNvPr id="4" name="Номер слайда 5"/>
          <p:cNvSpPr>
            <a:spLocks noGrp="1"/>
          </p:cNvSpPr>
          <p:nvPr>
            <p:ph type="sldNum" sz="quarter" idx="12"/>
          </p:nvPr>
        </p:nvSpPr>
        <p:spPr/>
        <p:txBody>
          <a:bodyPr/>
          <a:lstStyle>
            <a:lvl1pPr>
              <a:defRPr/>
            </a:lvl1pPr>
          </a:lstStyle>
          <a:p>
            <a:fld id="{C426466A-A062-4EA8-869F-F58765B31057}" type="slidenum">
              <a:rPr lang="uk-UA" smtClean="0"/>
              <a:pPr/>
              <a:t>‹#›</a:t>
            </a:fld>
            <a:endParaRPr lang="uk-UA"/>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C26B651E-EA40-4623-AA45-AF72C9C33F53}" type="datetime1">
              <a:rPr lang="uk-UA" smtClean="0"/>
              <a:pPr/>
              <a:t>06.12.2021</a:t>
            </a:fld>
            <a:endParaRPr lang="uk-UA"/>
          </a:p>
        </p:txBody>
      </p:sp>
      <p:sp>
        <p:nvSpPr>
          <p:cNvPr id="6" name="Нижний колонтитул 4"/>
          <p:cNvSpPr>
            <a:spLocks noGrp="1"/>
          </p:cNvSpPr>
          <p:nvPr>
            <p:ph type="ftr" sz="quarter" idx="11"/>
          </p:nvPr>
        </p:nvSpPr>
        <p:spPr/>
        <p:txBody>
          <a:bodyPr/>
          <a:lstStyle>
            <a:lvl1pPr>
              <a:defRPr/>
            </a:lvl1pPr>
          </a:lstStyle>
          <a:p>
            <a:endParaRPr lang="uk-UA"/>
          </a:p>
        </p:txBody>
      </p:sp>
      <p:sp>
        <p:nvSpPr>
          <p:cNvPr id="7" name="Номер слайда 5"/>
          <p:cNvSpPr>
            <a:spLocks noGrp="1"/>
          </p:cNvSpPr>
          <p:nvPr>
            <p:ph type="sldNum" sz="quarter" idx="12"/>
          </p:nvPr>
        </p:nvSpPr>
        <p:spPr/>
        <p:txBody>
          <a:bodyPr/>
          <a:lstStyle>
            <a:lvl1pPr>
              <a:defRPr/>
            </a:lvl1pPr>
          </a:lstStyle>
          <a:p>
            <a:fld id="{C426466A-A062-4EA8-869F-F58765B31057}" type="slidenum">
              <a:rPr lang="uk-UA" smtClean="0"/>
              <a:pPr/>
              <a:t>‹#›</a:t>
            </a:fld>
            <a:endParaRPr lang="uk-UA"/>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uk-UA" noProof="0"/>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A91EE0DF-45AE-4D36-8E2F-580EA46FCD7D}" type="datetime1">
              <a:rPr lang="uk-UA" smtClean="0"/>
              <a:pPr/>
              <a:t>06.12.2021</a:t>
            </a:fld>
            <a:endParaRPr lang="uk-UA"/>
          </a:p>
        </p:txBody>
      </p:sp>
      <p:sp>
        <p:nvSpPr>
          <p:cNvPr id="6" name="Нижний колонтитул 4"/>
          <p:cNvSpPr>
            <a:spLocks noGrp="1"/>
          </p:cNvSpPr>
          <p:nvPr>
            <p:ph type="ftr" sz="quarter" idx="11"/>
          </p:nvPr>
        </p:nvSpPr>
        <p:spPr/>
        <p:txBody>
          <a:bodyPr/>
          <a:lstStyle>
            <a:lvl1pPr>
              <a:defRPr/>
            </a:lvl1pPr>
          </a:lstStyle>
          <a:p>
            <a:endParaRPr lang="uk-UA"/>
          </a:p>
        </p:txBody>
      </p:sp>
      <p:sp>
        <p:nvSpPr>
          <p:cNvPr id="7" name="Номер слайда 5"/>
          <p:cNvSpPr>
            <a:spLocks noGrp="1"/>
          </p:cNvSpPr>
          <p:nvPr>
            <p:ph type="sldNum" sz="quarter" idx="12"/>
          </p:nvPr>
        </p:nvSpPr>
        <p:spPr/>
        <p:txBody>
          <a:bodyPr/>
          <a:lstStyle>
            <a:lvl1pPr>
              <a:defRPr/>
            </a:lvl1pPr>
          </a:lstStyle>
          <a:p>
            <a:fld id="{C426466A-A062-4EA8-869F-F58765B31057}" type="slidenum">
              <a:rPr lang="uk-UA" smtClean="0"/>
              <a:pPr/>
              <a:t>‹#›</a:t>
            </a:fld>
            <a:endParaRPr lang="uk-UA"/>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uk-UA" smtClean="0"/>
          </a:p>
        </p:txBody>
      </p:sp>
      <p:sp>
        <p:nvSpPr>
          <p:cNvPr id="1027" name="Текст 2"/>
          <p:cNvSpPr>
            <a:spLocks noGrp="1"/>
          </p:cNvSpPr>
          <p:nvPr>
            <p:ph type="body" idx="1"/>
          </p:nvPr>
        </p:nvSpPr>
        <p:spPr bwMode="auto">
          <a:xfrm>
            <a:off x="495300" y="1600201"/>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smtClean="0"/>
          </a:p>
        </p:txBody>
      </p:sp>
      <p:sp>
        <p:nvSpPr>
          <p:cNvPr id="4" name="Дата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92AC4633-5414-4008-9314-A6189949804B}" type="datetime1">
              <a:rPr lang="uk-UA" smtClean="0"/>
              <a:pPr/>
              <a:t>06.12.2021</a:t>
            </a:fld>
            <a:endParaRPr lang="uk-UA"/>
          </a:p>
        </p:txBody>
      </p:sp>
      <p:sp>
        <p:nvSpPr>
          <p:cNvPr id="5" name="Нижний колонтитул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uk-UA"/>
          </a:p>
        </p:txBody>
      </p:sp>
      <p:sp>
        <p:nvSpPr>
          <p:cNvPr id="6" name="Номер слайда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C426466A-A062-4EA8-869F-F58765B31057}"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6506" y="620688"/>
            <a:ext cx="9127014" cy="2952328"/>
          </a:xfrm>
        </p:spPr>
        <p:txBody>
          <a:bodyPr>
            <a:noAutofit/>
          </a:bodyPr>
          <a:lstStyle/>
          <a:p>
            <a:r>
              <a:rPr lang="ru-RU" sz="2400" b="1" dirty="0" smtClean="0">
                <a:solidFill>
                  <a:srgbClr val="006FB4"/>
                </a:solidFill>
                <a:effectLst>
                  <a:outerShdw blurRad="38100" dist="38100" dir="2700000" algn="tl">
                    <a:srgbClr val="000000">
                      <a:alpha val="43137"/>
                    </a:srgbClr>
                  </a:outerShdw>
                </a:effectLst>
                <a:latin typeface="Segoe UI" pitchFamily="34" charset="0"/>
                <a:cs typeface="Segoe UI" pitchFamily="34" charset="0"/>
              </a:rPr>
              <a:t>ТИПИЧНЫЕ НАРУШЕНИЯ В ДЕЯТЕЛЬНОСТИ АРБИТРАЖНЫХ УПРАВЛЯЮЩИХ, МЕРЫ ПО СОБЛЮДЕНИЮ ЗАКОНОДАТЕЛЬСТВА О БАНКРОТСТВЕ</a:t>
            </a:r>
            <a:endParaRPr lang="uk-UA" sz="2400" b="1" dirty="0">
              <a:solidFill>
                <a:srgbClr val="006FB4"/>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4" name="Прямоугольник 3"/>
          <p:cNvSpPr/>
          <p:nvPr/>
        </p:nvSpPr>
        <p:spPr>
          <a:xfrm>
            <a:off x="428499" y="4005064"/>
            <a:ext cx="6474719" cy="2246769"/>
          </a:xfrm>
          <a:prstGeom prst="rect">
            <a:avLst/>
          </a:prstGeom>
        </p:spPr>
        <p:txBody>
          <a:bodyPr wrap="square">
            <a:spAutoFit/>
          </a:bodyPr>
          <a:lstStyle/>
          <a:p>
            <a:pPr algn="ctr"/>
            <a:r>
              <a:rPr lang="ru-RU" sz="2200" b="1" dirty="0" smtClean="0">
                <a:solidFill>
                  <a:srgbClr val="00B050"/>
                </a:solidFill>
                <a:latin typeface="Segoe UI" pitchFamily="34" charset="0"/>
                <a:cs typeface="Segoe UI" pitchFamily="34" charset="0"/>
              </a:rPr>
              <a:t>МАГАДЕЕВА ДИНАРА МАРСОВНА</a:t>
            </a:r>
          </a:p>
          <a:p>
            <a:pPr algn="ctr"/>
            <a:endParaRPr lang="ru-RU" b="1" dirty="0" smtClean="0">
              <a:solidFill>
                <a:srgbClr val="006FB4"/>
              </a:solidFill>
              <a:latin typeface="Segoe UI" pitchFamily="34" charset="0"/>
              <a:cs typeface="Segoe UI" pitchFamily="34" charset="0"/>
            </a:endParaRPr>
          </a:p>
          <a:p>
            <a:pPr algn="ctr"/>
            <a:r>
              <a:rPr lang="ru-RU" sz="2000" b="1" dirty="0" smtClean="0">
                <a:solidFill>
                  <a:srgbClr val="006FB4"/>
                </a:solidFill>
                <a:latin typeface="Segoe UI" pitchFamily="34" charset="0"/>
                <a:cs typeface="Segoe UI" pitchFamily="34" charset="0"/>
              </a:rPr>
              <a:t>Начальник отдела </a:t>
            </a:r>
          </a:p>
          <a:p>
            <a:pPr algn="ctr"/>
            <a:r>
              <a:rPr lang="ru-RU" sz="2000" b="1" dirty="0" smtClean="0">
                <a:solidFill>
                  <a:srgbClr val="006FB4"/>
                </a:solidFill>
                <a:latin typeface="Segoe UI" pitchFamily="34" charset="0"/>
                <a:cs typeface="Segoe UI" pitchFamily="34" charset="0"/>
              </a:rPr>
              <a:t>по контролю (надзору) в сфере саморегулируемых организаций</a:t>
            </a:r>
          </a:p>
          <a:p>
            <a:pPr algn="ctr"/>
            <a:r>
              <a:rPr lang="ru-RU" sz="2000" b="1" dirty="0" smtClean="0">
                <a:solidFill>
                  <a:srgbClr val="006FB4"/>
                </a:solidFill>
                <a:latin typeface="Segoe UI" pitchFamily="34" charset="0"/>
                <a:cs typeface="Segoe UI" pitchFamily="34" charset="0"/>
              </a:rPr>
              <a:t>Управления </a:t>
            </a:r>
            <a:r>
              <a:rPr lang="ru-RU" sz="2000" b="1" dirty="0" err="1" smtClean="0">
                <a:solidFill>
                  <a:srgbClr val="006FB4"/>
                </a:solidFill>
                <a:latin typeface="Segoe UI" pitchFamily="34" charset="0"/>
                <a:cs typeface="Segoe UI" pitchFamily="34" charset="0"/>
              </a:rPr>
              <a:t>Росреестра</a:t>
            </a:r>
            <a:r>
              <a:rPr lang="ru-RU" sz="2000" b="1" dirty="0" smtClean="0">
                <a:solidFill>
                  <a:srgbClr val="006FB4"/>
                </a:solidFill>
                <a:latin typeface="Segoe UI" pitchFamily="34" charset="0"/>
                <a:cs typeface="Segoe UI" pitchFamily="34" charset="0"/>
              </a:rPr>
              <a:t> </a:t>
            </a:r>
            <a:endParaRPr lang="ru-RU" sz="2000" b="1" dirty="0">
              <a:solidFill>
                <a:srgbClr val="006FB4"/>
              </a:solidFill>
              <a:latin typeface="Segoe UI" pitchFamily="34" charset="0"/>
              <a:cs typeface="Segoe UI" pitchFamily="34" charset="0"/>
            </a:endParaRPr>
          </a:p>
          <a:p>
            <a:pPr algn="ctr"/>
            <a:r>
              <a:rPr lang="ru-RU" sz="2000" b="1" dirty="0" smtClean="0">
                <a:solidFill>
                  <a:srgbClr val="006FB4"/>
                </a:solidFill>
                <a:latin typeface="Segoe UI" pitchFamily="34" charset="0"/>
                <a:cs typeface="Segoe UI" pitchFamily="34" charset="0"/>
              </a:rPr>
              <a:t>по Республике Башкортостан</a:t>
            </a:r>
            <a:endParaRPr lang="ru-RU" sz="2000" dirty="0">
              <a:solidFill>
                <a:prstClr val="black"/>
              </a:solidFill>
              <a:latin typeface="Segoe UI" pitchFamily="34" charset="0"/>
              <a:cs typeface="Segoe UI" pitchFamily="34" charset="0"/>
            </a:endParaRPr>
          </a:p>
        </p:txBody>
      </p:sp>
      <p:sp>
        <p:nvSpPr>
          <p:cNvPr id="6" name="Номер слайда 5"/>
          <p:cNvSpPr>
            <a:spLocks noGrp="1"/>
          </p:cNvSpPr>
          <p:nvPr>
            <p:ph type="sldNum" sz="quarter" idx="12"/>
          </p:nvPr>
        </p:nvSpPr>
        <p:spPr/>
        <p:txBody>
          <a:bodyPr/>
          <a:lstStyle/>
          <a:p>
            <a:fld id="{C426466A-A062-4EA8-869F-F58765B31057}" type="slidenum">
              <a:rPr lang="uk-UA" smtClean="0">
                <a:solidFill>
                  <a:prstClr val="black">
                    <a:tint val="75000"/>
                  </a:prstClr>
                </a:solidFill>
              </a:rPr>
              <a:pPr/>
              <a:t>1</a:t>
            </a:fld>
            <a:endParaRPr lang="uk-UA">
              <a:solidFill>
                <a:prstClr val="black">
                  <a:tint val="75000"/>
                </a:prstClr>
              </a:solidFill>
            </a:endParaRPr>
          </a:p>
        </p:txBody>
      </p:sp>
    </p:spTree>
    <p:extLst>
      <p:ext uri="{BB962C8B-B14F-4D97-AF65-F5344CB8AC3E}">
        <p14:creationId xmlns:p14="http://schemas.microsoft.com/office/powerpoint/2010/main" val="166402002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28464" y="116632"/>
            <a:ext cx="9649071" cy="980728"/>
          </a:xfrm>
        </p:spPr>
        <p:txBody>
          <a:bodyPr>
            <a:normAutofit/>
          </a:bodyPr>
          <a:lstStyle/>
          <a:p>
            <a:r>
              <a:rPr lang="ru-RU" sz="1800" b="1" dirty="0" smtClean="0">
                <a:solidFill>
                  <a:schemeClr val="accent1">
                    <a:lumMod val="75000"/>
                  </a:schemeClr>
                </a:solidFill>
                <a:latin typeface="Segoe UI" pitchFamily="34" charset="0"/>
                <a:cs typeface="Segoe UI" pitchFamily="34" charset="0"/>
              </a:rPr>
              <a:t>МЕХАНИЗМАМИ ПОГАШЕНИЯ ДОЛГОВ ПРЕДСТАВЛЯЮТСЯ</a:t>
            </a:r>
            <a:br>
              <a:rPr lang="ru-RU" sz="1800" b="1" dirty="0" smtClean="0">
                <a:solidFill>
                  <a:schemeClr val="accent1">
                    <a:lumMod val="75000"/>
                  </a:schemeClr>
                </a:solidFill>
                <a:latin typeface="Segoe UI" pitchFamily="34" charset="0"/>
                <a:cs typeface="Segoe UI" pitchFamily="34" charset="0"/>
              </a:rPr>
            </a:br>
            <a:r>
              <a:rPr lang="ru-RU" sz="1800" b="1" dirty="0" smtClean="0">
                <a:solidFill>
                  <a:schemeClr val="accent1">
                    <a:lumMod val="75000"/>
                  </a:schemeClr>
                </a:solidFill>
                <a:latin typeface="Segoe UI" pitchFamily="34" charset="0"/>
                <a:cs typeface="Segoe UI" pitchFamily="34" charset="0"/>
              </a:rPr>
              <a:t> СЛЕДУЮЩИЕ СПОСОБЫ</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4207016103"/>
              </p:ext>
            </p:extLst>
          </p:nvPr>
        </p:nvGraphicFramePr>
        <p:xfrm>
          <a:off x="488504" y="1052736"/>
          <a:ext cx="8903361" cy="54723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233805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95300" y="0"/>
            <a:ext cx="8915400" cy="908720"/>
          </a:xfrm>
        </p:spPr>
        <p:txBody>
          <a:bodyPr>
            <a:normAutofit/>
          </a:bodyPr>
          <a:lstStyle/>
          <a:p>
            <a:r>
              <a:rPr lang="ru-RU" sz="2000" b="1" dirty="0" smtClean="0">
                <a:solidFill>
                  <a:schemeClr val="accent1">
                    <a:lumMod val="75000"/>
                  </a:schemeClr>
                </a:solidFill>
                <a:latin typeface="Segoe UI" pitchFamily="34" charset="0"/>
                <a:cs typeface="Segoe UI" pitchFamily="34" charset="0"/>
              </a:rPr>
              <a:t>ОСНОВНЫЕ ПОЛОЖЕНИЯ ЗАКОНОПРОЕКТА</a:t>
            </a:r>
            <a:endParaRPr lang="ru-RU" sz="2000" b="1" dirty="0">
              <a:solidFill>
                <a:schemeClr val="accent1">
                  <a:lumMod val="75000"/>
                </a:schemeClr>
              </a:solidFill>
              <a:latin typeface="Segoe UI" pitchFamily="34" charset="0"/>
              <a:cs typeface="Segoe UI" pitchFamily="34" charset="0"/>
            </a:endParaRPr>
          </a:p>
        </p:txBody>
      </p:sp>
      <p:sp>
        <p:nvSpPr>
          <p:cNvPr id="8" name="Содержимое 7"/>
          <p:cNvSpPr>
            <a:spLocks noGrp="1"/>
          </p:cNvSpPr>
          <p:nvPr>
            <p:ph idx="1"/>
          </p:nvPr>
        </p:nvSpPr>
        <p:spPr>
          <a:xfrm>
            <a:off x="0" y="836712"/>
            <a:ext cx="9906000" cy="6021288"/>
          </a:xfrm>
        </p:spPr>
        <p:txBody>
          <a:bodyPr>
            <a:noAutofit/>
          </a:bodyPr>
          <a:lstStyle/>
          <a:p>
            <a:pPr algn="ctr"/>
            <a:r>
              <a:rPr lang="ru-RU" sz="1350" b="1" dirty="0" smtClean="0">
                <a:solidFill>
                  <a:srgbClr val="226CB0"/>
                </a:solidFill>
                <a:latin typeface="Segoe UI" pitchFamily="34" charset="0"/>
                <a:ea typeface="Segoe UI" pitchFamily="34" charset="0"/>
                <a:cs typeface="Segoe UI" pitchFamily="34" charset="0"/>
              </a:rPr>
              <a:t>ЗАКОНОПРОЕКТ УПРАЗДНЯЕТ ТАКИЕ ПРОЦЕДУРЫ, КАК НАБЛЮДЕНИЕ, ФИНАНСОВОЕ ОЗДОРОВЛЕНИЕ И ВНЕШНЕЕ УПРАВЛЕНИЕ КАК ДОКАЗАВШИЕ СВОЮ НЕЭФФЕКТИВНОСТЬ. ВМЕСТО ЭТОГО ВВОДИТСЯ ЕДИНЫЙ ИНСТРУМЕНТ «РЕСТРУКТУРИЗАЦИИ ДОЛГОВ», ПРИЧЕМ ОБРАТИТЬСЯ В СУД С ТАКОЙ ИДЕЕЙ МОЖЕТ И КРЕДИТОР, И ДОЛЖНИК. РЕЖИМ РЕСТРУКТУРИЗАЦИИ ПОЗВОЛИТ КОМПАНИИ ПРОДОЛЖИТЬ РАБОТУ, ПОСКОЛЬКУ СНИМАЕТ ОГРАНИЧЕНИЯ НА РАСПОРЯЖЕНИЕ ИМУЩЕСТВОМ ДОЛЖНИКА И ПРИОСТАНАВЛИВАЕТ БОЛЬШИНСТВО ИМУЩЕСТВЕННЫХ ВЗЫСКАНИЙ ПО ИСПОЛНИТЕЛЬНЫМ ДОКУМЕНТАМ. </a:t>
            </a:r>
          </a:p>
          <a:p>
            <a:pPr algn="ctr"/>
            <a:endParaRPr lang="ru-RU" sz="1350" b="1" dirty="0" smtClean="0">
              <a:solidFill>
                <a:srgbClr val="226CB0"/>
              </a:solidFill>
              <a:latin typeface="Segoe UI" pitchFamily="34" charset="0"/>
              <a:ea typeface="Segoe UI" pitchFamily="34" charset="0"/>
              <a:cs typeface="Segoe UI" pitchFamily="34" charset="0"/>
            </a:endParaRPr>
          </a:p>
          <a:p>
            <a:pPr algn="ctr"/>
            <a:r>
              <a:rPr lang="ru-RU" sz="1350" b="1" dirty="0" smtClean="0">
                <a:solidFill>
                  <a:srgbClr val="226CB0"/>
                </a:solidFill>
                <a:latin typeface="Segoe UI" pitchFamily="34" charset="0"/>
                <a:ea typeface="Segoe UI" pitchFamily="34" charset="0"/>
                <a:cs typeface="Segoe UI" pitchFamily="34" charset="0"/>
              </a:rPr>
              <a:t>КРЕДИТОРЫ ТЕПЕРЬ НЕ СМОГУТ ПРЕДЛАГАТЬ СУДУ КАНДИДАТУРУ УПРАВЛЯЮЩЕГО, ОН БУДЕТ ВЫБИРАТЬСЯ СЛУЧАЙНЫМ ОБРАЗОМ НА ОСНОВАНИИ РЕЙТИНГА С УЧЕТОМ БАЛЛЬНОЙ СИСТЕМЫ ОЦЕНКИ ИХ ДЕЯТЕЛЬНОСТИ. </a:t>
            </a:r>
          </a:p>
          <a:p>
            <a:pPr algn="ctr"/>
            <a:endParaRPr lang="ru-RU" sz="1350" b="1" dirty="0" smtClean="0">
              <a:solidFill>
                <a:srgbClr val="226CB0"/>
              </a:solidFill>
              <a:latin typeface="Segoe UI" pitchFamily="34" charset="0"/>
              <a:ea typeface="Segoe UI" pitchFamily="34" charset="0"/>
              <a:cs typeface="Segoe UI" pitchFamily="34" charset="0"/>
            </a:endParaRPr>
          </a:p>
          <a:p>
            <a:pPr algn="ctr"/>
            <a:r>
              <a:rPr lang="ru-RU" sz="1350" b="1" dirty="0" smtClean="0">
                <a:solidFill>
                  <a:srgbClr val="226CB0"/>
                </a:solidFill>
                <a:latin typeface="Segoe UI" pitchFamily="34" charset="0"/>
                <a:ea typeface="Segoe UI" pitchFamily="34" charset="0"/>
                <a:cs typeface="Segoe UI" pitchFamily="34" charset="0"/>
              </a:rPr>
              <a:t>СОГЛАСНО ЗАКОНОПРОЕКТУ, ТОРГИ СНАЧАЛА ДОЛЖНЫ БУДУТ ИДТИ НА ПОВЫШЕНИЕ, НО ЕСЛИ ЖЕЛАЮЩИХ КУПИТЬ АКТИВ НЕ БУДЕТ, ТО ЦЕНА БУДЕТ СНИЖАТЬСЯ ДО ПОСТУПЛЕНИЯ ПЕРВОГО ПРЕДЛОЖЕНИЯ. ПОСЛЕ ЭТОГО ТОРГИ СНОВА ПОЙДУТ НА ПОВЫШЕНИЕ, ОДНАКО ЕСЛИ НИКТО ЦЕНУ НЕ ПОВЫСИТ, ТО ПОБЕДИТЕЛЕМ ПРИЗНАЮТ ТОГО, КТО ОЗВУЧИЛ СВОЕ ПРЕДЛОЖЕНИЕ.</a:t>
            </a:r>
          </a:p>
          <a:p>
            <a:pPr algn="ctr"/>
            <a:endParaRPr lang="ru-RU" sz="1350" b="1" dirty="0" smtClean="0">
              <a:solidFill>
                <a:srgbClr val="226CB0"/>
              </a:solidFill>
              <a:latin typeface="Segoe UI" pitchFamily="34" charset="0"/>
              <a:ea typeface="Segoe UI" pitchFamily="34" charset="0"/>
              <a:cs typeface="Segoe UI" pitchFamily="34" charset="0"/>
            </a:endParaRPr>
          </a:p>
          <a:p>
            <a:pPr algn="ctr"/>
            <a:r>
              <a:rPr lang="ru-RU" sz="1350" b="1" dirty="0" smtClean="0">
                <a:solidFill>
                  <a:srgbClr val="226CB0"/>
                </a:solidFill>
                <a:latin typeface="Segoe UI" pitchFamily="34" charset="0"/>
                <a:ea typeface="Segoe UI" pitchFamily="34" charset="0"/>
                <a:cs typeface="Segoe UI" pitchFamily="34" charset="0"/>
              </a:rPr>
              <a:t>СРО АУ ПРЕДЛАГАЕТСЯ ПОДЕЛИТЬ НА ТРИ ГРУППЫ:</a:t>
            </a:r>
          </a:p>
          <a:p>
            <a:pPr marL="0" indent="0" algn="ctr">
              <a:buNone/>
            </a:pPr>
            <a:r>
              <a:rPr lang="ru-RU" sz="1350" b="1" dirty="0" smtClean="0">
                <a:solidFill>
                  <a:srgbClr val="226CB0"/>
                </a:solidFill>
                <a:latin typeface="Segoe UI" pitchFamily="34" charset="0"/>
                <a:ea typeface="Segoe UI" pitchFamily="34" charset="0"/>
                <a:cs typeface="Segoe UI" pitchFamily="34" charset="0"/>
              </a:rPr>
              <a:t> 1 ГРУППА: МИНИМАЛЬНЫЙ РАЗМЕР СФОРМИРОВАННОГО КОМПЕНСАЦИОННОГО ФОНДА СОСТАВЛЯЕТ НЕ МЕНЕЕ 50 МЛН РУБ., ЧИСЛО ЧЛЕНОВ ОРГАНИЗАЦИИ – НЕ МЕНЕЕ 10, МИНИМАЛЬНОЕ КОЛИЧЕСТВО ЗАВЕРШЕННЫХ ПРОЦЕДУР В ДЕЛАХ О БАНКРОТСТВЕ НЕ МЕНЕЕ 10. </a:t>
            </a:r>
          </a:p>
          <a:p>
            <a:pPr marL="0" indent="0" algn="ctr">
              <a:buNone/>
            </a:pPr>
            <a:r>
              <a:rPr lang="ru-RU" sz="1350" b="1" dirty="0" smtClean="0">
                <a:solidFill>
                  <a:srgbClr val="226CB0"/>
                </a:solidFill>
                <a:latin typeface="Segoe UI" pitchFamily="34" charset="0"/>
                <a:ea typeface="Segoe UI" pitchFamily="34" charset="0"/>
                <a:cs typeface="Segoe UI" pitchFamily="34" charset="0"/>
              </a:rPr>
              <a:t>2 ГРУППА : МИНИМАЛЬНЫЙ РАЗМЕР КОМПЕНСАЦИОННОГО ФОНДА – 100 МЛН РУБ., МИНИМАЛЬНОЕ КОЛИЧЕСТВО ЧЛЕНОВ – 20, ОНИ ДОЛЖНЫ ПОУЧАСТВОВАТЬ КАК МИНИМУМ В 20 ПРОЦЕДУРАХ.</a:t>
            </a:r>
          </a:p>
          <a:p>
            <a:pPr marL="0" indent="0" algn="ctr">
              <a:buNone/>
            </a:pPr>
            <a:r>
              <a:rPr lang="ru-RU" sz="1350" b="1" dirty="0" smtClean="0">
                <a:solidFill>
                  <a:srgbClr val="226CB0"/>
                </a:solidFill>
                <a:latin typeface="Segoe UI" pitchFamily="34" charset="0"/>
                <a:ea typeface="Segoe UI" pitchFamily="34" charset="0"/>
                <a:cs typeface="Segoe UI" pitchFamily="34" charset="0"/>
              </a:rPr>
              <a:t>3 ГРУППА: МИНИМАЛЬНЫЙ РАЗМЕР КОМПЕНСАЦИОННОГО ФОНДА – 100 МЛН РУБ., МИНИМАЛЬНОЕ КОЛИЧЕСТВО ЧЛЕНОВ – 20, ОНИ ДОЛЖНЫ ПОУЧАСТВОВАТЬ КАК МИНИМУМ В 20 ПРОЦЕДУРАХ БАНКРОТСТВА ОРГАНИЗАЦИЙ, РАЗМЕР КОМПЕНСАЦИОННОГО ФОНДА БУДЕТ СОСТАВЛЯТЬ НЕ МЕНЕЕ 200 МЛН РУБ. </a:t>
            </a:r>
            <a:endParaRPr lang="ru-RU" sz="1350" b="1" dirty="0">
              <a:solidFill>
                <a:srgbClr val="226CB0"/>
              </a:soli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61572340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0533" y="1844824"/>
            <a:ext cx="8502945" cy="2088232"/>
          </a:xfrm>
        </p:spPr>
        <p:txBody>
          <a:bodyPr>
            <a:noAutofit/>
          </a:bodyPr>
          <a:lstStyle/>
          <a:p>
            <a:r>
              <a:rPr lang="ru-RU" sz="2400" b="1" dirty="0" smtClean="0">
                <a:solidFill>
                  <a:srgbClr val="006FB4"/>
                </a:solidFill>
                <a:latin typeface="Segoe UI" pitchFamily="34" charset="0"/>
                <a:cs typeface="Segoe UI" pitchFamily="34" charset="0"/>
              </a:rPr>
              <a:t>БЛАГОДАРЮ ЗА ВНИМАНИЕ!</a:t>
            </a:r>
            <a:endParaRPr lang="uk-UA" sz="2400" b="1" dirty="0">
              <a:solidFill>
                <a:srgbClr val="006FB4"/>
              </a:solidFill>
              <a:latin typeface="Segoe UI" pitchFamily="34" charset="0"/>
              <a:cs typeface="Segoe UI" pitchFamily="34" charset="0"/>
            </a:endParaRPr>
          </a:p>
        </p:txBody>
      </p:sp>
      <p:sp>
        <p:nvSpPr>
          <p:cNvPr id="6" name="Номер слайда 5"/>
          <p:cNvSpPr>
            <a:spLocks noGrp="1"/>
          </p:cNvSpPr>
          <p:nvPr>
            <p:ph type="sldNum" sz="quarter" idx="12"/>
          </p:nvPr>
        </p:nvSpPr>
        <p:spPr/>
        <p:txBody>
          <a:bodyPr/>
          <a:lstStyle/>
          <a:p>
            <a:fld id="{C426466A-A062-4EA8-869F-F58765B31057}" type="slidenum">
              <a:rPr lang="uk-UA" smtClean="0">
                <a:solidFill>
                  <a:prstClr val="black">
                    <a:tint val="75000"/>
                  </a:prstClr>
                </a:solidFill>
              </a:rPr>
              <a:pPr/>
              <a:t>12</a:t>
            </a:fld>
            <a:endParaRPr lang="uk-UA">
              <a:solidFill>
                <a:prstClr val="black">
                  <a:tint val="75000"/>
                </a:prstClr>
              </a:solidFill>
            </a:endParaRPr>
          </a:p>
        </p:txBody>
      </p:sp>
    </p:spTree>
    <p:extLst>
      <p:ext uri="{BB962C8B-B14F-4D97-AF65-F5344CB8AC3E}">
        <p14:creationId xmlns:p14="http://schemas.microsoft.com/office/powerpoint/2010/main" val="11301601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1754645" y="0"/>
            <a:ext cx="8151355" cy="94891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ru-RU" sz="2000" b="1" dirty="0">
              <a:solidFill>
                <a:srgbClr val="006FB4"/>
              </a:solidFill>
              <a:latin typeface="Segoe UI" pitchFamily="34" charset="0"/>
              <a:cs typeface="Segoe UI" pitchFamily="34" charset="0"/>
            </a:endParaRPr>
          </a:p>
        </p:txBody>
      </p:sp>
      <p:sp>
        <p:nvSpPr>
          <p:cNvPr id="8" name="Прямоугольник 7"/>
          <p:cNvSpPr/>
          <p:nvPr/>
        </p:nvSpPr>
        <p:spPr>
          <a:xfrm>
            <a:off x="56456" y="89737"/>
            <a:ext cx="9906000" cy="707886"/>
          </a:xfrm>
          <a:prstGeom prst="rect">
            <a:avLst/>
          </a:prstGeom>
        </p:spPr>
        <p:txBody>
          <a:bodyPr wrap="square">
            <a:spAutoFit/>
          </a:bodyPr>
          <a:lstStyle/>
          <a:p>
            <a:pPr algn="ctr"/>
            <a:r>
              <a:rPr lang="ru-RU" sz="2000" b="1" dirty="0" smtClean="0">
                <a:solidFill>
                  <a:schemeClr val="tx2"/>
                </a:solidFill>
                <a:latin typeface="Segoe UI" pitchFamily="34" charset="0"/>
                <a:cs typeface="Segoe UI" pitchFamily="34" charset="0"/>
              </a:rPr>
              <a:t>КОЛИЧЕСТВО САМОРЕГУЛИРУЕМЫХ ОРГАНИЗАЦИЙ И </a:t>
            </a:r>
            <a:br>
              <a:rPr lang="ru-RU" sz="2000" b="1" dirty="0" smtClean="0">
                <a:solidFill>
                  <a:schemeClr val="tx2"/>
                </a:solidFill>
                <a:latin typeface="Segoe UI" pitchFamily="34" charset="0"/>
                <a:cs typeface="Segoe UI" pitchFamily="34" charset="0"/>
              </a:rPr>
            </a:br>
            <a:r>
              <a:rPr lang="ru-RU" sz="2000" b="1" dirty="0" smtClean="0">
                <a:solidFill>
                  <a:schemeClr val="tx2"/>
                </a:solidFill>
                <a:latin typeface="Segoe UI" pitchFamily="34" charset="0"/>
                <a:cs typeface="Segoe UI" pitchFamily="34" charset="0"/>
              </a:rPr>
              <a:t>АРБИТРАЖНЫХ УПРАВЛЯЮЩИХ </a:t>
            </a:r>
            <a:endParaRPr lang="ru-RU" sz="2000" dirty="0">
              <a:solidFill>
                <a:schemeClr val="tx2"/>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807262972"/>
              </p:ext>
            </p:extLst>
          </p:nvPr>
        </p:nvGraphicFramePr>
        <p:xfrm>
          <a:off x="236476" y="1340768"/>
          <a:ext cx="943304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368943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9906000" cy="764704"/>
          </a:xfrm>
        </p:spPr>
        <p:txBody>
          <a:bodyPr>
            <a:normAutofit/>
          </a:bodyPr>
          <a:lstStyle/>
          <a:p>
            <a:r>
              <a:rPr lang="ru-RU" sz="2000" b="1" dirty="0" smtClean="0">
                <a:solidFill>
                  <a:schemeClr val="tx2"/>
                </a:solidFill>
                <a:latin typeface="Segoe UI" pitchFamily="34" charset="0"/>
                <a:ea typeface="Segoe UI" pitchFamily="34" charset="0"/>
                <a:cs typeface="Segoe UI" pitchFamily="34" charset="0"/>
              </a:rPr>
              <a:t>КОЛИЧЕСТВО КОРПОРАТИВНЫХ БАНКРОТСТВ РАСТЕТ</a:t>
            </a:r>
            <a:endParaRPr lang="uk-UA" sz="2000" b="1" dirty="0">
              <a:solidFill>
                <a:schemeClr val="tx2"/>
              </a:solidFill>
              <a:latin typeface="Segoe UI" pitchFamily="34" charset="0"/>
              <a:ea typeface="Segoe UI" pitchFamily="34" charset="0"/>
              <a:cs typeface="Segoe UI" pitchFamily="34" charset="0"/>
            </a:endParaRPr>
          </a:p>
        </p:txBody>
      </p:sp>
      <p:graphicFrame>
        <p:nvGraphicFramePr>
          <p:cNvPr id="12" name="Содержимое 10"/>
          <p:cNvGraphicFramePr>
            <a:graphicFrameLocks noGrp="1"/>
          </p:cNvGraphicFramePr>
          <p:nvPr>
            <p:ph sz="half" idx="2"/>
            <p:extLst>
              <p:ext uri="{D42A27DB-BD31-4B8C-83A1-F6EECF244321}">
                <p14:modId xmlns:p14="http://schemas.microsoft.com/office/powerpoint/2010/main" val="481882058"/>
              </p:ext>
            </p:extLst>
          </p:nvPr>
        </p:nvGraphicFramePr>
        <p:xfrm>
          <a:off x="632521" y="1124745"/>
          <a:ext cx="8496944" cy="4824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78941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9906000" cy="764704"/>
          </a:xfrm>
        </p:spPr>
        <p:txBody>
          <a:bodyPr>
            <a:normAutofit/>
          </a:bodyPr>
          <a:lstStyle/>
          <a:p>
            <a:r>
              <a:rPr lang="ru-RU" sz="2000" b="1" dirty="0" smtClean="0">
                <a:solidFill>
                  <a:schemeClr val="tx2"/>
                </a:solidFill>
                <a:latin typeface="Segoe UI" pitchFamily="34" charset="0"/>
                <a:ea typeface="Segoe UI" pitchFamily="34" charset="0"/>
                <a:cs typeface="Segoe UI" pitchFamily="34" charset="0"/>
              </a:rPr>
              <a:t>КОЛИЧЕСТВО ПОТРЕБИТЕЛЬСКОГО БАНКРОТСТВА РАСТЕТ</a:t>
            </a:r>
            <a:endParaRPr lang="uk-UA" sz="2000" b="1" dirty="0">
              <a:solidFill>
                <a:schemeClr val="tx2"/>
              </a:solidFill>
              <a:latin typeface="Segoe UI" pitchFamily="34" charset="0"/>
              <a:ea typeface="Segoe UI" pitchFamily="34" charset="0"/>
              <a:cs typeface="Segoe UI" pitchFamily="34" charset="0"/>
            </a:endParaRPr>
          </a:p>
        </p:txBody>
      </p:sp>
      <p:graphicFrame>
        <p:nvGraphicFramePr>
          <p:cNvPr id="12" name="Содержимое 10"/>
          <p:cNvGraphicFramePr>
            <a:graphicFrameLocks noGrp="1"/>
          </p:cNvGraphicFramePr>
          <p:nvPr>
            <p:ph sz="half" idx="2"/>
            <p:extLst>
              <p:ext uri="{D42A27DB-BD31-4B8C-83A1-F6EECF244321}">
                <p14:modId xmlns:p14="http://schemas.microsoft.com/office/powerpoint/2010/main" val="1303276464"/>
              </p:ext>
            </p:extLst>
          </p:nvPr>
        </p:nvGraphicFramePr>
        <p:xfrm>
          <a:off x="560512" y="1124744"/>
          <a:ext cx="8496944" cy="4824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085727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906000" cy="764704"/>
          </a:xfrm>
        </p:spPr>
        <p:txBody>
          <a:bodyPr>
            <a:noAutofit/>
          </a:bodyPr>
          <a:lstStyle/>
          <a:p>
            <a:r>
              <a:rPr lang="ru-RU" sz="2000" b="1" dirty="0" smtClean="0">
                <a:solidFill>
                  <a:schemeClr val="tx2"/>
                </a:solidFill>
                <a:latin typeface="Segoe UI" pitchFamily="34" charset="0"/>
                <a:ea typeface="Segoe UI" pitchFamily="34" charset="0"/>
                <a:cs typeface="Segoe UI" pitchFamily="34" charset="0"/>
              </a:rPr>
              <a:t>БОЛЕЕ 18,5 ТЫСЯЧ ЖАЛОБ ПОСТУПИЛО </a:t>
            </a:r>
            <a:r>
              <a:rPr lang="ru-RU" sz="2000" b="1" dirty="0">
                <a:solidFill>
                  <a:schemeClr val="tx2"/>
                </a:solidFill>
                <a:latin typeface="Segoe UI" pitchFamily="34" charset="0"/>
                <a:ea typeface="Segoe UI" pitchFamily="34" charset="0"/>
                <a:cs typeface="Segoe UI" pitchFamily="34" charset="0"/>
              </a:rPr>
              <a:t>В РОСРЕЕСТР</a:t>
            </a:r>
            <a:br>
              <a:rPr lang="ru-RU" sz="2000" b="1" dirty="0">
                <a:solidFill>
                  <a:schemeClr val="tx2"/>
                </a:solidFill>
                <a:latin typeface="Segoe UI" pitchFamily="34" charset="0"/>
                <a:ea typeface="Segoe UI" pitchFamily="34" charset="0"/>
                <a:cs typeface="Segoe UI" pitchFamily="34" charset="0"/>
              </a:rPr>
            </a:br>
            <a:r>
              <a:rPr lang="ru-RU" sz="2000" b="1" dirty="0" smtClean="0">
                <a:solidFill>
                  <a:schemeClr val="tx2"/>
                </a:solidFill>
                <a:latin typeface="Segoe UI" pitchFamily="34" charset="0"/>
                <a:ea typeface="Segoe UI" pitchFamily="34" charset="0"/>
                <a:cs typeface="Segoe UI" pitchFamily="34" charset="0"/>
              </a:rPr>
              <a:t>НА ДЕЙСТВИЯ АРБИТРАЖНЫХ УПРАВЛЯЮЩИХ</a:t>
            </a:r>
            <a:endParaRPr lang="ru-RU" sz="2000" b="1" dirty="0">
              <a:solidFill>
                <a:schemeClr val="tx2"/>
              </a:solidFill>
              <a:latin typeface="Segoe UI" pitchFamily="34" charset="0"/>
              <a:ea typeface="Segoe UI" pitchFamily="34" charset="0"/>
              <a:cs typeface="Segoe UI" pitchFamily="34" charset="0"/>
            </a:endParaRPr>
          </a:p>
        </p:txBody>
      </p:sp>
      <p:graphicFrame>
        <p:nvGraphicFramePr>
          <p:cNvPr id="5" name="Содержимое 4"/>
          <p:cNvGraphicFramePr>
            <a:graphicFrameLocks noGrp="1"/>
          </p:cNvGraphicFramePr>
          <p:nvPr>
            <p:ph idx="1"/>
          </p:nvPr>
        </p:nvGraphicFramePr>
        <p:xfrm>
          <a:off x="272480" y="1628800"/>
          <a:ext cx="4680520" cy="4771727"/>
        </p:xfrm>
        <a:graphic>
          <a:graphicData uri="http://schemas.openxmlformats.org/drawingml/2006/chart">
            <c:chart xmlns:c="http://schemas.openxmlformats.org/drawingml/2006/chart" xmlns:r="http://schemas.openxmlformats.org/officeDocument/2006/relationships" r:id="rId3"/>
          </a:graphicData>
        </a:graphic>
      </p:graphicFrame>
      <p:sp>
        <p:nvSpPr>
          <p:cNvPr id="4" name="Номер слайда 3"/>
          <p:cNvSpPr>
            <a:spLocks noGrp="1"/>
          </p:cNvSpPr>
          <p:nvPr>
            <p:ph type="sldNum" sz="quarter" idx="12"/>
          </p:nvPr>
        </p:nvSpPr>
        <p:spPr/>
        <p:txBody>
          <a:bodyPr/>
          <a:lstStyle/>
          <a:p>
            <a:fld id="{C12D7415-B0BA-0F43-BE7E-6DB992574205}" type="slidenum">
              <a:rPr lang="en-US" smtClean="0">
                <a:solidFill>
                  <a:prstClr val="black">
                    <a:tint val="75000"/>
                  </a:prstClr>
                </a:solidFill>
              </a:rPr>
              <a:pPr/>
              <a:t>5</a:t>
            </a:fld>
            <a:endParaRPr lang="en-US">
              <a:solidFill>
                <a:prstClr val="black">
                  <a:tint val="75000"/>
                </a:prstClr>
              </a:solidFill>
            </a:endParaRPr>
          </a:p>
        </p:txBody>
      </p:sp>
      <p:graphicFrame>
        <p:nvGraphicFramePr>
          <p:cNvPr id="7" name="Диаграмма 6"/>
          <p:cNvGraphicFramePr/>
          <p:nvPr>
            <p:extLst>
              <p:ext uri="{D42A27DB-BD31-4B8C-83A1-F6EECF244321}">
                <p14:modId xmlns:p14="http://schemas.microsoft.com/office/powerpoint/2010/main" val="2009878808"/>
              </p:ext>
            </p:extLst>
          </p:nvPr>
        </p:nvGraphicFramePr>
        <p:xfrm>
          <a:off x="0" y="980728"/>
          <a:ext cx="9849544" cy="54726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0262555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906000" cy="792088"/>
          </a:xfrm>
        </p:spPr>
        <p:txBody>
          <a:bodyPr>
            <a:noAutofit/>
          </a:bodyPr>
          <a:lstStyle/>
          <a:p>
            <a:r>
              <a:rPr lang="ru-RU" sz="2000" b="1" dirty="0" smtClean="0">
                <a:solidFill>
                  <a:schemeClr val="tx2"/>
                </a:solidFill>
                <a:latin typeface="Segoe UI" pitchFamily="34" charset="0"/>
                <a:ea typeface="Segoe UI" pitchFamily="34" charset="0"/>
                <a:cs typeface="Segoe UI" pitchFamily="34" charset="0"/>
              </a:rPr>
              <a:t>ПРЕИМУЩЕСТВЕННО ПО АДМИНИСТРАТИВНЫМ МАТЕРИАЛАМ СУДОМ </a:t>
            </a:r>
            <a:br>
              <a:rPr lang="ru-RU" sz="2000" b="1" dirty="0" smtClean="0">
                <a:solidFill>
                  <a:schemeClr val="tx2"/>
                </a:solidFill>
                <a:latin typeface="Segoe UI" pitchFamily="34" charset="0"/>
                <a:ea typeface="Segoe UI" pitchFamily="34" charset="0"/>
                <a:cs typeface="Segoe UI" pitchFamily="34" charset="0"/>
              </a:rPr>
            </a:br>
            <a:r>
              <a:rPr lang="ru-RU" sz="2000" b="1" dirty="0" smtClean="0">
                <a:solidFill>
                  <a:schemeClr val="tx2"/>
                </a:solidFill>
                <a:latin typeface="Segoe UI" pitchFamily="34" charset="0"/>
                <a:ea typeface="Segoe UI" pitchFamily="34" charset="0"/>
                <a:cs typeface="Segoe UI" pitchFamily="34" charset="0"/>
              </a:rPr>
              <a:t>НАЗНАЧАЕТСЯ ПРЕДУПРЕЖДЕНИЕ</a:t>
            </a:r>
            <a:r>
              <a:rPr lang="ru-RU" sz="1800" b="1" dirty="0" smtClean="0">
                <a:solidFill>
                  <a:schemeClr val="tx2"/>
                </a:solidFill>
                <a:latin typeface="Segoe UI" pitchFamily="34" charset="0"/>
                <a:ea typeface="Segoe UI" pitchFamily="34" charset="0"/>
                <a:cs typeface="Segoe UI" pitchFamily="34" charset="0"/>
              </a:rPr>
              <a:t/>
            </a:r>
            <a:br>
              <a:rPr lang="ru-RU" sz="1800" b="1" dirty="0" smtClean="0">
                <a:solidFill>
                  <a:schemeClr val="tx2"/>
                </a:solidFill>
                <a:latin typeface="Segoe UI" pitchFamily="34" charset="0"/>
                <a:ea typeface="Segoe UI" pitchFamily="34" charset="0"/>
                <a:cs typeface="Segoe UI" pitchFamily="34" charset="0"/>
              </a:rPr>
            </a:br>
            <a:endParaRPr lang="ru-RU" sz="1800" b="1" dirty="0">
              <a:solidFill>
                <a:schemeClr val="tx2"/>
              </a:solidFill>
              <a:latin typeface="Segoe UI" pitchFamily="34" charset="0"/>
              <a:ea typeface="Segoe UI" pitchFamily="34" charset="0"/>
              <a:cs typeface="Segoe UI" pitchFamily="34" charset="0"/>
            </a:endParaRPr>
          </a:p>
        </p:txBody>
      </p:sp>
      <p:graphicFrame>
        <p:nvGraphicFramePr>
          <p:cNvPr id="5" name="Содержимое 4"/>
          <p:cNvGraphicFramePr>
            <a:graphicFrameLocks noGrp="1"/>
          </p:cNvGraphicFramePr>
          <p:nvPr>
            <p:ph idx="1"/>
          </p:nvPr>
        </p:nvGraphicFramePr>
        <p:xfrm>
          <a:off x="272480" y="1628800"/>
          <a:ext cx="4680520" cy="4771727"/>
        </p:xfrm>
        <a:graphic>
          <a:graphicData uri="http://schemas.openxmlformats.org/drawingml/2006/chart">
            <c:chart xmlns:c="http://schemas.openxmlformats.org/drawingml/2006/chart" xmlns:r="http://schemas.openxmlformats.org/officeDocument/2006/relationships" r:id="rId3"/>
          </a:graphicData>
        </a:graphic>
      </p:graphicFrame>
      <p:sp>
        <p:nvSpPr>
          <p:cNvPr id="4" name="Номер слайда 3"/>
          <p:cNvSpPr>
            <a:spLocks noGrp="1"/>
          </p:cNvSpPr>
          <p:nvPr>
            <p:ph type="sldNum" sz="quarter" idx="12"/>
          </p:nvPr>
        </p:nvSpPr>
        <p:spPr/>
        <p:txBody>
          <a:bodyPr/>
          <a:lstStyle/>
          <a:p>
            <a:fld id="{C12D7415-B0BA-0F43-BE7E-6DB992574205}" type="slidenum">
              <a:rPr lang="en-US" smtClean="0">
                <a:solidFill>
                  <a:prstClr val="black">
                    <a:tint val="75000"/>
                  </a:prstClr>
                </a:solidFill>
              </a:rPr>
              <a:pPr/>
              <a:t>6</a:t>
            </a:fld>
            <a:endParaRPr lang="en-US">
              <a:solidFill>
                <a:prstClr val="black">
                  <a:tint val="75000"/>
                </a:prstClr>
              </a:solidFill>
            </a:endParaRPr>
          </a:p>
        </p:txBody>
      </p:sp>
      <p:graphicFrame>
        <p:nvGraphicFramePr>
          <p:cNvPr id="7" name="Диаграмма 6"/>
          <p:cNvGraphicFramePr/>
          <p:nvPr>
            <p:extLst>
              <p:ext uri="{D42A27DB-BD31-4B8C-83A1-F6EECF244321}">
                <p14:modId xmlns:p14="http://schemas.microsoft.com/office/powerpoint/2010/main" val="1058415783"/>
              </p:ext>
            </p:extLst>
          </p:nvPr>
        </p:nvGraphicFramePr>
        <p:xfrm>
          <a:off x="200472" y="908720"/>
          <a:ext cx="9517057" cy="54726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753536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Заголовок 1"/>
          <p:cNvSpPr>
            <a:spLocks noGrp="1"/>
          </p:cNvSpPr>
          <p:nvPr>
            <p:ph type="title" idx="4294967295"/>
          </p:nvPr>
        </p:nvSpPr>
        <p:spPr>
          <a:xfrm>
            <a:off x="896012" y="0"/>
            <a:ext cx="8542205" cy="1052513"/>
          </a:xfrm>
        </p:spPr>
        <p:txBody>
          <a:bodyPr/>
          <a:lstStyle/>
          <a:p>
            <a:pPr eaLnBrk="1" hangingPunct="1"/>
            <a:r>
              <a:rPr lang="ru-RU" sz="2000" b="1" dirty="0" smtClean="0">
                <a:solidFill>
                  <a:schemeClr val="accent1"/>
                </a:solidFill>
                <a:latin typeface="Segoe UI"/>
                <a:ea typeface="Segoe UI"/>
                <a:cs typeface="Segoe UI"/>
              </a:rPr>
              <a:t>АНАЛИЗ ПРИЗНАНИЯ СУДОМ ДЕЯНИЯ МАЛОЗНАЧИТЕЛЬНЫМ</a:t>
            </a:r>
            <a:endParaRPr lang="uk-UA" sz="2000" b="1" dirty="0" smtClean="0">
              <a:solidFill>
                <a:schemeClr val="accent1"/>
              </a:solidFill>
              <a:latin typeface="Segoe UI"/>
              <a:ea typeface="Segoe UI"/>
              <a:cs typeface="Segoe UI"/>
            </a:endParaRPr>
          </a:p>
        </p:txBody>
      </p:sp>
      <p:sp>
        <p:nvSpPr>
          <p:cNvPr id="122882" name="Содержимое 2"/>
          <p:cNvSpPr>
            <a:spLocks noGrp="1"/>
          </p:cNvSpPr>
          <p:nvPr>
            <p:ph idx="4294967295"/>
          </p:nvPr>
        </p:nvSpPr>
        <p:spPr>
          <a:xfrm>
            <a:off x="350838" y="908050"/>
            <a:ext cx="9206045" cy="5329238"/>
          </a:xfrm>
        </p:spPr>
        <p:txBody>
          <a:bodyPr/>
          <a:lstStyle/>
          <a:p>
            <a:pPr marL="609600" indent="-609600" algn="just" eaLnBrk="1" hangingPunct="1">
              <a:buFont typeface="Arial" charset="0"/>
              <a:buAutoNum type="arabicParenR"/>
            </a:pPr>
            <a:r>
              <a:rPr lang="ru-RU" sz="2400" dirty="0" smtClean="0"/>
              <a:t>наличие смягчающих обстоятельств (признание своей вины, раскаяние),</a:t>
            </a:r>
          </a:p>
          <a:p>
            <a:pPr marL="609600" indent="-609600" algn="just">
              <a:buFont typeface="Arial" charset="0"/>
              <a:buAutoNum type="arabicParenR"/>
            </a:pPr>
            <a:r>
              <a:rPr lang="ru-RU" sz="2400" dirty="0" smtClean="0"/>
              <a:t>отсутствие отягчающих обстоятельств (ранее не привлекались к административной ответственности за однородные нарушения</a:t>
            </a:r>
            <a:r>
              <a:rPr lang="ru-RU" sz="2400" dirty="0"/>
              <a:t>), </a:t>
            </a:r>
            <a:endParaRPr lang="ru-RU" sz="2400" dirty="0" smtClean="0"/>
          </a:p>
          <a:p>
            <a:pPr marL="609600" indent="-609600" algn="just">
              <a:buFont typeface="Arial" charset="0"/>
              <a:buAutoNum type="arabicParenR"/>
            </a:pPr>
            <a:r>
              <a:rPr lang="ru-RU" sz="2400" dirty="0" smtClean="0"/>
              <a:t>отсутствие </a:t>
            </a:r>
            <a:r>
              <a:rPr lang="ru-RU" sz="2400" dirty="0"/>
              <a:t>нарушенных прав лиц, участвующих в деле о банкротстве,</a:t>
            </a:r>
          </a:p>
          <a:p>
            <a:pPr marL="609600" indent="-609600" algn="just" eaLnBrk="1" hangingPunct="1">
              <a:buFont typeface="Arial" charset="0"/>
              <a:buAutoNum type="arabicParenR"/>
            </a:pPr>
            <a:r>
              <a:rPr lang="ru-RU" sz="2400" dirty="0" smtClean="0"/>
              <a:t>устранение нарушений к моменту привлечения к административной ответственности, </a:t>
            </a:r>
          </a:p>
          <a:p>
            <a:pPr marL="609600" indent="-609600" algn="just" eaLnBrk="1" hangingPunct="1">
              <a:buFont typeface="Arial" charset="0"/>
              <a:buAutoNum type="arabicParenR"/>
            </a:pPr>
            <a:r>
              <a:rPr lang="ru-RU" sz="2400" dirty="0" smtClean="0"/>
              <a:t>завершение процедур банкротства. </a:t>
            </a:r>
            <a:endParaRPr lang="ru-RU" sz="2400" b="1" i="1" dirty="0" smtClean="0">
              <a:solidFill>
                <a:srgbClr val="0070C0"/>
              </a:solidFill>
              <a:latin typeface="Segoe UI"/>
              <a:ea typeface="Segoe UI"/>
              <a:cs typeface="Segoe UI"/>
            </a:endParaRPr>
          </a:p>
          <a:p>
            <a:pPr marL="609600" indent="-609600" algn="just" eaLnBrk="1" hangingPunct="1">
              <a:buFont typeface="Arial" charset="0"/>
              <a:buAutoNum type="arabicPeriod"/>
            </a:pPr>
            <a:endParaRPr lang="ru-RU" sz="1400" b="1" i="1" dirty="0" smtClean="0">
              <a:solidFill>
                <a:srgbClr val="0070C0"/>
              </a:solidFill>
              <a:latin typeface="Segoe UI"/>
              <a:ea typeface="Segoe UI"/>
              <a:cs typeface="Segoe UI"/>
            </a:endParaRPr>
          </a:p>
          <a:p>
            <a:pPr marL="609600" indent="-609600" algn="just" eaLnBrk="1" hangingPunct="1">
              <a:buFont typeface="Arial" charset="0"/>
              <a:buAutoNum type="arabicPeriod"/>
            </a:pPr>
            <a:endParaRPr lang="ru-RU" sz="1400" b="1" i="1" dirty="0" smtClean="0">
              <a:solidFill>
                <a:srgbClr val="0070C0"/>
              </a:solidFill>
              <a:latin typeface="Segoe UI"/>
              <a:ea typeface="Segoe UI"/>
              <a:cs typeface="Segoe UI"/>
            </a:endParaRPr>
          </a:p>
          <a:p>
            <a:pPr marL="609600" indent="-609600" algn="just" eaLnBrk="1" hangingPunct="1">
              <a:buFont typeface="Arial" charset="0"/>
              <a:buNone/>
            </a:pPr>
            <a:endParaRPr lang="ru-RU" sz="1400" b="1" i="1" dirty="0" smtClean="0">
              <a:solidFill>
                <a:srgbClr val="0070C0"/>
              </a:solidFill>
              <a:latin typeface="Segoe UI"/>
              <a:ea typeface="Segoe UI"/>
              <a:cs typeface="Segoe UI"/>
            </a:endParaRPr>
          </a:p>
          <a:p>
            <a:pPr marL="609600" indent="-609600" algn="just" eaLnBrk="1" hangingPunct="1">
              <a:buFont typeface="Arial" charset="0"/>
              <a:buNone/>
            </a:pPr>
            <a:endParaRPr lang="ru-RU" sz="2000" i="1" dirty="0" smtClean="0">
              <a:solidFill>
                <a:srgbClr val="0070C0"/>
              </a:solidFill>
              <a:latin typeface="Segoe UI"/>
              <a:ea typeface="Segoe UI"/>
              <a:cs typeface="Segoe UI"/>
            </a:endParaRPr>
          </a:p>
          <a:p>
            <a:pPr marL="609600" indent="-609600" algn="just" eaLnBrk="1" hangingPunct="1"/>
            <a:endParaRPr lang="ru-RU" sz="2000" b="1" i="1" dirty="0" smtClean="0">
              <a:solidFill>
                <a:srgbClr val="0070C0"/>
              </a:solidFill>
              <a:latin typeface="Segoe UI"/>
              <a:ea typeface="Segoe UI"/>
              <a:cs typeface="Segoe UI"/>
            </a:endParaRPr>
          </a:p>
          <a:p>
            <a:pPr marL="609600" indent="-609600" algn="just" eaLnBrk="1" hangingPunct="1"/>
            <a:endParaRPr lang="ru-RU" sz="2000" b="1" i="1" dirty="0" smtClean="0">
              <a:solidFill>
                <a:srgbClr val="0070C0"/>
              </a:solidFill>
              <a:latin typeface="Segoe UI"/>
              <a:ea typeface="Segoe UI"/>
              <a:cs typeface="Segoe UI"/>
            </a:endParaRPr>
          </a:p>
          <a:p>
            <a:pPr marL="609600" indent="-609600" algn="just" eaLnBrk="1" hangingPunct="1">
              <a:buFont typeface="Arial" charset="0"/>
              <a:buNone/>
            </a:pPr>
            <a:endParaRPr lang="ru-RU" sz="1600" b="1" dirty="0" smtClean="0">
              <a:solidFill>
                <a:srgbClr val="0070C0"/>
              </a:solidFill>
              <a:latin typeface="Segoe UI"/>
              <a:ea typeface="Segoe UI"/>
              <a:cs typeface="Segoe UI"/>
            </a:endParaRPr>
          </a:p>
          <a:p>
            <a:pPr marL="609600" indent="-609600" eaLnBrk="1" hangingPunct="1">
              <a:buFont typeface="Arial" charset="0"/>
              <a:buNone/>
            </a:pPr>
            <a:endParaRPr lang="ru-RU" sz="1500" b="1" dirty="0" smtClean="0">
              <a:solidFill>
                <a:srgbClr val="0070C0"/>
              </a:solidFill>
              <a:latin typeface="Segoe UI"/>
              <a:ea typeface="Segoe UI"/>
              <a:cs typeface="Segoe UI"/>
            </a:endParaRPr>
          </a:p>
        </p:txBody>
      </p:sp>
    </p:spTree>
    <p:extLst>
      <p:ext uri="{BB962C8B-B14F-4D97-AF65-F5344CB8AC3E}">
        <p14:creationId xmlns:p14="http://schemas.microsoft.com/office/powerpoint/2010/main" val="308780285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1038" y="1"/>
            <a:ext cx="8543925" cy="836711"/>
          </a:xfrm>
        </p:spPr>
        <p:txBody>
          <a:bodyPr>
            <a:normAutofit fontScale="90000"/>
          </a:bodyPr>
          <a:lstStyle/>
          <a:p>
            <a:pPr algn="ctr"/>
            <a:r>
              <a:rPr lang="ru-RU" sz="1800" b="1" dirty="0" smtClean="0">
                <a:solidFill>
                  <a:schemeClr val="accent1">
                    <a:lumMod val="75000"/>
                  </a:schemeClr>
                </a:solidFill>
                <a:latin typeface="Segoe UI" pitchFamily="34" charset="0"/>
                <a:cs typeface="Segoe UI" pitchFamily="34" charset="0"/>
              </a:rPr>
              <a:t>ТИПИЧНЫЕ НАРУШЕНИЯ </a:t>
            </a:r>
            <a:br>
              <a:rPr lang="ru-RU" sz="1800" b="1" dirty="0" smtClean="0">
                <a:solidFill>
                  <a:schemeClr val="accent1">
                    <a:lumMod val="75000"/>
                  </a:schemeClr>
                </a:solidFill>
                <a:latin typeface="Segoe UI" pitchFamily="34" charset="0"/>
                <a:cs typeface="Segoe UI" pitchFamily="34" charset="0"/>
              </a:rPr>
            </a:br>
            <a:r>
              <a:rPr lang="ru-RU" sz="1800" b="1" dirty="0" smtClean="0">
                <a:solidFill>
                  <a:schemeClr val="accent1">
                    <a:lumMod val="75000"/>
                  </a:schemeClr>
                </a:solidFill>
                <a:latin typeface="Segoe UI" pitchFamily="34" charset="0"/>
                <a:cs typeface="Segoe UI" pitchFamily="34" charset="0"/>
              </a:rPr>
              <a:t>В ДЕЯТЕЛЬНОСТИ АРБИТРАЖНЫХ УПРАВЛЯЮЩИХ ПРЕДПРИЯТИЙ-БАНКРОТОВ</a:t>
            </a:r>
            <a:endParaRPr lang="ru-RU" sz="1800" b="1" dirty="0">
              <a:solidFill>
                <a:schemeClr val="accent1">
                  <a:lumMod val="75000"/>
                </a:schemeClr>
              </a:solidFill>
              <a:latin typeface="Segoe UI" pitchFamily="34" charset="0"/>
              <a:cs typeface="Segoe UI" pitchFamily="34" charset="0"/>
            </a:endParaRP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4053867160"/>
              </p:ext>
            </p:extLst>
          </p:nvPr>
        </p:nvGraphicFramePr>
        <p:xfrm>
          <a:off x="272480" y="980728"/>
          <a:ext cx="9283031"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C12D7415-B0BA-0F43-BE7E-6DB992574205}"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92837597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1038" y="1"/>
            <a:ext cx="8543925" cy="836711"/>
          </a:xfrm>
        </p:spPr>
        <p:txBody>
          <a:bodyPr>
            <a:normAutofit fontScale="90000"/>
          </a:bodyPr>
          <a:lstStyle/>
          <a:p>
            <a:pPr algn="ctr"/>
            <a:r>
              <a:rPr lang="ru-RU" sz="1800" b="1" dirty="0" smtClean="0">
                <a:solidFill>
                  <a:schemeClr val="accent1">
                    <a:lumMod val="75000"/>
                  </a:schemeClr>
                </a:solidFill>
                <a:latin typeface="Segoe UI" pitchFamily="34" charset="0"/>
                <a:cs typeface="Segoe UI" pitchFamily="34" charset="0"/>
              </a:rPr>
              <a:t>ТИПИЧНЫЕ НАРУШЕНИЯ </a:t>
            </a:r>
            <a:br>
              <a:rPr lang="ru-RU" sz="1800" b="1" dirty="0" smtClean="0">
                <a:solidFill>
                  <a:schemeClr val="accent1">
                    <a:lumMod val="75000"/>
                  </a:schemeClr>
                </a:solidFill>
                <a:latin typeface="Segoe UI" pitchFamily="34" charset="0"/>
                <a:cs typeface="Segoe UI" pitchFamily="34" charset="0"/>
              </a:rPr>
            </a:br>
            <a:r>
              <a:rPr lang="ru-RU" sz="1800" b="1" dirty="0" smtClean="0">
                <a:solidFill>
                  <a:schemeClr val="accent1">
                    <a:lumMod val="75000"/>
                  </a:schemeClr>
                </a:solidFill>
                <a:latin typeface="Segoe UI" pitchFamily="34" charset="0"/>
                <a:cs typeface="Segoe UI" pitchFamily="34" charset="0"/>
              </a:rPr>
              <a:t>В ДЕЯТЕЛЬНОСТИ АРБИТРАЖНЫХ УПРАВЛЯЮЩИХ ГРАЖДАН-БАНКРОТОВ</a:t>
            </a:r>
            <a:endParaRPr lang="ru-RU" sz="1800" b="1" dirty="0">
              <a:solidFill>
                <a:schemeClr val="accent1">
                  <a:lumMod val="75000"/>
                </a:schemeClr>
              </a:solidFill>
              <a:latin typeface="Segoe UI" pitchFamily="34" charset="0"/>
              <a:cs typeface="Segoe UI" pitchFamily="34" charset="0"/>
            </a:endParaRPr>
          </a:p>
        </p:txBody>
      </p:sp>
      <p:sp>
        <p:nvSpPr>
          <p:cNvPr id="4" name="Номер слайда 3"/>
          <p:cNvSpPr>
            <a:spLocks noGrp="1"/>
          </p:cNvSpPr>
          <p:nvPr>
            <p:ph type="sldNum" sz="quarter" idx="12"/>
          </p:nvPr>
        </p:nvSpPr>
        <p:spPr/>
        <p:txBody>
          <a:bodyPr/>
          <a:lstStyle/>
          <a:p>
            <a:fld id="{C12D7415-B0BA-0F43-BE7E-6DB992574205}" type="slidenum">
              <a:rPr lang="en-US" smtClean="0">
                <a:solidFill>
                  <a:prstClr val="black">
                    <a:tint val="75000"/>
                  </a:prstClr>
                </a:solidFill>
              </a:rPr>
              <a:pPr/>
              <a:t>9</a:t>
            </a:fld>
            <a:endParaRPr lang="en-US">
              <a:solidFill>
                <a:prstClr val="black">
                  <a:tint val="75000"/>
                </a:prstClr>
              </a:solidFill>
            </a:endParaRPr>
          </a:p>
        </p:txBody>
      </p:sp>
      <p:sp>
        <p:nvSpPr>
          <p:cNvPr id="6" name="Прямоугольник 5"/>
          <p:cNvSpPr/>
          <p:nvPr/>
        </p:nvSpPr>
        <p:spPr>
          <a:xfrm>
            <a:off x="416496" y="836713"/>
            <a:ext cx="9073008" cy="4247317"/>
          </a:xfrm>
          <a:prstGeom prst="rect">
            <a:avLst/>
          </a:prstGeom>
        </p:spPr>
        <p:txBody>
          <a:bodyPr wrap="square">
            <a:spAutoFit/>
          </a:bodyPr>
          <a:lstStyle/>
          <a:p>
            <a:pPr lvl="0" indent="358775" algn="ctr" defTabSz="914400">
              <a:defRPr/>
            </a:pPr>
            <a:endParaRPr lang="ru-RU" sz="1800" b="1" dirty="0" smtClean="0">
              <a:solidFill>
                <a:srgbClr val="0070C0"/>
              </a:solidFill>
              <a:latin typeface="Segoe UI" pitchFamily="34" charset="0"/>
              <a:cs typeface="Segoe UI" pitchFamily="34" charset="0"/>
            </a:endParaRPr>
          </a:p>
          <a:p>
            <a:pPr marL="342900" indent="-342900" algn="ctr" defTabSz="914400">
              <a:buFont typeface="+mj-lt"/>
              <a:buAutoNum type="arabicPeriod"/>
              <a:defRPr/>
            </a:pPr>
            <a:r>
              <a:rPr lang="ru-RU" sz="1800" b="1" dirty="0">
                <a:solidFill>
                  <a:srgbClr val="226CB0"/>
                </a:solidFill>
                <a:latin typeface="Segoe UI" pitchFamily="34" charset="0"/>
                <a:cs typeface="Segoe UI" pitchFamily="34" charset="0"/>
              </a:rPr>
              <a:t>ЗАТЯГИВАНИЕ  ПРОВЕДЕНИЯ ПРОЦЕДУР </a:t>
            </a:r>
            <a:r>
              <a:rPr lang="ru-RU" sz="1800" b="1" dirty="0" smtClean="0">
                <a:solidFill>
                  <a:srgbClr val="226CB0"/>
                </a:solidFill>
                <a:latin typeface="Segoe UI" pitchFamily="34" charset="0"/>
                <a:cs typeface="Segoe UI" pitchFamily="34" charset="0"/>
              </a:rPr>
              <a:t>БАНКРОТСТВА</a:t>
            </a:r>
          </a:p>
          <a:p>
            <a:pPr marL="342900" indent="-342900" algn="ctr" defTabSz="914400">
              <a:buFont typeface="+mj-lt"/>
              <a:buAutoNum type="arabicPeriod"/>
              <a:defRPr/>
            </a:pPr>
            <a:endParaRPr lang="ru-RU" sz="1800" b="1" dirty="0">
              <a:solidFill>
                <a:srgbClr val="226CB0"/>
              </a:solidFill>
              <a:latin typeface="Segoe UI" pitchFamily="34" charset="0"/>
              <a:cs typeface="Segoe UI" pitchFamily="34" charset="0"/>
            </a:endParaRPr>
          </a:p>
          <a:p>
            <a:pPr marL="342900" indent="-342900" algn="ctr" defTabSz="914400">
              <a:buFont typeface="+mj-lt"/>
              <a:buAutoNum type="arabicPeriod"/>
              <a:defRPr/>
            </a:pPr>
            <a:r>
              <a:rPr lang="ru-RU" sz="1800" b="1" dirty="0">
                <a:solidFill>
                  <a:srgbClr val="226CB0"/>
                </a:solidFill>
                <a:latin typeface="Segoe UI" pitchFamily="34" charset="0"/>
                <a:cs typeface="Segoe UI" pitchFamily="34" charset="0"/>
              </a:rPr>
              <a:t>НЕИСПОЛНЕНИЕ ОБЯЗАННОСТИ ПО НАПРАВЛЕНИЮ КРЕДИТОРАМ ОТЧЕТА ФИНАНСОВОГО </a:t>
            </a:r>
            <a:r>
              <a:rPr lang="ru-RU" sz="1800" b="1" dirty="0" smtClean="0">
                <a:solidFill>
                  <a:srgbClr val="226CB0"/>
                </a:solidFill>
                <a:latin typeface="Segoe UI" pitchFamily="34" charset="0"/>
                <a:cs typeface="Segoe UI" pitchFamily="34" charset="0"/>
              </a:rPr>
              <a:t>УПРАВЛЯЮЩЕГО</a:t>
            </a:r>
          </a:p>
          <a:p>
            <a:pPr marL="342900" indent="-342900" algn="ctr" defTabSz="914400">
              <a:buFont typeface="+mj-lt"/>
              <a:buAutoNum type="arabicPeriod"/>
              <a:defRPr/>
            </a:pPr>
            <a:endParaRPr lang="ru-RU" sz="1800" b="1" dirty="0">
              <a:solidFill>
                <a:srgbClr val="226CB0"/>
              </a:solidFill>
              <a:latin typeface="Segoe UI" pitchFamily="34" charset="0"/>
              <a:cs typeface="Segoe UI" pitchFamily="34" charset="0"/>
            </a:endParaRPr>
          </a:p>
          <a:p>
            <a:pPr marL="342900" indent="-342900" algn="ctr" defTabSz="914400">
              <a:buFont typeface="+mj-lt"/>
              <a:buAutoNum type="arabicPeriod"/>
              <a:defRPr/>
            </a:pPr>
            <a:r>
              <a:rPr lang="ru-RU" sz="1800" b="1" dirty="0" smtClean="0">
                <a:solidFill>
                  <a:srgbClr val="0070C0"/>
                </a:solidFill>
                <a:latin typeface="Segoe UI" pitchFamily="34" charset="0"/>
                <a:cs typeface="Segoe UI" pitchFamily="34" charset="0"/>
              </a:rPr>
              <a:t>НЕВЫПЛАТА </a:t>
            </a:r>
            <a:r>
              <a:rPr lang="ru-RU" sz="1800" b="1" dirty="0">
                <a:solidFill>
                  <a:srgbClr val="0070C0"/>
                </a:solidFill>
                <a:latin typeface="Segoe UI" pitchFamily="34" charset="0"/>
                <a:cs typeface="Segoe UI" pitchFamily="34" charset="0"/>
              </a:rPr>
              <a:t>ГРАЖДАНИНУ-ДОЛЖНИКУ ДЕНЕЖНЫХ СРЕДСТВ В РАЗМЕРЕ УСТАНОВЛЕННОЙ ВЕЛИЧИНЫ ПРОЖИТОЧНОГО МИНИМУМА, ПРИХОДЯЩЕЙСЯ НА САМОГО ГРАЖДАНИНА-ДОЛЖНИКА И ЛИЦ, НАХОДЯЩИХСЯ НА ЕГО </a:t>
            </a:r>
            <a:r>
              <a:rPr lang="ru-RU" sz="1800" b="1" dirty="0" smtClean="0">
                <a:solidFill>
                  <a:srgbClr val="0070C0"/>
                </a:solidFill>
                <a:latin typeface="Segoe UI" pitchFamily="34" charset="0"/>
                <a:cs typeface="Segoe UI" pitchFamily="34" charset="0"/>
              </a:rPr>
              <a:t>ИЖДИВЕНИИ</a:t>
            </a:r>
            <a:endParaRPr lang="ru-RU" sz="1800" b="1" dirty="0">
              <a:solidFill>
                <a:srgbClr val="0070C0"/>
              </a:solidFill>
              <a:latin typeface="Segoe UI" pitchFamily="34" charset="0"/>
              <a:cs typeface="Segoe UI" pitchFamily="34" charset="0"/>
            </a:endParaRPr>
          </a:p>
          <a:p>
            <a:pPr lvl="0" indent="358775" algn="ctr" defTabSz="914400">
              <a:defRPr/>
            </a:pPr>
            <a:endParaRPr lang="ru-RU" sz="1800" b="1" dirty="0" smtClean="0">
              <a:solidFill>
                <a:srgbClr val="226CB0"/>
              </a:solidFill>
              <a:latin typeface="Segoe UI" pitchFamily="34" charset="0"/>
              <a:cs typeface="Segoe UI" pitchFamily="34" charset="0"/>
            </a:endParaRPr>
          </a:p>
          <a:p>
            <a:pPr lvl="0" indent="358775" algn="ctr" defTabSz="914400">
              <a:defRPr/>
            </a:pPr>
            <a:endParaRPr lang="ru-RU" sz="1800" dirty="0" smtClean="0">
              <a:latin typeface="Segoe UI" pitchFamily="34" charset="0"/>
              <a:cs typeface="Segoe UI" pitchFamily="34" charset="0"/>
            </a:endParaRPr>
          </a:p>
          <a:p>
            <a:pPr algn="just"/>
            <a:endParaRPr lang="ru-RU" sz="1800" b="1" dirty="0" smtClean="0">
              <a:solidFill>
                <a:srgbClr val="0070C0"/>
              </a:solidFill>
              <a:latin typeface="Segoe UI" pitchFamily="34" charset="0"/>
              <a:cs typeface="Segoe UI" pitchFamily="34" charset="0"/>
            </a:endParaRPr>
          </a:p>
          <a:p>
            <a:pPr algn="just"/>
            <a:endParaRPr lang="ru-RU" sz="1800" b="1" dirty="0">
              <a:solidFill>
                <a:srgbClr val="0070C0"/>
              </a:solidFill>
              <a:latin typeface="Segoe UI" pitchFamily="34" charset="0"/>
              <a:cs typeface="Segoe UI" pitchFamily="34" charset="0"/>
            </a:endParaRPr>
          </a:p>
          <a:p>
            <a:pPr algn="just">
              <a:buNone/>
            </a:pPr>
            <a:endParaRPr lang="ru-RU" sz="1800" b="1" dirty="0">
              <a:solidFill>
                <a:srgbClr val="0070C0"/>
              </a:solidFill>
              <a:latin typeface="Segoe UI" pitchFamily="34" charset="0"/>
              <a:cs typeface="Segoe UI" pitchFamily="34" charset="0"/>
            </a:endParaRPr>
          </a:p>
        </p:txBody>
      </p:sp>
    </p:spTree>
    <p:extLst>
      <p:ext uri="{BB962C8B-B14F-4D97-AF65-F5344CB8AC3E}">
        <p14:creationId xmlns:p14="http://schemas.microsoft.com/office/powerpoint/2010/main" val="269038401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Презентац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ОМСУ_презентация ОМСУ на  01.04.2019 +</Template>
  <TotalTime>32588</TotalTime>
  <Words>1178</Words>
  <Application>Microsoft Office PowerPoint</Application>
  <PresentationFormat>Лист A4 (210x297 мм)</PresentationFormat>
  <Paragraphs>142</Paragraphs>
  <Slides>12</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Презентация</vt:lpstr>
      <vt:lpstr>ТИПИЧНЫЕ НАРУШЕНИЯ В ДЕЯТЕЛЬНОСТИ АРБИТРАЖНЫХ УПРАВЛЯЮЩИХ, МЕРЫ ПО СОБЛЮДЕНИЮ ЗАКОНОДАТЕЛЬСТВА О БАНКРОТСТВЕ</vt:lpstr>
      <vt:lpstr>Презентация PowerPoint</vt:lpstr>
      <vt:lpstr>КОЛИЧЕСТВО КОРПОРАТИВНЫХ БАНКРОТСТВ РАСТЕТ</vt:lpstr>
      <vt:lpstr>КОЛИЧЕСТВО ПОТРЕБИТЕЛЬСКОГО БАНКРОТСТВА РАСТЕТ</vt:lpstr>
      <vt:lpstr>БОЛЕЕ 18,5 ТЫСЯЧ ЖАЛОБ ПОСТУПИЛО В РОСРЕЕСТР НА ДЕЙСТВИЯ АРБИТРАЖНЫХ УПРАВЛЯЮЩИХ</vt:lpstr>
      <vt:lpstr>ПРЕИМУЩЕСТВЕННО ПО АДМИНИСТРАТИВНЫМ МАТЕРИАЛАМ СУДОМ  НАЗНАЧАЕТСЯ ПРЕДУПРЕЖДЕНИЕ </vt:lpstr>
      <vt:lpstr>АНАЛИЗ ПРИЗНАНИЯ СУДОМ ДЕЯНИЯ МАЛОЗНАЧИТЕЛЬНЫМ</vt:lpstr>
      <vt:lpstr>ТИПИЧНЫЕ НАРУШЕНИЯ  В ДЕЯТЕЛЬНОСТИ АРБИТРАЖНЫХ УПРАВЛЯЮЩИХ ПРЕДПРИЯТИЙ-БАНКРОТОВ</vt:lpstr>
      <vt:lpstr>ТИПИЧНЫЕ НАРУШЕНИЯ  В ДЕЯТЕЛЬНОСТИ АРБИТРАЖНЫХ УПРАВЛЯЮЩИХ ГРАЖДАН-БАНКРОТОВ</vt:lpstr>
      <vt:lpstr>МЕХАНИЗМАМИ ПОГАШЕНИЯ ДОЛГОВ ПРЕДСТАВЛЯЮТСЯ  СЛЕДУЮЩИЕ СПОСОБЫ</vt:lpstr>
      <vt:lpstr>ОСНОВНЫЕ ПОЛОЖЕНИЯ ЗАКОНОПРОЕКТА</vt:lpstr>
      <vt:lpstr>БЛАГОДАРЮ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 ИТОГАХ ДЕЯТЕЛЬНОСТИ УПРАВЛЕНИЯ РОСРЕЕСТРА ПО РЕСПУБЛИКЕ БАШКОРТОСТАН  ЗА 2013 И ЗАДАЧАХ НА 2014</dc:title>
  <dc:creator>HasanovaE</dc:creator>
  <cp:lastModifiedBy>Магадеева  Динара Марсовна</cp:lastModifiedBy>
  <cp:revision>2554</cp:revision>
  <cp:lastPrinted>2021-10-25T07:09:42Z</cp:lastPrinted>
  <dcterms:created xsi:type="dcterms:W3CDTF">2014-01-18T03:59:15Z</dcterms:created>
  <dcterms:modified xsi:type="dcterms:W3CDTF">2021-12-06T10:00:52Z</dcterms:modified>
</cp:coreProperties>
</file>