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charts/chart7.xml" ContentType="application/vnd.openxmlformats-officedocument.drawingml.chart+xml"/>
  <Override PartName="/ppt/slides/slide99.xml" ContentType="application/vnd.openxmlformats-officedocument.presentationml.slide+xml"/>
  <Override PartName="/ppt/slides/slide118.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Default Extension="wdp" ContentType="image/vnd.ms-photo"/>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diagrams/layout2.xml" ContentType="application/vnd.openxmlformats-officedocument.drawingml.diagramLayout+xml"/>
  <Override PartName="/ppt/comments/comment1.xml" ContentType="application/vnd.openxmlformats-officedocument.presentationml.comments+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sldIdLst>
    <p:sldId id="256" r:id="rId2"/>
    <p:sldId id="857" r:id="rId3"/>
    <p:sldId id="258" r:id="rId4"/>
    <p:sldId id="262" r:id="rId5"/>
    <p:sldId id="263" r:id="rId6"/>
    <p:sldId id="264" r:id="rId7"/>
    <p:sldId id="265" r:id="rId8"/>
    <p:sldId id="268" r:id="rId9"/>
    <p:sldId id="269" r:id="rId10"/>
    <p:sldId id="271" r:id="rId11"/>
    <p:sldId id="274" r:id="rId12"/>
    <p:sldId id="275" r:id="rId13"/>
    <p:sldId id="276" r:id="rId14"/>
    <p:sldId id="868" r:id="rId15"/>
    <p:sldId id="852" r:id="rId16"/>
    <p:sldId id="853" r:id="rId17"/>
    <p:sldId id="290" r:id="rId18"/>
    <p:sldId id="292" r:id="rId19"/>
    <p:sldId id="303" r:id="rId20"/>
    <p:sldId id="304" r:id="rId21"/>
    <p:sldId id="306" r:id="rId22"/>
    <p:sldId id="307" r:id="rId23"/>
    <p:sldId id="308" r:id="rId24"/>
    <p:sldId id="309" r:id="rId25"/>
    <p:sldId id="863" r:id="rId26"/>
    <p:sldId id="862"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5" r:id="rId44"/>
    <p:sldId id="336" r:id="rId45"/>
    <p:sldId id="338" r:id="rId46"/>
    <p:sldId id="339" r:id="rId47"/>
    <p:sldId id="348" r:id="rId48"/>
    <p:sldId id="349" r:id="rId49"/>
    <p:sldId id="354" r:id="rId50"/>
    <p:sldId id="355" r:id="rId51"/>
    <p:sldId id="356" r:id="rId52"/>
    <p:sldId id="357" r:id="rId53"/>
    <p:sldId id="358" r:id="rId54"/>
    <p:sldId id="359" r:id="rId55"/>
    <p:sldId id="360" r:id="rId56"/>
    <p:sldId id="361" r:id="rId57"/>
    <p:sldId id="367" r:id="rId58"/>
    <p:sldId id="368" r:id="rId59"/>
    <p:sldId id="386" r:id="rId60"/>
    <p:sldId id="400" r:id="rId61"/>
    <p:sldId id="401" r:id="rId62"/>
    <p:sldId id="402" r:id="rId63"/>
    <p:sldId id="403" r:id="rId64"/>
    <p:sldId id="404" r:id="rId65"/>
    <p:sldId id="410" r:id="rId66"/>
    <p:sldId id="411" r:id="rId67"/>
    <p:sldId id="412" r:id="rId68"/>
    <p:sldId id="861" r:id="rId69"/>
    <p:sldId id="415" r:id="rId70"/>
    <p:sldId id="416" r:id="rId71"/>
    <p:sldId id="419" r:id="rId72"/>
    <p:sldId id="420" r:id="rId73"/>
    <p:sldId id="421" r:id="rId74"/>
    <p:sldId id="422" r:id="rId75"/>
    <p:sldId id="423" r:id="rId76"/>
    <p:sldId id="458" r:id="rId77"/>
    <p:sldId id="459" r:id="rId78"/>
    <p:sldId id="460" r:id="rId79"/>
    <p:sldId id="466" r:id="rId80"/>
    <p:sldId id="488" r:id="rId81"/>
    <p:sldId id="489" r:id="rId82"/>
    <p:sldId id="490" r:id="rId83"/>
    <p:sldId id="491" r:id="rId84"/>
    <p:sldId id="492" r:id="rId85"/>
    <p:sldId id="493" r:id="rId86"/>
    <p:sldId id="494" r:id="rId87"/>
    <p:sldId id="500" r:id="rId88"/>
    <p:sldId id="504" r:id="rId89"/>
    <p:sldId id="505" r:id="rId90"/>
    <p:sldId id="506" r:id="rId91"/>
    <p:sldId id="517" r:id="rId92"/>
    <p:sldId id="518" r:id="rId93"/>
    <p:sldId id="519" r:id="rId94"/>
    <p:sldId id="520" r:id="rId95"/>
    <p:sldId id="521" r:id="rId96"/>
    <p:sldId id="522" r:id="rId97"/>
    <p:sldId id="865" r:id="rId98"/>
    <p:sldId id="542" r:id="rId99"/>
    <p:sldId id="543" r:id="rId100"/>
    <p:sldId id="544" r:id="rId101"/>
    <p:sldId id="545" r:id="rId102"/>
    <p:sldId id="546" r:id="rId103"/>
    <p:sldId id="547" r:id="rId104"/>
    <p:sldId id="553" r:id="rId105"/>
    <p:sldId id="562" r:id="rId106"/>
    <p:sldId id="563" r:id="rId107"/>
    <p:sldId id="569" r:id="rId108"/>
    <p:sldId id="570" r:id="rId109"/>
    <p:sldId id="571" r:id="rId110"/>
    <p:sldId id="572" r:id="rId111"/>
    <p:sldId id="577" r:id="rId112"/>
    <p:sldId id="578" r:id="rId113"/>
    <p:sldId id="579" r:id="rId114"/>
    <p:sldId id="582" r:id="rId115"/>
    <p:sldId id="583" r:id="rId116"/>
    <p:sldId id="584" r:id="rId117"/>
    <p:sldId id="585" r:id="rId118"/>
    <p:sldId id="588" r:id="rId119"/>
    <p:sldId id="589" r:id="rId120"/>
    <p:sldId id="595" r:id="rId121"/>
    <p:sldId id="602" r:id="rId122"/>
    <p:sldId id="605" r:id="rId123"/>
    <p:sldId id="606" r:id="rId124"/>
    <p:sldId id="607" r:id="rId125"/>
    <p:sldId id="608" r:id="rId126"/>
    <p:sldId id="867" r:id="rId127"/>
    <p:sldId id="612" r:id="rId128"/>
    <p:sldId id="613" r:id="rId129"/>
    <p:sldId id="614" r:id="rId130"/>
    <p:sldId id="615" r:id="rId131"/>
    <p:sldId id="616" r:id="rId1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тонина Купенко" initials="АК"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7" autoAdjust="0"/>
    <p:restoredTop sz="94660"/>
  </p:normalViewPr>
  <p:slideViewPr>
    <p:cSldViewPr snapToGrid="0">
      <p:cViewPr varScale="1">
        <p:scale>
          <a:sx n="83" d="100"/>
          <a:sy n="83" d="100"/>
        </p:scale>
        <p:origin x="-370"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Лист1!$B$1</c:f>
              <c:strCache>
                <c:ptCount val="1"/>
                <c:pt idx="0">
                  <c:v>Ряд 1</c:v>
                </c:pt>
              </c:strCache>
            </c:strRef>
          </c:tx>
          <c:spPr>
            <a:solidFill>
              <a:schemeClr val="accent1"/>
            </a:solidFill>
            <a:ln>
              <a:noFill/>
            </a:ln>
            <a:effectLst/>
          </c:spPr>
          <c:dPt>
            <c:idx val="0"/>
            <c:spPr>
              <a:solidFill>
                <a:schemeClr val="tx1">
                  <a:lumMod val="60000"/>
                  <a:lumOff val="40000"/>
                </a:schemeClr>
              </a:solidFill>
              <a:ln>
                <a:noFill/>
              </a:ln>
              <a:effectLst/>
            </c:spPr>
            <c:extLst xmlns:c16r2="http://schemas.microsoft.com/office/drawing/2015/06/chart">
              <c:ext xmlns:c16="http://schemas.microsoft.com/office/drawing/2014/chart" uri="{C3380CC4-5D6E-409C-BE32-E72D297353CC}">
                <c16:uniqueId val="{00000003-04C3-4EE5-8C5E-936AFB716471}"/>
              </c:ext>
            </c:extLst>
          </c:dPt>
          <c:dPt>
            <c:idx val="1"/>
            <c:spPr>
              <a:solidFill>
                <a:srgbClr val="2470AE"/>
              </a:solidFill>
              <a:ln>
                <a:noFill/>
              </a:ln>
              <a:effectLst/>
            </c:spPr>
            <c:extLst xmlns:c16r2="http://schemas.microsoft.com/office/drawing/2015/06/chart">
              <c:ext xmlns:c16="http://schemas.microsoft.com/office/drawing/2014/chart" uri="{C3380CC4-5D6E-409C-BE32-E72D297353CC}">
                <c16:uniqueId val="{00000004-04C3-4EE5-8C5E-936AFB716471}"/>
              </c:ext>
            </c:extLst>
          </c:dPt>
          <c:dPt>
            <c:idx val="2"/>
            <c:spPr>
              <a:solidFill>
                <a:srgbClr val="E3801D"/>
              </a:solidFill>
              <a:ln>
                <a:noFill/>
              </a:ln>
              <a:effectLst/>
            </c:spPr>
            <c:extLst xmlns:c16r2="http://schemas.microsoft.com/office/drawing/2015/06/chart">
              <c:ext xmlns:c16="http://schemas.microsoft.com/office/drawing/2014/chart" uri="{C3380CC4-5D6E-409C-BE32-E72D297353CC}">
                <c16:uniqueId val="{00000005-04C3-4EE5-8C5E-936AFB716471}"/>
              </c:ext>
            </c:extLst>
          </c:dPt>
          <c:dLbls>
            <c:spPr>
              <a:noFill/>
              <a:ln>
                <a:noFill/>
              </a:ln>
              <a:effectLst/>
            </c:spPr>
            <c:txPr>
              <a:bodyPr rot="0" spcFirstLastPara="1" vertOverflow="ellipsis" vert="horz" wrap="square" lIns="0" tIns="19050" rIns="0" bIns="19050" anchor="ctr" anchorCtr="1">
                <a:spAutoFit/>
              </a:bodyPr>
              <a:lstStyle/>
              <a:p>
                <a:pPr>
                  <a:defRPr sz="600" b="1"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ru-RU"/>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2018</c:v>
                </c:pt>
                <c:pt idx="1">
                  <c:v>2019</c:v>
                </c:pt>
                <c:pt idx="2">
                  <c:v>2020</c:v>
                </c:pt>
              </c:numCache>
            </c:numRef>
          </c:cat>
          <c:val>
            <c:numRef>
              <c:f>Лист1!$B$2:$B$4</c:f>
              <c:numCache>
                <c:formatCode>General</c:formatCode>
                <c:ptCount val="3"/>
                <c:pt idx="0">
                  <c:v>14.2</c:v>
                </c:pt>
                <c:pt idx="1">
                  <c:v>9.3000000000000007</c:v>
                </c:pt>
                <c:pt idx="2">
                  <c:v>6.1</c:v>
                </c:pt>
              </c:numCache>
            </c:numRef>
          </c:val>
          <c:extLst xmlns:c16r2="http://schemas.microsoft.com/office/drawing/2015/06/chart">
            <c:ext xmlns:c16="http://schemas.microsoft.com/office/drawing/2014/chart" uri="{C3380CC4-5D6E-409C-BE32-E72D297353CC}">
              <c16:uniqueId val="{00000000-04C3-4EE5-8C5E-936AFB716471}"/>
            </c:ext>
          </c:extLst>
        </c:ser>
        <c:gapWidth val="35"/>
        <c:axId val="139827456"/>
        <c:axId val="140566528"/>
      </c:barChart>
      <c:catAx>
        <c:axId val="139827456"/>
        <c:scaling>
          <c:orientation val="minMax"/>
        </c:scaling>
        <c:delete val="1"/>
        <c:axPos val="b"/>
        <c:numFmt formatCode="General" sourceLinked="1"/>
        <c:majorTickMark val="none"/>
        <c:tickLblPos val="none"/>
        <c:crossAx val="140566528"/>
        <c:crosses val="autoZero"/>
        <c:auto val="1"/>
        <c:lblAlgn val="ctr"/>
        <c:lblOffset val="100"/>
      </c:catAx>
      <c:valAx>
        <c:axId val="140566528"/>
        <c:scaling>
          <c:orientation val="minMax"/>
        </c:scaling>
        <c:delete val="1"/>
        <c:axPos val="l"/>
        <c:numFmt formatCode="General" sourceLinked="1"/>
        <c:majorTickMark val="none"/>
        <c:tickLblPos val="none"/>
        <c:crossAx val="13982745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3.7603233868844482E-2"/>
          <c:y val="0.10786219096575762"/>
          <c:w val="0.95247457492138266"/>
          <c:h val="0.73616134658089616"/>
        </c:manualLayout>
      </c:layout>
      <c:barChart>
        <c:barDir val="col"/>
        <c:grouping val="clustered"/>
        <c:ser>
          <c:idx val="0"/>
          <c:order val="0"/>
          <c:tx>
            <c:strRef>
              <c:f>Sheet1!$B$1</c:f>
              <c:strCache>
                <c:ptCount val="1"/>
                <c:pt idx="0">
                  <c:v>Series One</c:v>
                </c:pt>
              </c:strCache>
            </c:strRef>
          </c:tx>
          <c:spPr>
            <a:solidFill>
              <a:srgbClr val="2C87D2"/>
            </a:solidFill>
          </c:spPr>
          <c:dPt>
            <c:idx val="3"/>
            <c:spPr>
              <a:solidFill>
                <a:srgbClr val="2C87D2"/>
              </a:solidFill>
            </c:spPr>
            <c:extLst xmlns:c16r2="http://schemas.microsoft.com/office/drawing/2015/06/chart">
              <c:ext xmlns:c16="http://schemas.microsoft.com/office/drawing/2014/chart" uri="{C3380CC4-5D6E-409C-BE32-E72D297353CC}">
                <c16:uniqueId val="{00000007-BF72-43A4-912F-5E185F18B337}"/>
              </c:ext>
            </c:extLst>
          </c:dPt>
          <c:dPt>
            <c:idx val="4"/>
            <c:spPr>
              <a:solidFill>
                <a:schemeClr val="accent5">
                  <a:lumMod val="60000"/>
                  <a:lumOff val="40000"/>
                </a:schemeClr>
              </a:solidFill>
            </c:spPr>
            <c:extLst xmlns:c16r2="http://schemas.microsoft.com/office/drawing/2015/06/chart">
              <c:ext xmlns:c16="http://schemas.microsoft.com/office/drawing/2014/chart" uri="{C3380CC4-5D6E-409C-BE32-E72D297353CC}">
                <c16:uniqueId val="{00000001-BF72-43A4-912F-5E185F18B337}"/>
              </c:ext>
            </c:extLst>
          </c:dPt>
          <c:dLbls>
            <c:dLbl>
              <c:idx val="4"/>
              <c:layout/>
              <c:tx>
                <c:rich>
                  <a:bodyPr/>
                  <a:lstStyle/>
                  <a:p>
                    <a:r>
                      <a:rPr lang="ru-RU" sz="1400" b="0" dirty="0"/>
                      <a:t>не менее</a:t>
                    </a:r>
                  </a:p>
                  <a:p>
                    <a:r>
                      <a:rPr lang="ru-RU" dirty="0"/>
                      <a:t>95%</a:t>
                    </a:r>
                  </a:p>
                </c:rich>
              </c:tx>
              <c:dLblPos val="outEnd"/>
              <c:showVal val="1"/>
              <c:extLst xmlns:c16r2="http://schemas.microsoft.com/office/drawing/2015/06/chart">
                <c:ext xmlns:c16="http://schemas.microsoft.com/office/drawing/2014/chart" uri="{C3380CC4-5D6E-409C-BE32-E72D297353CC}">
                  <c16:uniqueId val="{00000001-BF72-43A4-912F-5E185F18B337}"/>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b="1">
                    <a:latin typeface="Roboto Condensed" panose="02000000000000000000" pitchFamily="2" charset="0"/>
                    <a:ea typeface="Roboto Condensed" panose="02000000000000000000" pitchFamily="2" charset="0"/>
                  </a:defRPr>
                </a:pPr>
                <a:endParaRPr lang="ru-RU"/>
              </a:p>
            </c:txPr>
            <c:dLblPos val="outEnd"/>
            <c:showVal val="1"/>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c:formatCode>
                <c:ptCount val="5"/>
                <c:pt idx="0">
                  <c:v>0.95000000000000018</c:v>
                </c:pt>
                <c:pt idx="1">
                  <c:v>0.99</c:v>
                </c:pt>
                <c:pt idx="2">
                  <c:v>0.9700000000000002</c:v>
                </c:pt>
                <c:pt idx="3">
                  <c:v>0.99</c:v>
                </c:pt>
                <c:pt idx="4">
                  <c:v>0.95000000000000018</c:v>
                </c:pt>
              </c:numCache>
            </c:numRef>
          </c:val>
          <c:extLst xmlns:c16r2="http://schemas.microsoft.com/office/drawing/2015/06/chart">
            <c:ext xmlns:c16="http://schemas.microsoft.com/office/drawing/2014/chart" uri="{C3380CC4-5D6E-409C-BE32-E72D297353CC}">
              <c16:uniqueId val="{00000006-BF72-43A4-912F-5E185F18B337}"/>
            </c:ext>
          </c:extLst>
        </c:ser>
        <c:gapWidth val="85"/>
        <c:axId val="154932736"/>
        <c:axId val="154945408"/>
      </c:barChart>
      <c:catAx>
        <c:axId val="154932736"/>
        <c:scaling>
          <c:orientation val="minMax"/>
        </c:scaling>
        <c:axPos val="b"/>
        <c:numFmt formatCode="General" sourceLinked="0"/>
        <c:majorTickMark val="none"/>
        <c:tickLblPos val="nextTo"/>
        <c:spPr>
          <a:ln w="12700">
            <a:noFill/>
          </a:ln>
        </c:spPr>
        <c:crossAx val="154945408"/>
        <c:crosses val="autoZero"/>
        <c:auto val="1"/>
        <c:lblAlgn val="ctr"/>
        <c:lblOffset val="100"/>
      </c:catAx>
      <c:valAx>
        <c:axId val="154945408"/>
        <c:scaling>
          <c:orientation val="minMax"/>
          <c:max val="1"/>
          <c:min val="0"/>
        </c:scaling>
        <c:delete val="1"/>
        <c:axPos val="l"/>
        <c:numFmt formatCode="0&quot;%&quot;" sourceLinked="0"/>
        <c:tickLblPos val="none"/>
        <c:crossAx val="154932736"/>
        <c:crosses val="autoZero"/>
        <c:crossBetween val="between"/>
        <c:majorUnit val="2.0000000000000011E-2"/>
        <c:minorUnit val="4.0000000000000027E-3"/>
      </c:valAx>
      <c:spPr>
        <a:ln w="19050">
          <a:noFill/>
        </a:ln>
      </c:spPr>
    </c:plotArea>
    <c:plotVisOnly val="1"/>
    <c:dispBlanksAs val="gap"/>
  </c:chart>
  <c:txPr>
    <a:bodyPr/>
    <a:lstStyle/>
    <a:p>
      <a:pPr>
        <a:defRPr sz="1200">
          <a:solidFill>
            <a:schemeClr val="tx1"/>
          </a:solidFil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Ряд 1</c:v>
                </c:pt>
              </c:strCache>
            </c:strRef>
          </c:tx>
          <c:spPr>
            <a:solidFill>
              <a:schemeClr val="accent1"/>
            </a:solidFill>
            <a:ln>
              <a:noFill/>
            </a:ln>
            <a:effectLst/>
          </c:spPr>
          <c:dPt>
            <c:idx val="0"/>
            <c:spPr>
              <a:solidFill>
                <a:schemeClr val="tx1">
                  <a:lumMod val="60000"/>
                  <a:lumOff val="40000"/>
                </a:schemeClr>
              </a:solidFill>
              <a:ln>
                <a:noFill/>
              </a:ln>
              <a:effectLst/>
            </c:spPr>
            <c:extLst xmlns:c16r2="http://schemas.microsoft.com/office/drawing/2015/06/chart">
              <c:ext xmlns:c16="http://schemas.microsoft.com/office/drawing/2014/chart" uri="{C3380CC4-5D6E-409C-BE32-E72D297353CC}">
                <c16:uniqueId val="{00000003-04C3-4EE5-8C5E-936AFB716471}"/>
              </c:ext>
            </c:extLst>
          </c:dPt>
          <c:dPt>
            <c:idx val="1"/>
            <c:spPr>
              <a:solidFill>
                <a:srgbClr val="2470AE"/>
              </a:solidFill>
              <a:ln>
                <a:noFill/>
              </a:ln>
              <a:effectLst/>
            </c:spPr>
            <c:extLst xmlns:c16r2="http://schemas.microsoft.com/office/drawing/2015/06/chart">
              <c:ext xmlns:c16="http://schemas.microsoft.com/office/drawing/2014/chart" uri="{C3380CC4-5D6E-409C-BE32-E72D297353CC}">
                <c16:uniqueId val="{00000004-04C3-4EE5-8C5E-936AFB716471}"/>
              </c:ext>
            </c:extLst>
          </c:dPt>
          <c:dPt>
            <c:idx val="2"/>
            <c:spPr>
              <a:solidFill>
                <a:srgbClr val="E3801D"/>
              </a:solidFill>
              <a:ln>
                <a:noFill/>
              </a:ln>
              <a:effectLst/>
            </c:spPr>
            <c:extLst xmlns:c16r2="http://schemas.microsoft.com/office/drawing/2015/06/chart">
              <c:ext xmlns:c16="http://schemas.microsoft.com/office/drawing/2014/chart" uri="{C3380CC4-5D6E-409C-BE32-E72D297353CC}">
                <c16:uniqueId val="{00000005-04C3-4EE5-8C5E-936AFB716471}"/>
              </c:ext>
            </c:extLst>
          </c:dPt>
          <c:dLbls>
            <c:spPr>
              <a:noFill/>
              <a:ln>
                <a:noFill/>
              </a:ln>
              <a:effectLst/>
            </c:spPr>
            <c:txPr>
              <a:bodyPr rot="0" spcFirstLastPara="1" vertOverflow="ellipsis" vert="horz" wrap="square" lIns="0" tIns="19050" rIns="0" bIns="19050" anchor="ctr" anchorCtr="1">
                <a:spAutoFit/>
              </a:bodyPr>
              <a:lstStyle/>
              <a:p>
                <a:pPr>
                  <a:defRPr sz="700" b="1"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ru-RU"/>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2018</c:v>
                </c:pt>
                <c:pt idx="1">
                  <c:v>2019</c:v>
                </c:pt>
                <c:pt idx="2">
                  <c:v>2020</c:v>
                </c:pt>
              </c:numCache>
            </c:numRef>
          </c:cat>
          <c:val>
            <c:numRef>
              <c:f>Лист1!$B$2:$B$4</c:f>
              <c:numCache>
                <c:formatCode>0.0</c:formatCode>
                <c:ptCount val="3"/>
                <c:pt idx="0" formatCode="General">
                  <c:v>8.9</c:v>
                </c:pt>
                <c:pt idx="1">
                  <c:v>7.5</c:v>
                </c:pt>
                <c:pt idx="2" formatCode="General">
                  <c:v>5.0999999999999996</c:v>
                </c:pt>
              </c:numCache>
            </c:numRef>
          </c:val>
          <c:extLst xmlns:c16r2="http://schemas.microsoft.com/office/drawing/2015/06/chart">
            <c:ext xmlns:c16="http://schemas.microsoft.com/office/drawing/2014/chart" uri="{C3380CC4-5D6E-409C-BE32-E72D297353CC}">
              <c16:uniqueId val="{00000000-04C3-4EE5-8C5E-936AFB716471}"/>
            </c:ext>
          </c:extLst>
        </c:ser>
        <c:gapWidth val="35"/>
        <c:axId val="152239104"/>
        <c:axId val="153219072"/>
      </c:barChart>
      <c:catAx>
        <c:axId val="152239104"/>
        <c:scaling>
          <c:orientation val="minMax"/>
        </c:scaling>
        <c:delete val="1"/>
        <c:axPos val="b"/>
        <c:numFmt formatCode="General" sourceLinked="1"/>
        <c:majorTickMark val="none"/>
        <c:tickLblPos val="none"/>
        <c:crossAx val="153219072"/>
        <c:crosses val="autoZero"/>
        <c:auto val="1"/>
        <c:lblAlgn val="ctr"/>
        <c:lblOffset val="100"/>
      </c:catAx>
      <c:valAx>
        <c:axId val="153219072"/>
        <c:scaling>
          <c:orientation val="minMax"/>
        </c:scaling>
        <c:delete val="1"/>
        <c:axPos val="l"/>
        <c:numFmt formatCode="General" sourceLinked="1"/>
        <c:majorTickMark val="none"/>
        <c:tickLblPos val="none"/>
        <c:crossAx val="15223910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30231384892293506"/>
          <c:y val="0.13801838400923164"/>
          <c:w val="0.59041349500763607"/>
          <c:h val="0.723963231981537"/>
        </c:manualLayout>
      </c:layout>
      <c:barChart>
        <c:barDir val="col"/>
        <c:grouping val="clustered"/>
        <c:ser>
          <c:idx val="0"/>
          <c:order val="0"/>
          <c:tx>
            <c:strRef>
              <c:f>Лист1!$B$1</c:f>
              <c:strCache>
                <c:ptCount val="1"/>
                <c:pt idx="0">
                  <c:v>Ряд 1</c:v>
                </c:pt>
              </c:strCache>
            </c:strRef>
          </c:tx>
          <c:spPr>
            <a:solidFill>
              <a:schemeClr val="accent1"/>
            </a:solidFill>
            <a:ln>
              <a:noFill/>
            </a:ln>
            <a:effectLst/>
          </c:spPr>
          <c:dPt>
            <c:idx val="0"/>
            <c:spPr>
              <a:solidFill>
                <a:schemeClr val="tx1">
                  <a:lumMod val="60000"/>
                  <a:lumOff val="40000"/>
                </a:schemeClr>
              </a:solidFill>
              <a:ln>
                <a:noFill/>
              </a:ln>
              <a:effectLst/>
            </c:spPr>
            <c:extLst xmlns:c16r2="http://schemas.microsoft.com/office/drawing/2015/06/chart">
              <c:ext xmlns:c16="http://schemas.microsoft.com/office/drawing/2014/chart" uri="{C3380CC4-5D6E-409C-BE32-E72D297353CC}">
                <c16:uniqueId val="{00000003-04C3-4EE5-8C5E-936AFB716471}"/>
              </c:ext>
            </c:extLst>
          </c:dPt>
          <c:dPt>
            <c:idx val="1"/>
            <c:spPr>
              <a:solidFill>
                <a:srgbClr val="2470AE"/>
              </a:solidFill>
              <a:ln>
                <a:noFill/>
              </a:ln>
              <a:effectLst/>
            </c:spPr>
            <c:extLst xmlns:c16r2="http://schemas.microsoft.com/office/drawing/2015/06/chart">
              <c:ext xmlns:c16="http://schemas.microsoft.com/office/drawing/2014/chart" uri="{C3380CC4-5D6E-409C-BE32-E72D297353CC}">
                <c16:uniqueId val="{00000004-04C3-4EE5-8C5E-936AFB716471}"/>
              </c:ext>
            </c:extLst>
          </c:dPt>
          <c:dPt>
            <c:idx val="2"/>
            <c:spPr>
              <a:solidFill>
                <a:srgbClr val="E3801D"/>
              </a:solidFill>
              <a:ln>
                <a:noFill/>
              </a:ln>
              <a:effectLst/>
            </c:spPr>
            <c:extLst xmlns:c16r2="http://schemas.microsoft.com/office/drawing/2015/06/chart">
              <c:ext xmlns:c16="http://schemas.microsoft.com/office/drawing/2014/chart" uri="{C3380CC4-5D6E-409C-BE32-E72D297353CC}">
                <c16:uniqueId val="{00000005-04C3-4EE5-8C5E-936AFB716471}"/>
              </c:ext>
            </c:extLst>
          </c:dPt>
          <c:dLbls>
            <c:dLbl>
              <c:idx val="2"/>
              <c:spPr>
                <a:noFill/>
                <a:ln>
                  <a:noFill/>
                </a:ln>
                <a:effectLst/>
              </c:spPr>
              <c:txPr>
                <a:bodyPr rot="0" spcFirstLastPara="1" vertOverflow="ellipsis" vert="horz" wrap="square" lIns="0" tIns="19050" rIns="0" bIns="19050" anchor="ctr" anchorCtr="1">
                  <a:noAutofit/>
                </a:bodyPr>
                <a:lstStyle/>
                <a:p>
                  <a:pPr>
                    <a:defRPr sz="600" b="1"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ru-RU"/>
                </a:p>
              </c:txPr>
            </c:dLbl>
            <c:spPr>
              <a:noFill/>
              <a:ln>
                <a:noFill/>
              </a:ln>
              <a:effectLst/>
            </c:spPr>
            <c:txPr>
              <a:bodyPr rot="0" spcFirstLastPara="1" vertOverflow="ellipsis" vert="horz" wrap="square" lIns="0" tIns="19050" rIns="0" bIns="19050" anchor="ctr" anchorCtr="1">
                <a:spAutoFit/>
              </a:bodyPr>
              <a:lstStyle/>
              <a:p>
                <a:pPr>
                  <a:defRPr sz="600" b="1"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ru-RU"/>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2018</c:v>
                </c:pt>
                <c:pt idx="1">
                  <c:v>2019</c:v>
                </c:pt>
                <c:pt idx="2">
                  <c:v>2020</c:v>
                </c:pt>
              </c:numCache>
            </c:numRef>
          </c:cat>
          <c:val>
            <c:numRef>
              <c:f>Лист1!$B$2:$B$4</c:f>
              <c:numCache>
                <c:formatCode>#,##0.0</c:formatCode>
                <c:ptCount val="3"/>
                <c:pt idx="0" formatCode="0.0">
                  <c:v>897.7</c:v>
                </c:pt>
                <c:pt idx="1">
                  <c:v>1809.5</c:v>
                </c:pt>
                <c:pt idx="2">
                  <c:v>2781.6</c:v>
                </c:pt>
              </c:numCache>
            </c:numRef>
          </c:val>
          <c:extLst xmlns:c16r2="http://schemas.microsoft.com/office/drawing/2015/06/chart">
            <c:ext xmlns:c16="http://schemas.microsoft.com/office/drawing/2014/chart" uri="{C3380CC4-5D6E-409C-BE32-E72D297353CC}">
              <c16:uniqueId val="{00000000-04C3-4EE5-8C5E-936AFB716471}"/>
            </c:ext>
          </c:extLst>
        </c:ser>
        <c:gapWidth val="35"/>
        <c:axId val="153864832"/>
        <c:axId val="153870720"/>
      </c:barChart>
      <c:catAx>
        <c:axId val="153864832"/>
        <c:scaling>
          <c:orientation val="minMax"/>
        </c:scaling>
        <c:delete val="1"/>
        <c:axPos val="b"/>
        <c:numFmt formatCode="General" sourceLinked="1"/>
        <c:majorTickMark val="none"/>
        <c:tickLblPos val="none"/>
        <c:crossAx val="153870720"/>
        <c:crosses val="autoZero"/>
        <c:auto val="1"/>
        <c:lblAlgn val="ctr"/>
        <c:lblOffset val="100"/>
      </c:catAx>
      <c:valAx>
        <c:axId val="153870720"/>
        <c:scaling>
          <c:orientation val="minMax"/>
        </c:scaling>
        <c:delete val="1"/>
        <c:axPos val="l"/>
        <c:numFmt formatCode="0.0" sourceLinked="1"/>
        <c:majorTickMark val="none"/>
        <c:tickLblPos val="none"/>
        <c:crossAx val="15386483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Ряд 1</c:v>
                </c:pt>
              </c:strCache>
            </c:strRef>
          </c:tx>
          <c:spPr>
            <a:solidFill>
              <a:schemeClr val="accent1"/>
            </a:solidFill>
            <a:ln>
              <a:noFill/>
            </a:ln>
            <a:effectLst/>
          </c:spPr>
          <c:dPt>
            <c:idx val="0"/>
            <c:spPr>
              <a:solidFill>
                <a:schemeClr val="tx1">
                  <a:lumMod val="60000"/>
                  <a:lumOff val="40000"/>
                </a:schemeClr>
              </a:solidFill>
              <a:ln>
                <a:noFill/>
              </a:ln>
              <a:effectLst/>
            </c:spPr>
            <c:extLst xmlns:c16r2="http://schemas.microsoft.com/office/drawing/2015/06/chart">
              <c:ext xmlns:c16="http://schemas.microsoft.com/office/drawing/2014/chart" uri="{C3380CC4-5D6E-409C-BE32-E72D297353CC}">
                <c16:uniqueId val="{00000003-04C3-4EE5-8C5E-936AFB716471}"/>
              </c:ext>
            </c:extLst>
          </c:dPt>
          <c:dPt>
            <c:idx val="1"/>
            <c:spPr>
              <a:solidFill>
                <a:srgbClr val="2470AE"/>
              </a:solidFill>
              <a:ln>
                <a:noFill/>
              </a:ln>
              <a:effectLst/>
            </c:spPr>
            <c:extLst xmlns:c16r2="http://schemas.microsoft.com/office/drawing/2015/06/chart">
              <c:ext xmlns:c16="http://schemas.microsoft.com/office/drawing/2014/chart" uri="{C3380CC4-5D6E-409C-BE32-E72D297353CC}">
                <c16:uniqueId val="{00000004-04C3-4EE5-8C5E-936AFB716471}"/>
              </c:ext>
            </c:extLst>
          </c:dPt>
          <c:dPt>
            <c:idx val="2"/>
            <c:spPr>
              <a:solidFill>
                <a:srgbClr val="E3801D"/>
              </a:solidFill>
              <a:ln>
                <a:noFill/>
              </a:ln>
              <a:effectLst/>
            </c:spPr>
            <c:extLst xmlns:c16r2="http://schemas.microsoft.com/office/drawing/2015/06/chart">
              <c:ext xmlns:c16="http://schemas.microsoft.com/office/drawing/2014/chart" uri="{C3380CC4-5D6E-409C-BE32-E72D297353CC}">
                <c16:uniqueId val="{00000005-04C3-4EE5-8C5E-936AFB716471}"/>
              </c:ext>
            </c:extLst>
          </c:dPt>
          <c:dLbls>
            <c:spPr>
              <a:noFill/>
              <a:ln>
                <a:noFill/>
              </a:ln>
              <a:effectLst/>
            </c:spPr>
            <c:txPr>
              <a:bodyPr rot="0" spcFirstLastPara="1" vertOverflow="ellipsis" vert="horz" wrap="square" lIns="0" tIns="19050" rIns="0" bIns="19050" anchor="ctr" anchorCtr="1">
                <a:spAutoFit/>
              </a:bodyPr>
              <a:lstStyle/>
              <a:p>
                <a:pPr>
                  <a:defRPr sz="500" b="1"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ru-RU"/>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2018</c:v>
                </c:pt>
                <c:pt idx="1">
                  <c:v>2019</c:v>
                </c:pt>
                <c:pt idx="2">
                  <c:v>2020</c:v>
                </c:pt>
              </c:numCache>
            </c:numRef>
          </c:cat>
          <c:val>
            <c:numRef>
              <c:f>Лист1!$B$2:$B$4</c:f>
              <c:numCache>
                <c:formatCode>0.00%</c:formatCode>
                <c:ptCount val="3"/>
                <c:pt idx="0">
                  <c:v>0.96000000000000019</c:v>
                </c:pt>
                <c:pt idx="1">
                  <c:v>0.96960000000000024</c:v>
                </c:pt>
                <c:pt idx="2">
                  <c:v>0.99380000000000002</c:v>
                </c:pt>
              </c:numCache>
            </c:numRef>
          </c:val>
          <c:extLst xmlns:c16r2="http://schemas.microsoft.com/office/drawing/2015/06/chart">
            <c:ext xmlns:c16="http://schemas.microsoft.com/office/drawing/2014/chart" uri="{C3380CC4-5D6E-409C-BE32-E72D297353CC}">
              <c16:uniqueId val="{00000000-04C3-4EE5-8C5E-936AFB716471}"/>
            </c:ext>
          </c:extLst>
        </c:ser>
        <c:gapWidth val="35"/>
        <c:axId val="153946752"/>
        <c:axId val="153956736"/>
      </c:barChart>
      <c:catAx>
        <c:axId val="153946752"/>
        <c:scaling>
          <c:orientation val="minMax"/>
        </c:scaling>
        <c:delete val="1"/>
        <c:axPos val="b"/>
        <c:numFmt formatCode="General" sourceLinked="1"/>
        <c:majorTickMark val="none"/>
        <c:tickLblPos val="none"/>
        <c:crossAx val="153956736"/>
        <c:crosses val="autoZero"/>
        <c:auto val="1"/>
        <c:lblAlgn val="ctr"/>
        <c:lblOffset val="100"/>
      </c:catAx>
      <c:valAx>
        <c:axId val="153956736"/>
        <c:scaling>
          <c:orientation val="minMax"/>
        </c:scaling>
        <c:delete val="1"/>
        <c:axPos val="l"/>
        <c:numFmt formatCode="0.00%" sourceLinked="1"/>
        <c:majorTickMark val="none"/>
        <c:tickLblPos val="none"/>
        <c:crossAx val="15394675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Ряд 1</c:v>
                </c:pt>
              </c:strCache>
            </c:strRef>
          </c:tx>
          <c:spPr>
            <a:solidFill>
              <a:schemeClr val="accent1"/>
            </a:solidFill>
            <a:ln>
              <a:noFill/>
            </a:ln>
            <a:effectLst/>
          </c:spPr>
          <c:dPt>
            <c:idx val="0"/>
            <c:spPr>
              <a:solidFill>
                <a:schemeClr val="tx1">
                  <a:lumMod val="60000"/>
                  <a:lumOff val="40000"/>
                </a:schemeClr>
              </a:solidFill>
              <a:ln>
                <a:noFill/>
              </a:ln>
              <a:effectLst/>
            </c:spPr>
            <c:extLst xmlns:c16r2="http://schemas.microsoft.com/office/drawing/2015/06/chart">
              <c:ext xmlns:c16="http://schemas.microsoft.com/office/drawing/2014/chart" uri="{C3380CC4-5D6E-409C-BE32-E72D297353CC}">
                <c16:uniqueId val="{00000003-04C3-4EE5-8C5E-936AFB716471}"/>
              </c:ext>
            </c:extLst>
          </c:dPt>
          <c:dPt>
            <c:idx val="1"/>
            <c:spPr>
              <a:solidFill>
                <a:srgbClr val="2470AE"/>
              </a:solidFill>
              <a:ln>
                <a:noFill/>
              </a:ln>
              <a:effectLst/>
            </c:spPr>
            <c:extLst xmlns:c16r2="http://schemas.microsoft.com/office/drawing/2015/06/chart">
              <c:ext xmlns:c16="http://schemas.microsoft.com/office/drawing/2014/chart" uri="{C3380CC4-5D6E-409C-BE32-E72D297353CC}">
                <c16:uniqueId val="{00000004-04C3-4EE5-8C5E-936AFB716471}"/>
              </c:ext>
            </c:extLst>
          </c:dPt>
          <c:dPt>
            <c:idx val="2"/>
            <c:spPr>
              <a:solidFill>
                <a:srgbClr val="E3801D"/>
              </a:solidFill>
              <a:ln>
                <a:noFill/>
              </a:ln>
              <a:effectLst/>
            </c:spPr>
            <c:extLst xmlns:c16r2="http://schemas.microsoft.com/office/drawing/2015/06/chart">
              <c:ext xmlns:c16="http://schemas.microsoft.com/office/drawing/2014/chart" uri="{C3380CC4-5D6E-409C-BE32-E72D297353CC}">
                <c16:uniqueId val="{00000005-04C3-4EE5-8C5E-936AFB716471}"/>
              </c:ext>
            </c:extLst>
          </c:dPt>
          <c:dLbls>
            <c:spPr>
              <a:noFill/>
              <a:ln>
                <a:noFill/>
              </a:ln>
              <a:effectLst/>
            </c:spPr>
            <c:txPr>
              <a:bodyPr rot="0" spcFirstLastPara="1" vertOverflow="ellipsis" vert="horz" wrap="square" lIns="0" tIns="19050" rIns="0" bIns="19050" anchor="ctr" anchorCtr="1">
                <a:spAutoFit/>
              </a:bodyPr>
              <a:lstStyle/>
              <a:p>
                <a:pPr>
                  <a:defRPr sz="600" b="1"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ru-RU"/>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2018</c:v>
                </c:pt>
                <c:pt idx="1">
                  <c:v>2019</c:v>
                </c:pt>
                <c:pt idx="2">
                  <c:v>2020</c:v>
                </c:pt>
              </c:numCache>
            </c:numRef>
          </c:cat>
          <c:val>
            <c:numRef>
              <c:f>Лист1!$B$2:$B$4</c:f>
              <c:numCache>
                <c:formatCode>0%</c:formatCode>
                <c:ptCount val="3"/>
                <c:pt idx="0">
                  <c:v>0.87000000000000022</c:v>
                </c:pt>
                <c:pt idx="1">
                  <c:v>0.82000000000000017</c:v>
                </c:pt>
                <c:pt idx="2">
                  <c:v>0.86000000000000021</c:v>
                </c:pt>
              </c:numCache>
            </c:numRef>
          </c:val>
          <c:extLst xmlns:c16r2="http://schemas.microsoft.com/office/drawing/2015/06/chart">
            <c:ext xmlns:c16="http://schemas.microsoft.com/office/drawing/2014/chart" uri="{C3380CC4-5D6E-409C-BE32-E72D297353CC}">
              <c16:uniqueId val="{00000000-04C3-4EE5-8C5E-936AFB716471}"/>
            </c:ext>
          </c:extLst>
        </c:ser>
        <c:gapWidth val="35"/>
        <c:axId val="153995904"/>
        <c:axId val="154009984"/>
      </c:barChart>
      <c:catAx>
        <c:axId val="153995904"/>
        <c:scaling>
          <c:orientation val="minMax"/>
        </c:scaling>
        <c:delete val="1"/>
        <c:axPos val="b"/>
        <c:numFmt formatCode="General" sourceLinked="1"/>
        <c:majorTickMark val="none"/>
        <c:tickLblPos val="none"/>
        <c:crossAx val="154009984"/>
        <c:crosses val="autoZero"/>
        <c:auto val="1"/>
        <c:lblAlgn val="ctr"/>
        <c:lblOffset val="100"/>
      </c:catAx>
      <c:valAx>
        <c:axId val="154009984"/>
        <c:scaling>
          <c:orientation val="minMax"/>
        </c:scaling>
        <c:delete val="1"/>
        <c:axPos val="l"/>
        <c:numFmt formatCode="0%" sourceLinked="1"/>
        <c:majorTickMark val="none"/>
        <c:tickLblPos val="none"/>
        <c:crossAx val="15399590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col"/>
        <c:grouping val="clustered"/>
        <c:ser>
          <c:idx val="0"/>
          <c:order val="0"/>
          <c:tx>
            <c:strRef>
              <c:f>Лист1!$B$1</c:f>
              <c:strCache>
                <c:ptCount val="1"/>
                <c:pt idx="0">
                  <c:v>Ряд 1</c:v>
                </c:pt>
              </c:strCache>
            </c:strRef>
          </c:tx>
          <c:spPr>
            <a:solidFill>
              <a:schemeClr val="accent1"/>
            </a:solidFill>
            <a:ln>
              <a:noFill/>
            </a:ln>
            <a:effectLst/>
          </c:spPr>
          <c:dPt>
            <c:idx val="0"/>
            <c:spPr>
              <a:solidFill>
                <a:schemeClr val="tx1">
                  <a:lumMod val="60000"/>
                  <a:lumOff val="40000"/>
                </a:schemeClr>
              </a:solidFill>
              <a:ln>
                <a:noFill/>
              </a:ln>
              <a:effectLst/>
            </c:spPr>
            <c:extLst xmlns:c16r2="http://schemas.microsoft.com/office/drawing/2015/06/chart">
              <c:ext xmlns:c16="http://schemas.microsoft.com/office/drawing/2014/chart" uri="{C3380CC4-5D6E-409C-BE32-E72D297353CC}">
                <c16:uniqueId val="{00000003-04C3-4EE5-8C5E-936AFB716471}"/>
              </c:ext>
            </c:extLst>
          </c:dPt>
          <c:dPt>
            <c:idx val="1"/>
            <c:spPr>
              <a:solidFill>
                <a:srgbClr val="2470AE"/>
              </a:solidFill>
              <a:ln>
                <a:noFill/>
              </a:ln>
              <a:effectLst/>
            </c:spPr>
            <c:extLst xmlns:c16r2="http://schemas.microsoft.com/office/drawing/2015/06/chart">
              <c:ext xmlns:c16="http://schemas.microsoft.com/office/drawing/2014/chart" uri="{C3380CC4-5D6E-409C-BE32-E72D297353CC}">
                <c16:uniqueId val="{00000004-04C3-4EE5-8C5E-936AFB716471}"/>
              </c:ext>
            </c:extLst>
          </c:dPt>
          <c:dPt>
            <c:idx val="2"/>
            <c:spPr>
              <a:solidFill>
                <a:srgbClr val="E3801D"/>
              </a:solidFill>
              <a:ln>
                <a:noFill/>
              </a:ln>
              <a:effectLst/>
            </c:spPr>
            <c:extLst xmlns:c16r2="http://schemas.microsoft.com/office/drawing/2015/06/chart">
              <c:ext xmlns:c16="http://schemas.microsoft.com/office/drawing/2014/chart" uri="{C3380CC4-5D6E-409C-BE32-E72D297353CC}">
                <c16:uniqueId val="{00000005-04C3-4EE5-8C5E-936AFB716471}"/>
              </c:ext>
            </c:extLst>
          </c:dPt>
          <c:dLbls>
            <c:spPr>
              <a:noFill/>
              <a:ln>
                <a:noFill/>
              </a:ln>
              <a:effectLst/>
            </c:spPr>
            <c:txPr>
              <a:bodyPr rot="0" spcFirstLastPara="1" vertOverflow="ellipsis" vert="horz" wrap="square" lIns="0" tIns="19050" rIns="0" bIns="19050" anchor="ctr" anchorCtr="1">
                <a:spAutoFit/>
              </a:bodyPr>
              <a:lstStyle/>
              <a:p>
                <a:pPr>
                  <a:defRPr sz="500" b="1"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ru-RU"/>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2018</c:v>
                </c:pt>
                <c:pt idx="1">
                  <c:v>2019</c:v>
                </c:pt>
                <c:pt idx="2">
                  <c:v>2020</c:v>
                </c:pt>
              </c:numCache>
            </c:numRef>
          </c:cat>
          <c:val>
            <c:numRef>
              <c:f>Лист1!$B$2:$B$4</c:f>
              <c:numCache>
                <c:formatCode>0%</c:formatCode>
                <c:ptCount val="3"/>
                <c:pt idx="0">
                  <c:v>0.99</c:v>
                </c:pt>
                <c:pt idx="1">
                  <c:v>0.9700000000000002</c:v>
                </c:pt>
                <c:pt idx="2">
                  <c:v>0.99</c:v>
                </c:pt>
              </c:numCache>
            </c:numRef>
          </c:val>
          <c:extLst xmlns:c16r2="http://schemas.microsoft.com/office/drawing/2015/06/chart">
            <c:ext xmlns:c16="http://schemas.microsoft.com/office/drawing/2014/chart" uri="{C3380CC4-5D6E-409C-BE32-E72D297353CC}">
              <c16:uniqueId val="{00000000-04C3-4EE5-8C5E-936AFB716471}"/>
            </c:ext>
          </c:extLst>
        </c:ser>
        <c:gapWidth val="35"/>
        <c:axId val="154416256"/>
        <c:axId val="154417792"/>
      </c:barChart>
      <c:catAx>
        <c:axId val="154416256"/>
        <c:scaling>
          <c:orientation val="minMax"/>
        </c:scaling>
        <c:delete val="1"/>
        <c:axPos val="b"/>
        <c:numFmt formatCode="General" sourceLinked="1"/>
        <c:majorTickMark val="none"/>
        <c:tickLblPos val="none"/>
        <c:crossAx val="154417792"/>
        <c:crosses val="autoZero"/>
        <c:auto val="1"/>
        <c:lblAlgn val="ctr"/>
        <c:lblOffset val="100"/>
      </c:catAx>
      <c:valAx>
        <c:axId val="154417792"/>
        <c:scaling>
          <c:orientation val="minMax"/>
        </c:scaling>
        <c:delete val="1"/>
        <c:axPos val="l"/>
        <c:numFmt formatCode="0%" sourceLinked="1"/>
        <c:majorTickMark val="none"/>
        <c:tickLblPos val="none"/>
        <c:crossAx val="15441625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Лист1!$B$1</c:f>
              <c:strCache>
                <c:ptCount val="1"/>
                <c:pt idx="0">
                  <c:v>Ряд 1</c:v>
                </c:pt>
              </c:strCache>
            </c:strRef>
          </c:tx>
          <c:spPr>
            <a:solidFill>
              <a:schemeClr val="accent1"/>
            </a:solidFill>
            <a:ln>
              <a:noFill/>
            </a:ln>
            <a:effectLst/>
          </c:spPr>
          <c:dPt>
            <c:idx val="0"/>
            <c:spPr>
              <a:solidFill>
                <a:schemeClr val="tx1">
                  <a:lumMod val="60000"/>
                  <a:lumOff val="40000"/>
                </a:schemeClr>
              </a:solidFill>
              <a:ln>
                <a:noFill/>
              </a:ln>
              <a:effectLst/>
            </c:spPr>
            <c:extLst xmlns:c16r2="http://schemas.microsoft.com/office/drawing/2015/06/chart">
              <c:ext xmlns:c16="http://schemas.microsoft.com/office/drawing/2014/chart" uri="{C3380CC4-5D6E-409C-BE32-E72D297353CC}">
                <c16:uniqueId val="{00000003-04C3-4EE5-8C5E-936AFB716471}"/>
              </c:ext>
            </c:extLst>
          </c:dPt>
          <c:dPt>
            <c:idx val="1"/>
            <c:spPr>
              <a:solidFill>
                <a:srgbClr val="2470AE"/>
              </a:solidFill>
              <a:ln>
                <a:noFill/>
              </a:ln>
              <a:effectLst/>
            </c:spPr>
            <c:extLst xmlns:c16r2="http://schemas.microsoft.com/office/drawing/2015/06/chart">
              <c:ext xmlns:c16="http://schemas.microsoft.com/office/drawing/2014/chart" uri="{C3380CC4-5D6E-409C-BE32-E72D297353CC}">
                <c16:uniqueId val="{00000004-04C3-4EE5-8C5E-936AFB716471}"/>
              </c:ext>
            </c:extLst>
          </c:dPt>
          <c:dPt>
            <c:idx val="2"/>
            <c:spPr>
              <a:solidFill>
                <a:srgbClr val="E3801D"/>
              </a:solidFill>
              <a:ln>
                <a:noFill/>
              </a:ln>
              <a:effectLst/>
            </c:spPr>
            <c:extLst xmlns:c16r2="http://schemas.microsoft.com/office/drawing/2015/06/chart">
              <c:ext xmlns:c16="http://schemas.microsoft.com/office/drawing/2014/chart" uri="{C3380CC4-5D6E-409C-BE32-E72D297353CC}">
                <c16:uniqueId val="{00000005-04C3-4EE5-8C5E-936AFB716471}"/>
              </c:ext>
            </c:extLst>
          </c:dPt>
          <c:dLbls>
            <c:spPr>
              <a:noFill/>
              <a:ln>
                <a:noFill/>
              </a:ln>
              <a:effectLst/>
            </c:spPr>
            <c:txPr>
              <a:bodyPr rot="0" spcFirstLastPara="1" vertOverflow="ellipsis" vert="horz" wrap="square" lIns="0" tIns="19050" rIns="0" bIns="19050" anchor="ctr" anchorCtr="1">
                <a:spAutoFit/>
              </a:bodyPr>
              <a:lstStyle/>
              <a:p>
                <a:pPr>
                  <a:defRPr sz="600" b="1"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mn-cs"/>
                  </a:defRPr>
                </a:pPr>
                <a:endParaRPr lang="ru-RU"/>
              </a:p>
            </c:txPr>
            <c:dLblPos val="outEnd"/>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2018</c:v>
                </c:pt>
                <c:pt idx="1">
                  <c:v>2019</c:v>
                </c:pt>
                <c:pt idx="2">
                  <c:v>2020</c:v>
                </c:pt>
              </c:numCache>
            </c:numRef>
          </c:cat>
          <c:val>
            <c:numRef>
              <c:f>Лист1!$B$2:$B$4</c:f>
              <c:numCache>
                <c:formatCode>0.0</c:formatCode>
                <c:ptCount val="3"/>
                <c:pt idx="0" formatCode="General">
                  <c:v>22.7</c:v>
                </c:pt>
                <c:pt idx="1">
                  <c:v>33.300000000000004</c:v>
                </c:pt>
                <c:pt idx="2" formatCode="General">
                  <c:v>33.200000000000003</c:v>
                </c:pt>
              </c:numCache>
            </c:numRef>
          </c:val>
          <c:extLst xmlns:c16r2="http://schemas.microsoft.com/office/drawing/2015/06/chart">
            <c:ext xmlns:c16="http://schemas.microsoft.com/office/drawing/2014/chart" uri="{C3380CC4-5D6E-409C-BE32-E72D297353CC}">
              <c16:uniqueId val="{00000000-04C3-4EE5-8C5E-936AFB716471}"/>
            </c:ext>
          </c:extLst>
        </c:ser>
        <c:gapWidth val="35"/>
        <c:axId val="154461312"/>
        <c:axId val="154462848"/>
      </c:barChart>
      <c:catAx>
        <c:axId val="154461312"/>
        <c:scaling>
          <c:orientation val="minMax"/>
        </c:scaling>
        <c:delete val="1"/>
        <c:axPos val="b"/>
        <c:numFmt formatCode="General" sourceLinked="1"/>
        <c:majorTickMark val="none"/>
        <c:tickLblPos val="none"/>
        <c:crossAx val="154462848"/>
        <c:crosses val="autoZero"/>
        <c:auto val="1"/>
        <c:lblAlgn val="ctr"/>
        <c:lblOffset val="100"/>
      </c:catAx>
      <c:valAx>
        <c:axId val="154462848"/>
        <c:scaling>
          <c:orientation val="minMax"/>
        </c:scaling>
        <c:delete val="1"/>
        <c:axPos val="l"/>
        <c:numFmt formatCode="General" sourceLinked="1"/>
        <c:majorTickMark val="none"/>
        <c:tickLblPos val="none"/>
        <c:crossAx val="154461312"/>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style val="5"/>
  <c:chart>
    <c:autoTitleDeleted val="1"/>
    <c:plotArea>
      <c:layout>
        <c:manualLayout>
          <c:layoutTarget val="inner"/>
          <c:xMode val="edge"/>
          <c:yMode val="edge"/>
          <c:x val="1.3715667910234932E-2"/>
          <c:y val="0"/>
          <c:w val="0.98628442993513477"/>
          <c:h val="0.87111719801223342"/>
        </c:manualLayout>
      </c:layout>
      <c:lineChart>
        <c:grouping val="stacked"/>
        <c:ser>
          <c:idx val="0"/>
          <c:order val="0"/>
          <c:tx>
            <c:strRef>
              <c:f>Лист1!$B$1</c:f>
              <c:strCache>
                <c:ptCount val="1"/>
                <c:pt idx="0">
                  <c:v>Ряд 1</c:v>
                </c:pt>
              </c:strCache>
            </c:strRef>
          </c:tx>
          <c:spPr>
            <a:ln>
              <a:solidFill>
                <a:srgbClr val="FFC000"/>
              </a:solidFill>
            </a:ln>
          </c:spPr>
          <c:marker>
            <c:symbol val="circle"/>
            <c:size val="9"/>
            <c:spPr>
              <a:solidFill>
                <a:srgbClr val="FFC000"/>
              </a:solidFill>
              <a:ln>
                <a:solidFill>
                  <a:srgbClr val="FFC000"/>
                </a:solidFill>
              </a:ln>
            </c:spPr>
          </c:marker>
          <c:dLbls>
            <c:spPr>
              <a:noFill/>
              <a:ln>
                <a:noFill/>
              </a:ln>
              <a:effectLst/>
            </c:spPr>
            <c:txPr>
              <a:bodyPr/>
              <a:lstStyle/>
              <a:p>
                <a:pPr>
                  <a:defRPr b="1">
                    <a:latin typeface="Roboto Condensed" panose="020B0604020202020204" charset="0"/>
                    <a:ea typeface="Roboto Condensed" panose="020B0604020202020204" charset="0"/>
                  </a:defRPr>
                </a:pPr>
                <a:endParaRPr lang="ru-RU"/>
              </a:p>
            </c:txPr>
            <c:dLblPos val="t"/>
            <c:showVal val="1"/>
            <c:extLst xmlns:c16r2="http://schemas.microsoft.com/office/drawing/2015/06/chart">
              <c:ext xmlns:c15="http://schemas.microsoft.com/office/drawing/2012/chart" uri="{CE6537A1-D6FC-4f65-9D91-7224C49458BB}">
                <c15:showLeaderLines val="0"/>
              </c:ext>
            </c:extLst>
          </c:dLbls>
          <c:cat>
            <c:numRef>
              <c:f>Лист1!$A$2:$A$5</c:f>
              <c:numCache>
                <c:formatCode>General</c:formatCode>
                <c:ptCount val="4"/>
                <c:pt idx="0">
                  <c:v>2017</c:v>
                </c:pt>
                <c:pt idx="1">
                  <c:v>2018</c:v>
                </c:pt>
                <c:pt idx="2">
                  <c:v>2019</c:v>
                </c:pt>
                <c:pt idx="3">
                  <c:v>2020</c:v>
                </c:pt>
              </c:numCache>
            </c:numRef>
          </c:cat>
          <c:val>
            <c:numRef>
              <c:f>Лист1!$B$2:$B$5</c:f>
              <c:numCache>
                <c:formatCode>0.0</c:formatCode>
                <c:ptCount val="4"/>
                <c:pt idx="0">
                  <c:v>15.8</c:v>
                </c:pt>
                <c:pt idx="1">
                  <c:v>22.7</c:v>
                </c:pt>
                <c:pt idx="2">
                  <c:v>33.300000000000004</c:v>
                </c:pt>
                <c:pt idx="3">
                  <c:v>33.200000000000003</c:v>
                </c:pt>
              </c:numCache>
            </c:numRef>
          </c:val>
          <c:smooth val="1"/>
          <c:extLst xmlns:c16r2="http://schemas.microsoft.com/office/drawing/2015/06/chart">
            <c:ext xmlns:c16="http://schemas.microsoft.com/office/drawing/2014/chart" uri="{C3380CC4-5D6E-409C-BE32-E72D297353CC}">
              <c16:uniqueId val="{00000004-AC01-4995-B684-37FD7DF5B0B3}"/>
            </c:ext>
          </c:extLst>
        </c:ser>
        <c:marker val="1"/>
        <c:axId val="154256512"/>
        <c:axId val="154333184"/>
      </c:lineChart>
      <c:catAx>
        <c:axId val="154256512"/>
        <c:scaling>
          <c:orientation val="minMax"/>
        </c:scaling>
        <c:delete val="1"/>
        <c:axPos val="b"/>
        <c:numFmt formatCode="General" sourceLinked="1"/>
        <c:tickLblPos val="none"/>
        <c:crossAx val="154333184"/>
        <c:crosses val="autoZero"/>
        <c:auto val="1"/>
        <c:lblAlgn val="ctr"/>
        <c:lblOffset val="100"/>
      </c:catAx>
      <c:valAx>
        <c:axId val="154333184"/>
        <c:scaling>
          <c:orientation val="minMax"/>
        </c:scaling>
        <c:delete val="1"/>
        <c:axPos val="l"/>
        <c:numFmt formatCode="0.0" sourceLinked="1"/>
        <c:tickLblPos val="none"/>
        <c:crossAx val="154256512"/>
        <c:crosses val="autoZero"/>
        <c:crossBetween val="between"/>
      </c:valAx>
    </c:plotArea>
    <c:plotVisOnly val="1"/>
    <c:dispBlanksAs val="zero"/>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style val="5"/>
  <c:chart>
    <c:autoTitleDeleted val="1"/>
    <c:plotArea>
      <c:layout>
        <c:manualLayout>
          <c:layoutTarget val="inner"/>
          <c:xMode val="edge"/>
          <c:yMode val="edge"/>
          <c:x val="4.2204859675362459E-3"/>
          <c:y val="0.1246167989174449"/>
          <c:w val="0.98628442993513477"/>
          <c:h val="0.87111719801223342"/>
        </c:manualLayout>
      </c:layout>
      <c:lineChart>
        <c:grouping val="stacked"/>
        <c:ser>
          <c:idx val="0"/>
          <c:order val="0"/>
          <c:tx>
            <c:strRef>
              <c:f>Лист1!$B$1</c:f>
              <c:strCache>
                <c:ptCount val="1"/>
                <c:pt idx="0">
                  <c:v>Ряд 1</c:v>
                </c:pt>
              </c:strCache>
            </c:strRef>
          </c:tx>
          <c:spPr>
            <a:ln>
              <a:solidFill>
                <a:srgbClr val="00B0F0"/>
              </a:solidFill>
            </a:ln>
          </c:spPr>
          <c:marker>
            <c:symbol val="circle"/>
            <c:size val="9"/>
            <c:spPr>
              <a:solidFill>
                <a:srgbClr val="00B0F0"/>
              </a:solidFill>
              <a:ln>
                <a:solidFill>
                  <a:srgbClr val="00B0F0"/>
                </a:solidFill>
              </a:ln>
            </c:spPr>
          </c:marker>
          <c:dLbls>
            <c:dLbl>
              <c:idx val="0"/>
              <c:layout>
                <c:manualLayout>
                  <c:x val="-3.493663811693494E-2"/>
                  <c:y val="-7.4389614268921253E-2"/>
                </c:manualLayout>
              </c:layout>
              <c:dLblPos val="r"/>
              <c:showVal val="1"/>
              <c:extLst xmlns:c16r2="http://schemas.microsoft.com/office/drawing/2015/06/chart">
                <c:ext xmlns:c16="http://schemas.microsoft.com/office/drawing/2014/chart" uri="{C3380CC4-5D6E-409C-BE32-E72D297353CC}">
                  <c16:uniqueId val="{00000000-97F6-4060-A9D5-70C2C3221F04}"/>
                </c:ext>
                <c:ext xmlns:c15="http://schemas.microsoft.com/office/drawing/2012/chart" uri="{CE6537A1-D6FC-4f65-9D91-7224C49458BB}"/>
              </c:extLst>
            </c:dLbl>
            <c:dLbl>
              <c:idx val="1"/>
              <c:layout>
                <c:manualLayout>
                  <c:x val="-1.6961205619738986E-2"/>
                  <c:y val="-6.2125892097270305E-2"/>
                </c:manualLayout>
              </c:layout>
              <c:dLblPos val="r"/>
              <c:showVal val="1"/>
              <c:extLst xmlns:c16r2="http://schemas.microsoft.com/office/drawing/2015/06/chart">
                <c:ext xmlns:c16="http://schemas.microsoft.com/office/drawing/2014/chart" uri="{C3380CC4-5D6E-409C-BE32-E72D297353CC}">
                  <c16:uniqueId val="{00000001-97F6-4060-A9D5-70C2C3221F04}"/>
                </c:ext>
                <c:ext xmlns:c15="http://schemas.microsoft.com/office/drawing/2012/chart" uri="{CE6537A1-D6FC-4f65-9D91-7224C49458BB}"/>
              </c:extLst>
            </c:dLbl>
            <c:dLbl>
              <c:idx val="2"/>
              <c:layout>
                <c:manualLayout>
                  <c:x val="-1.8767645596453764E-2"/>
                  <c:y val="-6.406748716654595E-2"/>
                </c:manualLayout>
              </c:layout>
              <c:dLblPos val="r"/>
              <c:showVal val="1"/>
              <c:extLst xmlns:c16r2="http://schemas.microsoft.com/office/drawing/2015/06/chart">
                <c:ext xmlns:c16="http://schemas.microsoft.com/office/drawing/2014/chart" uri="{C3380CC4-5D6E-409C-BE32-E72D297353CC}">
                  <c16:uniqueId val="{00000000-628D-4ABA-8F2D-28B3DA72B14C}"/>
                </c:ext>
                <c:ext xmlns:c15="http://schemas.microsoft.com/office/drawing/2012/chart" uri="{CE6537A1-D6FC-4f65-9D91-7224C49458BB}"/>
              </c:extLst>
            </c:dLbl>
            <c:dLbl>
              <c:idx val="3"/>
              <c:layout>
                <c:manualLayout>
                  <c:x val="-2.1685772050891724E-2"/>
                  <c:y val="-5.9979579775995537E-2"/>
                </c:manualLayout>
              </c:layout>
              <c:dLblPos val="r"/>
              <c:showVal val="1"/>
              <c:extLst xmlns:c16r2="http://schemas.microsoft.com/office/drawing/2015/06/chart">
                <c:ext xmlns:c16="http://schemas.microsoft.com/office/drawing/2014/chart" uri="{C3380CC4-5D6E-409C-BE32-E72D297353CC}">
                  <c16:uniqueId val="{00000001-628D-4ABA-8F2D-28B3DA72B14C}"/>
                </c:ext>
                <c:ext xmlns:c15="http://schemas.microsoft.com/office/drawing/2012/chart" uri="{CE6537A1-D6FC-4f65-9D91-7224C49458BB}"/>
              </c:extLst>
            </c:dLbl>
            <c:dLbl>
              <c:idx val="4"/>
              <c:layout>
                <c:manualLayout>
                  <c:x val="-7.6756594011364823E-2"/>
                  <c:y val="7.900927150271482E-2"/>
                </c:manualLayout>
              </c:layout>
              <c:dLblPos val="r"/>
              <c:showVal val="1"/>
              <c:extLst xmlns:c16r2="http://schemas.microsoft.com/office/drawing/2015/06/chart">
                <c:ext xmlns:c16="http://schemas.microsoft.com/office/drawing/2014/chart" uri="{C3380CC4-5D6E-409C-BE32-E72D297353CC}">
                  <c16:uniqueId val="{00000002-628D-4ABA-8F2D-28B3DA72B14C}"/>
                </c:ext>
                <c:ext xmlns:c15="http://schemas.microsoft.com/office/drawing/2012/chart" uri="{CE6537A1-D6FC-4f65-9D91-7224C49458BB}"/>
              </c:extLst>
            </c:dLbl>
            <c:spPr>
              <a:noFill/>
              <a:ln>
                <a:noFill/>
              </a:ln>
              <a:effectLst/>
            </c:spPr>
            <c:txPr>
              <a:bodyPr/>
              <a:lstStyle/>
              <a:p>
                <a:pPr>
                  <a:defRPr b="1">
                    <a:solidFill>
                      <a:schemeClr val="tx1">
                        <a:lumMod val="75000"/>
                      </a:schemeClr>
                    </a:solidFill>
                    <a:latin typeface="Roboto Condensed" panose="02000000000000000000" pitchFamily="2" charset="0"/>
                    <a:ea typeface="Roboto Condensed" panose="02000000000000000000" pitchFamily="2" charset="0"/>
                  </a:defRPr>
                </a:pPr>
                <a:endParaRPr lang="ru-RU"/>
              </a:p>
            </c:txPr>
            <c:dLblPos val="b"/>
            <c:showVal val="1"/>
            <c:extLst xmlns:c16r2="http://schemas.microsoft.com/office/drawing/2015/06/chart">
              <c:ext xmlns:c15="http://schemas.microsoft.com/office/drawing/2012/chart" uri="{CE6537A1-D6FC-4f65-9D91-7224C49458BB}">
                <c15:showLeaderLines val="0"/>
              </c:ext>
            </c:extLst>
          </c:dLbls>
          <c:cat>
            <c:numRef>
              <c:f>Лист1!$A$2:$A$5</c:f>
              <c:numCache>
                <c:formatCode>General</c:formatCode>
                <c:ptCount val="4"/>
                <c:pt idx="0">
                  <c:v>2017</c:v>
                </c:pt>
                <c:pt idx="1">
                  <c:v>2018</c:v>
                </c:pt>
                <c:pt idx="2">
                  <c:v>2019</c:v>
                </c:pt>
                <c:pt idx="3">
                  <c:v>2020</c:v>
                </c:pt>
              </c:numCache>
            </c:numRef>
          </c:cat>
          <c:val>
            <c:numRef>
              <c:f>Лист1!$B$2:$B$5</c:f>
              <c:numCache>
                <c:formatCode>0.0</c:formatCode>
                <c:ptCount val="4"/>
                <c:pt idx="0">
                  <c:v>20.2</c:v>
                </c:pt>
                <c:pt idx="1">
                  <c:v>14.2</c:v>
                </c:pt>
                <c:pt idx="2">
                  <c:v>9.3000000000000007</c:v>
                </c:pt>
                <c:pt idx="3">
                  <c:v>6.1</c:v>
                </c:pt>
              </c:numCache>
            </c:numRef>
          </c:val>
          <c:smooth val="1"/>
          <c:extLst xmlns:c16r2="http://schemas.microsoft.com/office/drawing/2015/06/chart">
            <c:ext xmlns:c16="http://schemas.microsoft.com/office/drawing/2014/chart" uri="{C3380CC4-5D6E-409C-BE32-E72D297353CC}">
              <c16:uniqueId val="{00000003-628D-4ABA-8F2D-28B3DA72B14C}"/>
            </c:ext>
          </c:extLst>
        </c:ser>
        <c:marker val="1"/>
        <c:axId val="154643840"/>
        <c:axId val="154736896"/>
      </c:lineChart>
      <c:catAx>
        <c:axId val="154643840"/>
        <c:scaling>
          <c:orientation val="minMax"/>
        </c:scaling>
        <c:delete val="1"/>
        <c:axPos val="b"/>
        <c:numFmt formatCode="General" sourceLinked="1"/>
        <c:tickLblPos val="none"/>
        <c:crossAx val="154736896"/>
        <c:crosses val="autoZero"/>
        <c:auto val="1"/>
        <c:lblAlgn val="ctr"/>
        <c:lblOffset val="100"/>
      </c:catAx>
      <c:valAx>
        <c:axId val="154736896"/>
        <c:scaling>
          <c:orientation val="minMax"/>
        </c:scaling>
        <c:delete val="1"/>
        <c:axPos val="l"/>
        <c:numFmt formatCode="0.0" sourceLinked="1"/>
        <c:tickLblPos val="none"/>
        <c:crossAx val="154643840"/>
        <c:crosses val="autoZero"/>
        <c:crossBetween val="between"/>
      </c:valAx>
    </c:plotArea>
    <c:plotVisOnly val="1"/>
    <c:dispBlanksAs val="zero"/>
  </c:chart>
  <c:txPr>
    <a:bodyPr/>
    <a:lstStyle/>
    <a:p>
      <a:pPr>
        <a:defRPr sz="1800"/>
      </a:pPr>
      <a:endParaRPr lang="ru-RU"/>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1" dt="2020-06-16T10:54:07.221" idx="4">
    <p:pos x="10" y="10"/>
    <p:text>вставить практикку из статьи и показзать примеры налоговых оговорок</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92044-102B-407E-BE54-3B713737656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46076095-A2C0-48C6-B59C-E0E28E5B6C01}">
      <dgm:prSet custT="1"/>
      <dgm:spPr>
        <a:ln>
          <a:solidFill>
            <a:schemeClr val="tx1"/>
          </a:solidFill>
        </a:ln>
      </dgm:spPr>
      <dgm:t>
        <a:bodyPr/>
        <a:lstStyle/>
        <a:p>
          <a:pPr rtl="0"/>
          <a:r>
            <a:rPr lang="ru-RU" sz="2800" i="1" dirty="0">
              <a:latin typeface="Times New Roman" panose="02020603050405020304" pitchFamily="18" charset="0"/>
              <a:cs typeface="Times New Roman" panose="02020603050405020304" pitchFamily="18" charset="0"/>
            </a:rPr>
            <a:t>431.2  Гражданского кодекса Российской Федерации</a:t>
          </a:r>
        </a:p>
      </dgm:t>
    </dgm:pt>
    <dgm:pt modelId="{92278C7C-176C-446B-8CC5-E92CBEC90589}" type="parTrans" cxnId="{6B03DE49-7788-4C09-816B-D97B137DFA95}">
      <dgm:prSet/>
      <dgm:spPr/>
      <dgm:t>
        <a:bodyPr/>
        <a:lstStyle/>
        <a:p>
          <a:endParaRPr lang="ru-RU"/>
        </a:p>
      </dgm:t>
    </dgm:pt>
    <dgm:pt modelId="{A12E6E03-CA94-4681-A2F3-47620E7BC65F}" type="sibTrans" cxnId="{6B03DE49-7788-4C09-816B-D97B137DFA95}">
      <dgm:prSet/>
      <dgm:spPr/>
      <dgm:t>
        <a:bodyPr/>
        <a:lstStyle/>
        <a:p>
          <a:endParaRPr lang="ru-RU"/>
        </a:p>
      </dgm:t>
    </dgm:pt>
    <dgm:pt modelId="{9B399FA1-0989-4286-9B81-DA127EA15720}" type="pres">
      <dgm:prSet presAssocID="{A7992044-102B-407E-BE54-3B7137376568}" presName="Name0" presStyleCnt="0">
        <dgm:presLayoutVars>
          <dgm:chMax val="7"/>
          <dgm:dir/>
          <dgm:animLvl val="lvl"/>
          <dgm:resizeHandles val="exact"/>
        </dgm:presLayoutVars>
      </dgm:prSet>
      <dgm:spPr/>
      <dgm:t>
        <a:bodyPr/>
        <a:lstStyle/>
        <a:p>
          <a:endParaRPr lang="ru-RU"/>
        </a:p>
      </dgm:t>
    </dgm:pt>
    <dgm:pt modelId="{4E93372C-5882-4DF7-A591-958FD151BAFC}" type="pres">
      <dgm:prSet presAssocID="{46076095-A2C0-48C6-B59C-E0E28E5B6C01}" presName="circle1" presStyleLbl="node1" presStyleIdx="0" presStyleCnt="1"/>
      <dgm:spPr>
        <a:solidFill>
          <a:srgbClr val="C00000"/>
        </a:solidFill>
        <a:ln>
          <a:solidFill>
            <a:schemeClr val="tx1"/>
          </a:solidFill>
        </a:ln>
      </dgm:spPr>
    </dgm:pt>
    <dgm:pt modelId="{443461B4-1CAB-4515-AD15-E07EC73368BE}" type="pres">
      <dgm:prSet presAssocID="{46076095-A2C0-48C6-B59C-E0E28E5B6C01}" presName="space" presStyleCnt="0"/>
      <dgm:spPr/>
    </dgm:pt>
    <dgm:pt modelId="{A176C42A-4635-45A1-A7E9-A49E257A7C9E}" type="pres">
      <dgm:prSet presAssocID="{46076095-A2C0-48C6-B59C-E0E28E5B6C01}" presName="rect1" presStyleLbl="alignAcc1" presStyleIdx="0" presStyleCnt="1"/>
      <dgm:spPr/>
      <dgm:t>
        <a:bodyPr/>
        <a:lstStyle/>
        <a:p>
          <a:endParaRPr lang="ru-RU"/>
        </a:p>
      </dgm:t>
    </dgm:pt>
    <dgm:pt modelId="{B1F5CDB4-C252-449C-AECD-6007B522F096}" type="pres">
      <dgm:prSet presAssocID="{46076095-A2C0-48C6-B59C-E0E28E5B6C01}" presName="rect1ParTxNoCh" presStyleLbl="alignAcc1" presStyleIdx="0" presStyleCnt="1">
        <dgm:presLayoutVars>
          <dgm:chMax val="1"/>
          <dgm:bulletEnabled val="1"/>
        </dgm:presLayoutVars>
      </dgm:prSet>
      <dgm:spPr/>
      <dgm:t>
        <a:bodyPr/>
        <a:lstStyle/>
        <a:p>
          <a:endParaRPr lang="ru-RU"/>
        </a:p>
      </dgm:t>
    </dgm:pt>
  </dgm:ptLst>
  <dgm:cxnLst>
    <dgm:cxn modelId="{09F0B17E-75C7-4C34-887B-DE1618C9A5E8}" type="presOf" srcId="{46076095-A2C0-48C6-B59C-E0E28E5B6C01}" destId="{B1F5CDB4-C252-449C-AECD-6007B522F096}" srcOrd="1" destOrd="0" presId="urn:microsoft.com/office/officeart/2005/8/layout/target3"/>
    <dgm:cxn modelId="{6B03DE49-7788-4C09-816B-D97B137DFA95}" srcId="{A7992044-102B-407E-BE54-3B7137376568}" destId="{46076095-A2C0-48C6-B59C-E0E28E5B6C01}" srcOrd="0" destOrd="0" parTransId="{92278C7C-176C-446B-8CC5-E92CBEC90589}" sibTransId="{A12E6E03-CA94-4681-A2F3-47620E7BC65F}"/>
    <dgm:cxn modelId="{09BD5F00-61DA-4C08-9972-CEA52BFF5AC8}" type="presOf" srcId="{A7992044-102B-407E-BE54-3B7137376568}" destId="{9B399FA1-0989-4286-9B81-DA127EA15720}" srcOrd="0" destOrd="0" presId="urn:microsoft.com/office/officeart/2005/8/layout/target3"/>
    <dgm:cxn modelId="{3766EF6B-AC05-482E-B869-DA317E2A7FA1}" type="presOf" srcId="{46076095-A2C0-48C6-B59C-E0E28E5B6C01}" destId="{A176C42A-4635-45A1-A7E9-A49E257A7C9E}" srcOrd="0" destOrd="0" presId="urn:microsoft.com/office/officeart/2005/8/layout/target3"/>
    <dgm:cxn modelId="{D42391A9-D3B1-48E8-9B2C-31FA84F9C12F}" type="presParOf" srcId="{9B399FA1-0989-4286-9B81-DA127EA15720}" destId="{4E93372C-5882-4DF7-A591-958FD151BAFC}" srcOrd="0" destOrd="0" presId="urn:microsoft.com/office/officeart/2005/8/layout/target3"/>
    <dgm:cxn modelId="{D5626DFF-90A7-4815-B095-750EEE7A43D2}" type="presParOf" srcId="{9B399FA1-0989-4286-9B81-DA127EA15720}" destId="{443461B4-1CAB-4515-AD15-E07EC73368BE}" srcOrd="1" destOrd="0" presId="urn:microsoft.com/office/officeart/2005/8/layout/target3"/>
    <dgm:cxn modelId="{B9BEF195-1404-4903-AC1F-B3A67293A78D}" type="presParOf" srcId="{9B399FA1-0989-4286-9B81-DA127EA15720}" destId="{A176C42A-4635-45A1-A7E9-A49E257A7C9E}" srcOrd="2" destOrd="0" presId="urn:microsoft.com/office/officeart/2005/8/layout/target3"/>
    <dgm:cxn modelId="{00A69999-2320-466D-9480-64F022D09EC3}" type="presParOf" srcId="{9B399FA1-0989-4286-9B81-DA127EA15720}" destId="{B1F5CDB4-C252-449C-AECD-6007B522F096}"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5F6CA-89EB-4C54-BB3F-E0FCF779A4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B3136D3-AD02-4F5E-8B9D-16167070DEF5}">
      <dgm:prSet/>
      <dgm:spPr>
        <a:solidFill>
          <a:srgbClr val="C00000"/>
        </a:solidFill>
        <a:ln>
          <a:solidFill>
            <a:schemeClr val="tx1"/>
          </a:solidFill>
        </a:ln>
      </dgm:spPr>
      <dgm:t>
        <a:bodyPr/>
        <a:lstStyle/>
        <a:p>
          <a:pPr algn="ctr" rtl="0"/>
          <a:r>
            <a:rPr lang="ru-RU" dirty="0"/>
            <a:t>К ним могут относиться следующие заявления об обстоятельствах: </a:t>
          </a:r>
        </a:p>
      </dgm:t>
    </dgm:pt>
    <dgm:pt modelId="{D104BCA6-C17F-4211-83E7-D186DF5DCE40}" type="parTrans" cxnId="{E649D6F6-A9FA-443C-8643-73F50FD13DF8}">
      <dgm:prSet/>
      <dgm:spPr/>
      <dgm:t>
        <a:bodyPr/>
        <a:lstStyle/>
        <a:p>
          <a:endParaRPr lang="ru-RU"/>
        </a:p>
      </dgm:t>
    </dgm:pt>
    <dgm:pt modelId="{6CC47B93-6788-4AB6-ABA3-AEE775B3EF1B}" type="sibTrans" cxnId="{E649D6F6-A9FA-443C-8643-73F50FD13DF8}">
      <dgm:prSet/>
      <dgm:spPr/>
      <dgm:t>
        <a:bodyPr/>
        <a:lstStyle/>
        <a:p>
          <a:endParaRPr lang="ru-RU"/>
        </a:p>
      </dgm:t>
    </dgm:pt>
    <dgm:pt modelId="{7BD781B7-00AF-4957-9788-0B92DD968DE1}">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подписание договора уполномоченными лицами, </a:t>
          </a:r>
        </a:p>
      </dgm:t>
    </dgm:pt>
    <dgm:pt modelId="{19881D74-6838-470F-AF0A-2134055E1818}" type="parTrans" cxnId="{E05DA79B-A476-4888-B5F2-996DB14C6252}">
      <dgm:prSet/>
      <dgm:spPr/>
      <dgm:t>
        <a:bodyPr/>
        <a:lstStyle/>
        <a:p>
          <a:endParaRPr lang="ru-RU"/>
        </a:p>
      </dgm:t>
    </dgm:pt>
    <dgm:pt modelId="{0CAAC96B-1688-45EF-81A1-A9A7380D3508}" type="sibTrans" cxnId="{E05DA79B-A476-4888-B5F2-996DB14C6252}">
      <dgm:prSet/>
      <dgm:spPr/>
      <dgm:t>
        <a:bodyPr/>
        <a:lstStyle/>
        <a:p>
          <a:endParaRPr lang="ru-RU"/>
        </a:p>
      </dgm:t>
    </dgm:pt>
    <dgm:pt modelId="{F1CC360B-EAF0-41B5-8ADC-C2B18DE3CF2D}">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регистрация контрагента в установленном порядке, </a:t>
          </a:r>
        </a:p>
      </dgm:t>
    </dgm:pt>
    <dgm:pt modelId="{0B23FFC8-8D10-4A54-99F1-940D4E2B4B5D}" type="parTrans" cxnId="{E6D88DB9-62B2-4F25-BC08-0A0A03A43561}">
      <dgm:prSet/>
      <dgm:spPr/>
      <dgm:t>
        <a:bodyPr/>
        <a:lstStyle/>
        <a:p>
          <a:endParaRPr lang="ru-RU"/>
        </a:p>
      </dgm:t>
    </dgm:pt>
    <dgm:pt modelId="{2FB0A28F-5862-4EBC-BD3B-4C54F4CD7454}" type="sibTrans" cxnId="{E6D88DB9-62B2-4F25-BC08-0A0A03A43561}">
      <dgm:prSet/>
      <dgm:spPr/>
      <dgm:t>
        <a:bodyPr/>
        <a:lstStyle/>
        <a:p>
          <a:endParaRPr lang="ru-RU"/>
        </a:p>
      </dgm:t>
    </dgm:pt>
    <dgm:pt modelId="{91EFBDF0-1666-4486-A083-2339AE5AEEFB}">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отсутствие препятствий для заключения договора, в том числе получены все необходимые одобрения и согласования,</a:t>
          </a:r>
        </a:p>
      </dgm:t>
    </dgm:pt>
    <dgm:pt modelId="{CEFCC83F-1A48-42FB-8B17-3C0DC325E389}" type="parTrans" cxnId="{CAE08FB7-53BB-4990-AF2E-0A02CB895748}">
      <dgm:prSet/>
      <dgm:spPr/>
      <dgm:t>
        <a:bodyPr/>
        <a:lstStyle/>
        <a:p>
          <a:endParaRPr lang="ru-RU"/>
        </a:p>
      </dgm:t>
    </dgm:pt>
    <dgm:pt modelId="{1DE28E1A-2D1F-4293-9C69-9B558437764C}" type="sibTrans" cxnId="{CAE08FB7-53BB-4990-AF2E-0A02CB895748}">
      <dgm:prSet/>
      <dgm:spPr/>
      <dgm:t>
        <a:bodyPr/>
        <a:lstStyle/>
        <a:p>
          <a:endParaRPr lang="ru-RU"/>
        </a:p>
      </dgm:t>
    </dgm:pt>
    <dgm:pt modelId="{9A5FB721-3C03-4E19-B0A8-2A665EDD555B}">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наличие права на осуществление определённого вида деятельности, получение при необходимости лицензий (разрешений), </a:t>
          </a:r>
        </a:p>
      </dgm:t>
    </dgm:pt>
    <dgm:pt modelId="{C1B05FAF-03A9-44C5-B85C-958383D876C2}" type="parTrans" cxnId="{18A8B3CC-268B-49BD-83F8-DA2D98F0401D}">
      <dgm:prSet/>
      <dgm:spPr/>
      <dgm:t>
        <a:bodyPr/>
        <a:lstStyle/>
        <a:p>
          <a:endParaRPr lang="ru-RU"/>
        </a:p>
      </dgm:t>
    </dgm:pt>
    <dgm:pt modelId="{9E8F9F41-9C64-4A2A-ABAC-BE5B31AAAF3B}" type="sibTrans" cxnId="{18A8B3CC-268B-49BD-83F8-DA2D98F0401D}">
      <dgm:prSet/>
      <dgm:spPr/>
      <dgm:t>
        <a:bodyPr/>
        <a:lstStyle/>
        <a:p>
          <a:endParaRPr lang="ru-RU"/>
        </a:p>
      </dgm:t>
    </dgm:pt>
    <dgm:pt modelId="{102E7331-DB80-4A75-BAFD-BC0BD4062B36}">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контрагентом уплачиваются все налоги и сборы в соответствии с законодательством РФ, своевременно и в полном объеме подаётся налоговая отчетность, отражаются хозяйственные операции в первичных документах, в бухгалтерской, статической и иной отчётности, </a:t>
          </a:r>
        </a:p>
      </dgm:t>
    </dgm:pt>
    <dgm:pt modelId="{AE3DC46F-A7CC-479D-ACD7-02281C86A579}" type="parTrans" cxnId="{53DD6640-E350-4029-BE1A-D8598D8B6E5A}">
      <dgm:prSet/>
      <dgm:spPr/>
      <dgm:t>
        <a:bodyPr/>
        <a:lstStyle/>
        <a:p>
          <a:endParaRPr lang="ru-RU"/>
        </a:p>
      </dgm:t>
    </dgm:pt>
    <dgm:pt modelId="{51086E72-F95C-45B9-8260-CD9B7D8788DC}" type="sibTrans" cxnId="{53DD6640-E350-4029-BE1A-D8598D8B6E5A}">
      <dgm:prSet/>
      <dgm:spPr/>
      <dgm:t>
        <a:bodyPr/>
        <a:lstStyle/>
        <a:p>
          <a:endParaRPr lang="ru-RU"/>
        </a:p>
      </dgm:t>
    </dgm:pt>
    <dgm:pt modelId="{4D5DB195-685F-4572-AB8D-3388EF61A519}">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контрагент обязан по законному требованию налоговых органов представить в установленный в требовании срок запрошенные заверенные копии документов (информацию).</a:t>
          </a:r>
        </a:p>
      </dgm:t>
    </dgm:pt>
    <dgm:pt modelId="{B4CA6C4F-D172-4C39-888E-0B6DD74E3B88}" type="parTrans" cxnId="{2FB1D3E7-E70E-4ABF-BCD9-A6899FF777B0}">
      <dgm:prSet/>
      <dgm:spPr/>
      <dgm:t>
        <a:bodyPr/>
        <a:lstStyle/>
        <a:p>
          <a:endParaRPr lang="ru-RU"/>
        </a:p>
      </dgm:t>
    </dgm:pt>
    <dgm:pt modelId="{0933D7D9-1AB5-40E2-992D-CFDC7437B130}" type="sibTrans" cxnId="{2FB1D3E7-E70E-4ABF-BCD9-A6899FF777B0}">
      <dgm:prSet/>
      <dgm:spPr/>
      <dgm:t>
        <a:bodyPr/>
        <a:lstStyle/>
        <a:p>
          <a:endParaRPr lang="ru-RU"/>
        </a:p>
      </dgm:t>
    </dgm:pt>
    <dgm:pt modelId="{04FA5235-DF29-4732-AA91-BA57E581435F}">
      <dgm:prSet custT="1"/>
      <dgm:spPr/>
      <dgm:t>
        <a:bodyPr/>
        <a:lstStyle/>
        <a:p>
          <a:pPr marL="0" indent="363538" rtl="0"/>
          <a:endParaRPr lang="ru-RU" sz="1900" i="1" dirty="0">
            <a:latin typeface="Times New Roman" panose="02020603050405020304" pitchFamily="18" charset="0"/>
            <a:cs typeface="Times New Roman" panose="02020603050405020304" pitchFamily="18" charset="0"/>
          </a:endParaRPr>
        </a:p>
      </dgm:t>
    </dgm:pt>
    <dgm:pt modelId="{D8D19184-F120-4899-9B2B-34F06079E350}" type="parTrans" cxnId="{FAEBD0B6-AA66-4E73-B0DA-39AD59FB0EDD}">
      <dgm:prSet/>
      <dgm:spPr/>
      <dgm:t>
        <a:bodyPr/>
        <a:lstStyle/>
        <a:p>
          <a:endParaRPr lang="ru-RU"/>
        </a:p>
      </dgm:t>
    </dgm:pt>
    <dgm:pt modelId="{F37C668C-5423-4EA7-BA1A-EB20D6B7DC66}" type="sibTrans" cxnId="{FAEBD0B6-AA66-4E73-B0DA-39AD59FB0EDD}">
      <dgm:prSet/>
      <dgm:spPr/>
      <dgm:t>
        <a:bodyPr/>
        <a:lstStyle/>
        <a:p>
          <a:endParaRPr lang="ru-RU"/>
        </a:p>
      </dgm:t>
    </dgm:pt>
    <dgm:pt modelId="{EAC97616-254A-4771-AF36-498FA2567F2F}" type="pres">
      <dgm:prSet presAssocID="{9275F6CA-89EB-4C54-BB3F-E0FCF779A46F}" presName="linear" presStyleCnt="0">
        <dgm:presLayoutVars>
          <dgm:animLvl val="lvl"/>
          <dgm:resizeHandles val="exact"/>
        </dgm:presLayoutVars>
      </dgm:prSet>
      <dgm:spPr/>
      <dgm:t>
        <a:bodyPr/>
        <a:lstStyle/>
        <a:p>
          <a:endParaRPr lang="ru-RU"/>
        </a:p>
      </dgm:t>
    </dgm:pt>
    <dgm:pt modelId="{E3298879-BDAE-4182-8E72-B56ED4E5A1B8}" type="pres">
      <dgm:prSet presAssocID="{6B3136D3-AD02-4F5E-8B9D-16167070DEF5}" presName="parentText" presStyleLbl="node1" presStyleIdx="0" presStyleCnt="1">
        <dgm:presLayoutVars>
          <dgm:chMax val="0"/>
          <dgm:bulletEnabled val="1"/>
        </dgm:presLayoutVars>
      </dgm:prSet>
      <dgm:spPr/>
      <dgm:t>
        <a:bodyPr/>
        <a:lstStyle/>
        <a:p>
          <a:endParaRPr lang="ru-RU"/>
        </a:p>
      </dgm:t>
    </dgm:pt>
    <dgm:pt modelId="{D8AA8C5C-1AF6-424B-AC61-4DA9F5683277}" type="pres">
      <dgm:prSet presAssocID="{6B3136D3-AD02-4F5E-8B9D-16167070DEF5}" presName="childText" presStyleLbl="revTx" presStyleIdx="0" presStyleCnt="1">
        <dgm:presLayoutVars>
          <dgm:bulletEnabled val="1"/>
        </dgm:presLayoutVars>
      </dgm:prSet>
      <dgm:spPr/>
      <dgm:t>
        <a:bodyPr/>
        <a:lstStyle/>
        <a:p>
          <a:endParaRPr lang="ru-RU"/>
        </a:p>
      </dgm:t>
    </dgm:pt>
  </dgm:ptLst>
  <dgm:cxnLst>
    <dgm:cxn modelId="{53DD6640-E350-4029-BE1A-D8598D8B6E5A}" srcId="{6B3136D3-AD02-4F5E-8B9D-16167070DEF5}" destId="{102E7331-DB80-4A75-BAFD-BC0BD4062B36}" srcOrd="5" destOrd="0" parTransId="{AE3DC46F-A7CC-479D-ACD7-02281C86A579}" sibTransId="{51086E72-F95C-45B9-8260-CD9B7D8788DC}"/>
    <dgm:cxn modelId="{2FB1D3E7-E70E-4ABF-BCD9-A6899FF777B0}" srcId="{6B3136D3-AD02-4F5E-8B9D-16167070DEF5}" destId="{4D5DB195-685F-4572-AB8D-3388EF61A519}" srcOrd="6" destOrd="0" parTransId="{B4CA6C4F-D172-4C39-888E-0B6DD74E3B88}" sibTransId="{0933D7D9-1AB5-40E2-992D-CFDC7437B130}"/>
    <dgm:cxn modelId="{7D0EF3BB-A7AD-4412-BD70-C1601B747512}" type="presOf" srcId="{9275F6CA-89EB-4C54-BB3F-E0FCF779A46F}" destId="{EAC97616-254A-4771-AF36-498FA2567F2F}" srcOrd="0" destOrd="0" presId="urn:microsoft.com/office/officeart/2005/8/layout/vList2"/>
    <dgm:cxn modelId="{434DA796-EAE6-4091-9247-E45A25BEFDAE}" type="presOf" srcId="{4D5DB195-685F-4572-AB8D-3388EF61A519}" destId="{D8AA8C5C-1AF6-424B-AC61-4DA9F5683277}" srcOrd="0" destOrd="6" presId="urn:microsoft.com/office/officeart/2005/8/layout/vList2"/>
    <dgm:cxn modelId="{18A8B3CC-268B-49BD-83F8-DA2D98F0401D}" srcId="{6B3136D3-AD02-4F5E-8B9D-16167070DEF5}" destId="{9A5FB721-3C03-4E19-B0A8-2A665EDD555B}" srcOrd="4" destOrd="0" parTransId="{C1B05FAF-03A9-44C5-B85C-958383D876C2}" sibTransId="{9E8F9F41-9C64-4A2A-ABAC-BE5B31AAAF3B}"/>
    <dgm:cxn modelId="{E649D6F6-A9FA-443C-8643-73F50FD13DF8}" srcId="{9275F6CA-89EB-4C54-BB3F-E0FCF779A46F}" destId="{6B3136D3-AD02-4F5E-8B9D-16167070DEF5}" srcOrd="0" destOrd="0" parTransId="{D104BCA6-C17F-4211-83E7-D186DF5DCE40}" sibTransId="{6CC47B93-6788-4AB6-ABA3-AEE775B3EF1B}"/>
    <dgm:cxn modelId="{B4E60EFF-9F79-4AED-A853-9727E1DE6C67}" type="presOf" srcId="{91EFBDF0-1666-4486-A083-2339AE5AEEFB}" destId="{D8AA8C5C-1AF6-424B-AC61-4DA9F5683277}" srcOrd="0" destOrd="3" presId="urn:microsoft.com/office/officeart/2005/8/layout/vList2"/>
    <dgm:cxn modelId="{5A8E1A98-E7EB-4D70-AA40-5D9D62FE6B3A}" type="presOf" srcId="{04FA5235-DF29-4732-AA91-BA57E581435F}" destId="{D8AA8C5C-1AF6-424B-AC61-4DA9F5683277}" srcOrd="0" destOrd="0" presId="urn:microsoft.com/office/officeart/2005/8/layout/vList2"/>
    <dgm:cxn modelId="{CAE08FB7-53BB-4990-AF2E-0A02CB895748}" srcId="{6B3136D3-AD02-4F5E-8B9D-16167070DEF5}" destId="{91EFBDF0-1666-4486-A083-2339AE5AEEFB}" srcOrd="3" destOrd="0" parTransId="{CEFCC83F-1A48-42FB-8B17-3C0DC325E389}" sibTransId="{1DE28E1A-2D1F-4293-9C69-9B558437764C}"/>
    <dgm:cxn modelId="{FAEBD0B6-AA66-4E73-B0DA-39AD59FB0EDD}" srcId="{6B3136D3-AD02-4F5E-8B9D-16167070DEF5}" destId="{04FA5235-DF29-4732-AA91-BA57E581435F}" srcOrd="0" destOrd="0" parTransId="{D8D19184-F120-4899-9B2B-34F06079E350}" sibTransId="{F37C668C-5423-4EA7-BA1A-EB20D6B7DC66}"/>
    <dgm:cxn modelId="{6481CB32-4DA9-4B5B-9834-61707F6BBEDC}" type="presOf" srcId="{F1CC360B-EAF0-41B5-8ADC-C2B18DE3CF2D}" destId="{D8AA8C5C-1AF6-424B-AC61-4DA9F5683277}" srcOrd="0" destOrd="2" presId="urn:microsoft.com/office/officeart/2005/8/layout/vList2"/>
    <dgm:cxn modelId="{5492AFA2-C2D7-4E12-8400-F11F2168CF63}" type="presOf" srcId="{6B3136D3-AD02-4F5E-8B9D-16167070DEF5}" destId="{E3298879-BDAE-4182-8E72-B56ED4E5A1B8}" srcOrd="0" destOrd="0" presId="urn:microsoft.com/office/officeart/2005/8/layout/vList2"/>
    <dgm:cxn modelId="{7180EB7C-57C0-4431-BC2F-9B5392CDF689}" type="presOf" srcId="{7BD781B7-00AF-4957-9788-0B92DD968DE1}" destId="{D8AA8C5C-1AF6-424B-AC61-4DA9F5683277}" srcOrd="0" destOrd="1" presId="urn:microsoft.com/office/officeart/2005/8/layout/vList2"/>
    <dgm:cxn modelId="{5FA6FCAC-6C3B-4589-AD06-35096CA0BF80}" type="presOf" srcId="{9A5FB721-3C03-4E19-B0A8-2A665EDD555B}" destId="{D8AA8C5C-1AF6-424B-AC61-4DA9F5683277}" srcOrd="0" destOrd="4" presId="urn:microsoft.com/office/officeart/2005/8/layout/vList2"/>
    <dgm:cxn modelId="{20508F64-C32A-4D79-BEBB-D40A0F7878BA}" type="presOf" srcId="{102E7331-DB80-4A75-BAFD-BC0BD4062B36}" destId="{D8AA8C5C-1AF6-424B-AC61-4DA9F5683277}" srcOrd="0" destOrd="5" presId="urn:microsoft.com/office/officeart/2005/8/layout/vList2"/>
    <dgm:cxn modelId="{E05DA79B-A476-4888-B5F2-996DB14C6252}" srcId="{6B3136D3-AD02-4F5E-8B9D-16167070DEF5}" destId="{7BD781B7-00AF-4957-9788-0B92DD968DE1}" srcOrd="1" destOrd="0" parTransId="{19881D74-6838-470F-AF0A-2134055E1818}" sibTransId="{0CAAC96B-1688-45EF-81A1-A9A7380D3508}"/>
    <dgm:cxn modelId="{E6D88DB9-62B2-4F25-BC08-0A0A03A43561}" srcId="{6B3136D3-AD02-4F5E-8B9D-16167070DEF5}" destId="{F1CC360B-EAF0-41B5-8ADC-C2B18DE3CF2D}" srcOrd="2" destOrd="0" parTransId="{0B23FFC8-8D10-4A54-99F1-940D4E2B4B5D}" sibTransId="{2FB0A28F-5862-4EBC-BD3B-4C54F4CD7454}"/>
    <dgm:cxn modelId="{C63D08A4-7B02-499F-86AA-0BD2C052528A}" type="presParOf" srcId="{EAC97616-254A-4771-AF36-498FA2567F2F}" destId="{E3298879-BDAE-4182-8E72-B56ED4E5A1B8}" srcOrd="0" destOrd="0" presId="urn:microsoft.com/office/officeart/2005/8/layout/vList2"/>
    <dgm:cxn modelId="{C8553935-2CE6-4C31-B79E-9ACA4539C78F}" type="presParOf" srcId="{EAC97616-254A-4771-AF36-498FA2567F2F}" destId="{D8AA8C5C-1AF6-424B-AC61-4DA9F5683277}" srcOrd="1"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93372C-5882-4DF7-A591-958FD151BAFC}">
      <dsp:nvSpPr>
        <dsp:cNvPr id="0" name=""/>
        <dsp:cNvSpPr/>
      </dsp:nvSpPr>
      <dsp:spPr>
        <a:xfrm>
          <a:off x="0" y="0"/>
          <a:ext cx="703261" cy="703261"/>
        </a:xfrm>
        <a:prstGeom prst="pie">
          <a:avLst>
            <a:gd name="adj1" fmla="val 5400000"/>
            <a:gd name="adj2" fmla="val 16200000"/>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76C42A-4635-45A1-A7E9-A49E257A7C9E}">
      <dsp:nvSpPr>
        <dsp:cNvPr id="0" name=""/>
        <dsp:cNvSpPr/>
      </dsp:nvSpPr>
      <dsp:spPr>
        <a:xfrm>
          <a:off x="351631" y="0"/>
          <a:ext cx="7505133" cy="703261"/>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i="1" kern="1200" dirty="0">
              <a:latin typeface="Times New Roman" panose="02020603050405020304" pitchFamily="18" charset="0"/>
              <a:cs typeface="Times New Roman" panose="02020603050405020304" pitchFamily="18" charset="0"/>
            </a:rPr>
            <a:t>431.2  Гражданского кодекса Российской Федерации</a:t>
          </a:r>
        </a:p>
      </dsp:txBody>
      <dsp:txXfrm>
        <a:off x="351631" y="0"/>
        <a:ext cx="7505133" cy="70326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298879-BDAE-4182-8E72-B56ED4E5A1B8}">
      <dsp:nvSpPr>
        <dsp:cNvPr id="0" name=""/>
        <dsp:cNvSpPr/>
      </dsp:nvSpPr>
      <dsp:spPr>
        <a:xfrm>
          <a:off x="0" y="3855"/>
          <a:ext cx="8248329" cy="117584"/>
        </a:xfrm>
        <a:prstGeom prst="roundRect">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rtl="0">
            <a:lnSpc>
              <a:spcPct val="90000"/>
            </a:lnSpc>
            <a:spcBef>
              <a:spcPct val="0"/>
            </a:spcBef>
            <a:spcAft>
              <a:spcPct val="35000"/>
            </a:spcAft>
          </a:pPr>
          <a:r>
            <a:rPr lang="ru-RU" sz="500" kern="1200" dirty="0"/>
            <a:t>К ним могут относиться следующие заявления об обстоятельствах: </a:t>
          </a:r>
        </a:p>
      </dsp:txBody>
      <dsp:txXfrm>
        <a:off x="0" y="3855"/>
        <a:ext cx="8248329" cy="117584"/>
      </dsp:txXfrm>
    </dsp:sp>
    <dsp:sp modelId="{D8AA8C5C-1AF6-424B-AC61-4DA9F5683277}">
      <dsp:nvSpPr>
        <dsp:cNvPr id="0" name=""/>
        <dsp:cNvSpPr/>
      </dsp:nvSpPr>
      <dsp:spPr>
        <a:xfrm>
          <a:off x="0" y="121440"/>
          <a:ext cx="8248329" cy="381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884" tIns="24130" rIns="135128" bIns="24130" numCol="1" spcCol="1270" anchor="t" anchorCtr="0">
          <a:noAutofit/>
        </a:bodyPr>
        <a:lstStyle/>
        <a:p>
          <a:pPr marL="0" lvl="1" indent="363538" algn="l" defTabSz="844550" rtl="0">
            <a:lnSpc>
              <a:spcPct val="90000"/>
            </a:lnSpc>
            <a:spcBef>
              <a:spcPct val="0"/>
            </a:spcBef>
            <a:spcAft>
              <a:spcPct val="20000"/>
            </a:spcAft>
            <a:buChar char="••"/>
          </a:pPr>
          <a:endParaRPr lang="ru-RU" sz="1900" i="1" kern="1200" dirty="0">
            <a:latin typeface="Times New Roman" panose="02020603050405020304" pitchFamily="18" charset="0"/>
            <a:cs typeface="Times New Roman" panose="02020603050405020304" pitchFamily="18" charset="0"/>
          </a:endParaRP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подписание договора уполномоченными лицами, </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регистрация контрагента в установленном порядке, </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отсутствие препятствий для заключения договора, в том числе получены все необходимые одобрения и согласования,</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наличие права на осуществление определённого вида деятельности, получение при необходимости лицензий (разрешений), </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контрагентом уплачиваются все налоги и сборы в соответствии с законодательством РФ, своевременно и в полном объеме подаётся налоговая отчетность, отражаются хозяйственные операции в первичных документах, в бухгалтерской, статической и иной отчётности, </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контрагент обязан по законному требованию налоговых органов представить в установленный в требовании срок запрошенные заверенные копии документов (информацию).</a:t>
          </a:r>
        </a:p>
      </dsp:txBody>
      <dsp:txXfrm>
        <a:off x="0" y="121440"/>
        <a:ext cx="8248329" cy="381566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28AF5-F6B3-492E-B5A7-CE710C57E823}" type="datetimeFigureOut">
              <a:rPr lang="ru-RU" smtClean="0"/>
              <a:pPr/>
              <a:t>10.12.2021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12B2D-FE36-4F92-88B9-466AA457D564}" type="slidenum">
              <a:rPr lang="ru-RU" smtClean="0"/>
              <a:pPr/>
              <a:t>‹#›</a:t>
            </a:fld>
            <a:endParaRPr lang="ru-RU"/>
          </a:p>
        </p:txBody>
      </p:sp>
    </p:spTree>
    <p:extLst>
      <p:ext uri="{BB962C8B-B14F-4D97-AF65-F5344CB8AC3E}">
        <p14:creationId xmlns="" xmlns:p14="http://schemas.microsoft.com/office/powerpoint/2010/main" val="71657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393395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275863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3868776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C9B5115B-B254-4EF0-A9DA-5547816FDACF}"/>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803968" y="0"/>
            <a:ext cx="10293433" cy="6858000"/>
          </a:xfrm>
          <a:prstGeom prst="rect">
            <a:avLst/>
          </a:prstGeom>
        </p:spPr>
      </p:pic>
      <p:sp>
        <p:nvSpPr>
          <p:cNvPr id="16" name="Freeform: Shape 15">
            <a:extLst>
              <a:ext uri="{FF2B5EF4-FFF2-40B4-BE49-F238E27FC236}">
                <a16:creationId xmlns:a16="http://schemas.microsoft.com/office/drawing/2014/main" xmlns="" id="{B2C81594-D14D-4B01-B041-F49E2FD5E1DC}"/>
              </a:ext>
            </a:extLst>
          </p:cNvPr>
          <p:cNvSpPr>
            <a:spLocks/>
          </p:cNvSpPr>
          <p:nvPr userDrawn="1"/>
        </p:nvSpPr>
        <p:spPr bwMode="auto">
          <a:xfrm flipH="1">
            <a:off x="0" y="0"/>
            <a:ext cx="9595475" cy="6858000"/>
          </a:xfrm>
          <a:custGeom>
            <a:avLst/>
            <a:gdLst>
              <a:gd name="connsiteX0" fmla="*/ 9595474 w 9595474"/>
              <a:gd name="connsiteY0" fmla="*/ 0 h 6858000"/>
              <a:gd name="connsiteX1" fmla="*/ 3372834 w 9595474"/>
              <a:gd name="connsiteY1" fmla="*/ 0 h 6858000"/>
              <a:gd name="connsiteX2" fmla="*/ 3316326 w 9595474"/>
              <a:gd name="connsiteY2" fmla="*/ 0 h 6858000"/>
              <a:gd name="connsiteX3" fmla="*/ 2914643 w 9595474"/>
              <a:gd name="connsiteY3" fmla="*/ 0 h 6858000"/>
              <a:gd name="connsiteX4" fmla="*/ 2857270 w 9595474"/>
              <a:gd name="connsiteY4" fmla="*/ 0 h 6858000"/>
              <a:gd name="connsiteX5" fmla="*/ 0 w 9595474"/>
              <a:gd name="connsiteY5" fmla="*/ 0 h 6858000"/>
              <a:gd name="connsiteX6" fmla="*/ 692823 w 9595474"/>
              <a:gd name="connsiteY6" fmla="*/ 691198 h 6858000"/>
              <a:gd name="connsiteX7" fmla="*/ 691345 w 9595474"/>
              <a:gd name="connsiteY7" fmla="*/ 683895 h 6858000"/>
              <a:gd name="connsiteX8" fmla="*/ 690754 w 9595474"/>
              <a:gd name="connsiteY8" fmla="*/ 676275 h 6858000"/>
              <a:gd name="connsiteX9" fmla="*/ 690754 w 9595474"/>
              <a:gd name="connsiteY9" fmla="*/ 669290 h 6858000"/>
              <a:gd name="connsiteX10" fmla="*/ 690754 w 9595474"/>
              <a:gd name="connsiteY10" fmla="*/ 661988 h 6858000"/>
              <a:gd name="connsiteX11" fmla="*/ 691345 w 9595474"/>
              <a:gd name="connsiteY11" fmla="*/ 654368 h 6858000"/>
              <a:gd name="connsiteX12" fmla="*/ 692527 w 9595474"/>
              <a:gd name="connsiteY12" fmla="*/ 647383 h 6858000"/>
              <a:gd name="connsiteX13" fmla="*/ 694005 w 9595474"/>
              <a:gd name="connsiteY13" fmla="*/ 640080 h 6858000"/>
              <a:gd name="connsiteX14" fmla="*/ 695778 w 9595474"/>
              <a:gd name="connsiteY14" fmla="*/ 633095 h 6858000"/>
              <a:gd name="connsiteX15" fmla="*/ 698143 w 9595474"/>
              <a:gd name="connsiteY15" fmla="*/ 625793 h 6858000"/>
              <a:gd name="connsiteX16" fmla="*/ 700803 w 9595474"/>
              <a:gd name="connsiteY16" fmla="*/ 618808 h 6858000"/>
              <a:gd name="connsiteX17" fmla="*/ 704054 w 9595474"/>
              <a:gd name="connsiteY17" fmla="*/ 612140 h 6858000"/>
              <a:gd name="connsiteX18" fmla="*/ 707601 w 9595474"/>
              <a:gd name="connsiteY18" fmla="*/ 605790 h 6858000"/>
              <a:gd name="connsiteX19" fmla="*/ 712035 w 9595474"/>
              <a:gd name="connsiteY19" fmla="*/ 599123 h 6858000"/>
              <a:gd name="connsiteX20" fmla="*/ 716173 w 9595474"/>
              <a:gd name="connsiteY20" fmla="*/ 592773 h 6858000"/>
              <a:gd name="connsiteX21" fmla="*/ 721198 w 9595474"/>
              <a:gd name="connsiteY21" fmla="*/ 587058 h 6858000"/>
              <a:gd name="connsiteX22" fmla="*/ 726518 w 9595474"/>
              <a:gd name="connsiteY22" fmla="*/ 581343 h 6858000"/>
              <a:gd name="connsiteX23" fmla="*/ 731247 w 9595474"/>
              <a:gd name="connsiteY23" fmla="*/ 576898 h 6858000"/>
              <a:gd name="connsiteX24" fmla="*/ 735976 w 9595474"/>
              <a:gd name="connsiteY24" fmla="*/ 572453 h 6858000"/>
              <a:gd name="connsiteX25" fmla="*/ 741001 w 9595474"/>
              <a:gd name="connsiteY25" fmla="*/ 568960 h 6858000"/>
              <a:gd name="connsiteX26" fmla="*/ 746026 w 9595474"/>
              <a:gd name="connsiteY26" fmla="*/ 565468 h 6858000"/>
              <a:gd name="connsiteX27" fmla="*/ 751050 w 9595474"/>
              <a:gd name="connsiteY27" fmla="*/ 562293 h 6858000"/>
              <a:gd name="connsiteX28" fmla="*/ 756371 w 9595474"/>
              <a:gd name="connsiteY28" fmla="*/ 558800 h 6858000"/>
              <a:gd name="connsiteX29" fmla="*/ 761691 w 9595474"/>
              <a:gd name="connsiteY29" fmla="*/ 556578 h 6858000"/>
              <a:gd name="connsiteX30" fmla="*/ 767602 w 9595474"/>
              <a:gd name="connsiteY30" fmla="*/ 554038 h 6858000"/>
              <a:gd name="connsiteX31" fmla="*/ 772923 w 9595474"/>
              <a:gd name="connsiteY31" fmla="*/ 551815 h 6858000"/>
              <a:gd name="connsiteX32" fmla="*/ 778834 w 9595474"/>
              <a:gd name="connsiteY32" fmla="*/ 549910 h 6858000"/>
              <a:gd name="connsiteX33" fmla="*/ 784450 w 9595474"/>
              <a:gd name="connsiteY33" fmla="*/ 548640 h 6858000"/>
              <a:gd name="connsiteX34" fmla="*/ 790066 w 9595474"/>
              <a:gd name="connsiteY34" fmla="*/ 547370 h 6858000"/>
              <a:gd name="connsiteX35" fmla="*/ 795977 w 9595474"/>
              <a:gd name="connsiteY35" fmla="*/ 546418 h 6858000"/>
              <a:gd name="connsiteX36" fmla="*/ 802184 w 9595474"/>
              <a:gd name="connsiteY36" fmla="*/ 545783 h 6858000"/>
              <a:gd name="connsiteX37" fmla="*/ 807800 w 9595474"/>
              <a:gd name="connsiteY37" fmla="*/ 545465 h 6858000"/>
              <a:gd name="connsiteX38" fmla="*/ 814007 w 9595474"/>
              <a:gd name="connsiteY38" fmla="*/ 544830 h 6858000"/>
              <a:gd name="connsiteX39" fmla="*/ 819623 w 9595474"/>
              <a:gd name="connsiteY39" fmla="*/ 545465 h 6858000"/>
              <a:gd name="connsiteX40" fmla="*/ 825830 w 9595474"/>
              <a:gd name="connsiteY40" fmla="*/ 545783 h 6858000"/>
              <a:gd name="connsiteX41" fmla="*/ 831446 w 9595474"/>
              <a:gd name="connsiteY41" fmla="*/ 546418 h 6858000"/>
              <a:gd name="connsiteX42" fmla="*/ 837358 w 9595474"/>
              <a:gd name="connsiteY42" fmla="*/ 547370 h 6858000"/>
              <a:gd name="connsiteX43" fmla="*/ 842974 w 9595474"/>
              <a:gd name="connsiteY43" fmla="*/ 548640 h 6858000"/>
              <a:gd name="connsiteX44" fmla="*/ 848885 w 9595474"/>
              <a:gd name="connsiteY44" fmla="*/ 549910 h 6858000"/>
              <a:gd name="connsiteX45" fmla="*/ 854501 w 9595474"/>
              <a:gd name="connsiteY45" fmla="*/ 551815 h 6858000"/>
              <a:gd name="connsiteX46" fmla="*/ 860117 w 9595474"/>
              <a:gd name="connsiteY46" fmla="*/ 554038 h 6858000"/>
              <a:gd name="connsiteX47" fmla="*/ 865733 w 9595474"/>
              <a:gd name="connsiteY47" fmla="*/ 556578 h 6858000"/>
              <a:gd name="connsiteX48" fmla="*/ 871053 w 9595474"/>
              <a:gd name="connsiteY48" fmla="*/ 558800 h 6858000"/>
              <a:gd name="connsiteX49" fmla="*/ 876373 w 9595474"/>
              <a:gd name="connsiteY49" fmla="*/ 562293 h 6858000"/>
              <a:gd name="connsiteX50" fmla="*/ 881398 w 9595474"/>
              <a:gd name="connsiteY50" fmla="*/ 565468 h 6858000"/>
              <a:gd name="connsiteX51" fmla="*/ 886718 w 9595474"/>
              <a:gd name="connsiteY51" fmla="*/ 568960 h 6858000"/>
              <a:gd name="connsiteX52" fmla="*/ 891447 w 9595474"/>
              <a:gd name="connsiteY52" fmla="*/ 572453 h 6858000"/>
              <a:gd name="connsiteX53" fmla="*/ 896177 w 9595474"/>
              <a:gd name="connsiteY53" fmla="*/ 576898 h 6858000"/>
              <a:gd name="connsiteX54" fmla="*/ 900906 w 9595474"/>
              <a:gd name="connsiteY54" fmla="*/ 581343 h 6858000"/>
              <a:gd name="connsiteX55" fmla="*/ 1431459 w 9595474"/>
              <a:gd name="connsiteY55" fmla="*/ 1111568 h 6858000"/>
              <a:gd name="connsiteX56" fmla="*/ 2394731 w 9595474"/>
              <a:gd name="connsiteY56" fmla="*/ 2074863 h 6858000"/>
              <a:gd name="connsiteX57" fmla="*/ 2399164 w 9595474"/>
              <a:gd name="connsiteY57" fmla="*/ 2079308 h 6858000"/>
              <a:gd name="connsiteX58" fmla="*/ 2404189 w 9595474"/>
              <a:gd name="connsiteY58" fmla="*/ 2083435 h 6858000"/>
              <a:gd name="connsiteX59" fmla="*/ 2408918 w 9595474"/>
              <a:gd name="connsiteY59" fmla="*/ 2087245 h 6858000"/>
              <a:gd name="connsiteX60" fmla="*/ 2413943 w 9595474"/>
              <a:gd name="connsiteY60" fmla="*/ 2090738 h 6858000"/>
              <a:gd name="connsiteX61" fmla="*/ 2419263 w 9595474"/>
              <a:gd name="connsiteY61" fmla="*/ 2093913 h 6858000"/>
              <a:gd name="connsiteX62" fmla="*/ 2424583 w 9595474"/>
              <a:gd name="connsiteY62" fmla="*/ 2096770 h 6858000"/>
              <a:gd name="connsiteX63" fmla="*/ 2430199 w 9595474"/>
              <a:gd name="connsiteY63" fmla="*/ 2099628 h 6858000"/>
              <a:gd name="connsiteX64" fmla="*/ 2435520 w 9595474"/>
              <a:gd name="connsiteY64" fmla="*/ 2101850 h 6858000"/>
              <a:gd name="connsiteX65" fmla="*/ 2441136 w 9595474"/>
              <a:gd name="connsiteY65" fmla="*/ 2104073 h 6858000"/>
              <a:gd name="connsiteX66" fmla="*/ 2447047 w 9595474"/>
              <a:gd name="connsiteY66" fmla="*/ 2105660 h 6858000"/>
              <a:gd name="connsiteX67" fmla="*/ 2452663 w 9595474"/>
              <a:gd name="connsiteY67" fmla="*/ 2107565 h 6858000"/>
              <a:gd name="connsiteX68" fmla="*/ 2458574 w 9595474"/>
              <a:gd name="connsiteY68" fmla="*/ 2108518 h 6858000"/>
              <a:gd name="connsiteX69" fmla="*/ 2464190 w 9595474"/>
              <a:gd name="connsiteY69" fmla="*/ 2109788 h 6858000"/>
              <a:gd name="connsiteX70" fmla="*/ 2469806 w 9595474"/>
              <a:gd name="connsiteY70" fmla="*/ 2110423 h 6858000"/>
              <a:gd name="connsiteX71" fmla="*/ 2476013 w 9595474"/>
              <a:gd name="connsiteY71" fmla="*/ 2110740 h 6858000"/>
              <a:gd name="connsiteX72" fmla="*/ 2481925 w 9595474"/>
              <a:gd name="connsiteY72" fmla="*/ 2111058 h 6858000"/>
              <a:gd name="connsiteX73" fmla="*/ 2487836 w 9595474"/>
              <a:gd name="connsiteY73" fmla="*/ 2110740 h 6858000"/>
              <a:gd name="connsiteX74" fmla="*/ 2493747 w 9595474"/>
              <a:gd name="connsiteY74" fmla="*/ 2110423 h 6858000"/>
              <a:gd name="connsiteX75" fmla="*/ 2499363 w 9595474"/>
              <a:gd name="connsiteY75" fmla="*/ 2109788 h 6858000"/>
              <a:gd name="connsiteX76" fmla="*/ 2505570 w 9595474"/>
              <a:gd name="connsiteY76" fmla="*/ 2108518 h 6858000"/>
              <a:gd name="connsiteX77" fmla="*/ 2511186 w 9595474"/>
              <a:gd name="connsiteY77" fmla="*/ 2107565 h 6858000"/>
              <a:gd name="connsiteX78" fmla="*/ 2517098 w 9595474"/>
              <a:gd name="connsiteY78" fmla="*/ 2105660 h 6858000"/>
              <a:gd name="connsiteX79" fmla="*/ 2522714 w 9595474"/>
              <a:gd name="connsiteY79" fmla="*/ 2104073 h 6858000"/>
              <a:gd name="connsiteX80" fmla="*/ 2528034 w 9595474"/>
              <a:gd name="connsiteY80" fmla="*/ 2101850 h 6858000"/>
              <a:gd name="connsiteX81" fmla="*/ 2533945 w 9595474"/>
              <a:gd name="connsiteY81" fmla="*/ 2099628 h 6858000"/>
              <a:gd name="connsiteX82" fmla="*/ 2539266 w 9595474"/>
              <a:gd name="connsiteY82" fmla="*/ 2096770 h 6858000"/>
              <a:gd name="connsiteX83" fmla="*/ 2544290 w 9595474"/>
              <a:gd name="connsiteY83" fmla="*/ 2093913 h 6858000"/>
              <a:gd name="connsiteX84" fmla="*/ 2549611 w 9595474"/>
              <a:gd name="connsiteY84" fmla="*/ 2090738 h 6858000"/>
              <a:gd name="connsiteX85" fmla="*/ 2554635 w 9595474"/>
              <a:gd name="connsiteY85" fmla="*/ 2087245 h 6858000"/>
              <a:gd name="connsiteX86" fmla="*/ 2559660 w 9595474"/>
              <a:gd name="connsiteY86" fmla="*/ 2083435 h 6858000"/>
              <a:gd name="connsiteX87" fmla="*/ 2564389 w 9595474"/>
              <a:gd name="connsiteY87" fmla="*/ 2079308 h 6858000"/>
              <a:gd name="connsiteX88" fmla="*/ 2569119 w 9595474"/>
              <a:gd name="connsiteY88" fmla="*/ 2074863 h 6858000"/>
              <a:gd name="connsiteX89" fmla="*/ 2573257 w 9595474"/>
              <a:gd name="connsiteY89" fmla="*/ 2070100 h 6858000"/>
              <a:gd name="connsiteX90" fmla="*/ 2577395 w 9595474"/>
              <a:gd name="connsiteY90" fmla="*/ 2065655 h 6858000"/>
              <a:gd name="connsiteX91" fmla="*/ 2581237 w 9595474"/>
              <a:gd name="connsiteY91" fmla="*/ 2060575 h 6858000"/>
              <a:gd name="connsiteX92" fmla="*/ 2584784 w 9595474"/>
              <a:gd name="connsiteY92" fmla="*/ 2055495 h 6858000"/>
              <a:gd name="connsiteX93" fmla="*/ 2588035 w 9595474"/>
              <a:gd name="connsiteY93" fmla="*/ 2050415 h 6858000"/>
              <a:gd name="connsiteX94" fmla="*/ 2590991 w 9595474"/>
              <a:gd name="connsiteY94" fmla="*/ 2045018 h 6858000"/>
              <a:gd name="connsiteX95" fmla="*/ 2593651 w 9595474"/>
              <a:gd name="connsiteY95" fmla="*/ 2039620 h 6858000"/>
              <a:gd name="connsiteX96" fmla="*/ 2596016 w 9595474"/>
              <a:gd name="connsiteY96" fmla="*/ 2034223 h 6858000"/>
              <a:gd name="connsiteX97" fmla="*/ 2598085 w 9595474"/>
              <a:gd name="connsiteY97" fmla="*/ 2028508 h 6858000"/>
              <a:gd name="connsiteX98" fmla="*/ 2599858 w 9595474"/>
              <a:gd name="connsiteY98" fmla="*/ 2022793 h 6858000"/>
              <a:gd name="connsiteX99" fmla="*/ 2601336 w 9595474"/>
              <a:gd name="connsiteY99" fmla="*/ 2017078 h 6858000"/>
              <a:gd name="connsiteX100" fmla="*/ 2602814 w 9595474"/>
              <a:gd name="connsiteY100" fmla="*/ 2011363 h 6858000"/>
              <a:gd name="connsiteX101" fmla="*/ 2603996 w 9595474"/>
              <a:gd name="connsiteY101" fmla="*/ 2005648 h 6858000"/>
              <a:gd name="connsiteX102" fmla="*/ 2604587 w 9595474"/>
              <a:gd name="connsiteY102" fmla="*/ 1999615 h 6858000"/>
              <a:gd name="connsiteX103" fmla="*/ 2604883 w 9595474"/>
              <a:gd name="connsiteY103" fmla="*/ 1993583 h 6858000"/>
              <a:gd name="connsiteX104" fmla="*/ 2604883 w 9595474"/>
              <a:gd name="connsiteY104" fmla="*/ 1987550 h 6858000"/>
              <a:gd name="connsiteX105" fmla="*/ 2604883 w 9595474"/>
              <a:gd name="connsiteY105" fmla="*/ 1981835 h 6858000"/>
              <a:gd name="connsiteX106" fmla="*/ 2604587 w 9595474"/>
              <a:gd name="connsiteY106" fmla="*/ 1976120 h 6858000"/>
              <a:gd name="connsiteX107" fmla="*/ 2603996 w 9595474"/>
              <a:gd name="connsiteY107" fmla="*/ 1970088 h 6858000"/>
              <a:gd name="connsiteX108" fmla="*/ 2602814 w 9595474"/>
              <a:gd name="connsiteY108" fmla="*/ 1964373 h 6858000"/>
              <a:gd name="connsiteX109" fmla="*/ 2601336 w 9595474"/>
              <a:gd name="connsiteY109" fmla="*/ 1958658 h 6858000"/>
              <a:gd name="connsiteX110" fmla="*/ 2599858 w 9595474"/>
              <a:gd name="connsiteY110" fmla="*/ 1952625 h 6858000"/>
              <a:gd name="connsiteX111" fmla="*/ 2598085 w 9595474"/>
              <a:gd name="connsiteY111" fmla="*/ 1946910 h 6858000"/>
              <a:gd name="connsiteX112" fmla="*/ 2596016 w 9595474"/>
              <a:gd name="connsiteY112" fmla="*/ 1941195 h 6858000"/>
              <a:gd name="connsiteX113" fmla="*/ 2593651 w 9595474"/>
              <a:gd name="connsiteY113" fmla="*/ 1935798 h 6858000"/>
              <a:gd name="connsiteX114" fmla="*/ 2590991 w 9595474"/>
              <a:gd name="connsiteY114" fmla="*/ 1930400 h 6858000"/>
              <a:gd name="connsiteX115" fmla="*/ 2588035 w 9595474"/>
              <a:gd name="connsiteY115" fmla="*/ 1925003 h 6858000"/>
              <a:gd name="connsiteX116" fmla="*/ 2584784 w 9595474"/>
              <a:gd name="connsiteY116" fmla="*/ 1919923 h 6858000"/>
              <a:gd name="connsiteX117" fmla="*/ 2581237 w 9595474"/>
              <a:gd name="connsiteY117" fmla="*/ 1915160 h 6858000"/>
              <a:gd name="connsiteX118" fmla="*/ 2577395 w 9595474"/>
              <a:gd name="connsiteY118" fmla="*/ 1910080 h 6858000"/>
              <a:gd name="connsiteX119" fmla="*/ 2573257 w 9595474"/>
              <a:gd name="connsiteY119" fmla="*/ 1905318 h 6858000"/>
              <a:gd name="connsiteX120" fmla="*/ 2569119 w 9595474"/>
              <a:gd name="connsiteY120" fmla="*/ 1900555 h 6858000"/>
              <a:gd name="connsiteX121" fmla="*/ 1590477 w 9595474"/>
              <a:gd name="connsiteY121" fmla="*/ 922020 h 6858000"/>
              <a:gd name="connsiteX122" fmla="*/ 1272736 w 9595474"/>
              <a:gd name="connsiteY122" fmla="*/ 604203 h 6858000"/>
              <a:gd name="connsiteX123" fmla="*/ 1268303 w 9595474"/>
              <a:gd name="connsiteY123" fmla="*/ 599440 h 6858000"/>
              <a:gd name="connsiteX124" fmla="*/ 1264165 w 9595474"/>
              <a:gd name="connsiteY124" fmla="*/ 594995 h 6858000"/>
              <a:gd name="connsiteX125" fmla="*/ 1260322 w 9595474"/>
              <a:gd name="connsiteY125" fmla="*/ 589915 h 6858000"/>
              <a:gd name="connsiteX126" fmla="*/ 1256776 w 9595474"/>
              <a:gd name="connsiteY126" fmla="*/ 584835 h 6858000"/>
              <a:gd name="connsiteX127" fmla="*/ 1253524 w 9595474"/>
              <a:gd name="connsiteY127" fmla="*/ 579755 h 6858000"/>
              <a:gd name="connsiteX128" fmla="*/ 1250864 w 9595474"/>
              <a:gd name="connsiteY128" fmla="*/ 574358 h 6858000"/>
              <a:gd name="connsiteX129" fmla="*/ 1247908 w 9595474"/>
              <a:gd name="connsiteY129" fmla="*/ 568960 h 6858000"/>
              <a:gd name="connsiteX130" fmla="*/ 1245839 w 9595474"/>
              <a:gd name="connsiteY130" fmla="*/ 563563 h 6858000"/>
              <a:gd name="connsiteX131" fmla="*/ 1243475 w 9595474"/>
              <a:gd name="connsiteY131" fmla="*/ 557848 h 6858000"/>
              <a:gd name="connsiteX132" fmla="*/ 1241701 w 9595474"/>
              <a:gd name="connsiteY132" fmla="*/ 552133 h 6858000"/>
              <a:gd name="connsiteX133" fmla="*/ 1239928 w 9595474"/>
              <a:gd name="connsiteY133" fmla="*/ 546418 h 6858000"/>
              <a:gd name="connsiteX134" fmla="*/ 1238746 w 9595474"/>
              <a:gd name="connsiteY134" fmla="*/ 540703 h 6858000"/>
              <a:gd name="connsiteX135" fmla="*/ 1237859 w 9595474"/>
              <a:gd name="connsiteY135" fmla="*/ 534988 h 6858000"/>
              <a:gd name="connsiteX136" fmla="*/ 1236972 w 9595474"/>
              <a:gd name="connsiteY136" fmla="*/ 528638 h 6858000"/>
              <a:gd name="connsiteX137" fmla="*/ 1236677 w 9595474"/>
              <a:gd name="connsiteY137" fmla="*/ 522923 h 6858000"/>
              <a:gd name="connsiteX138" fmla="*/ 1236381 w 9595474"/>
              <a:gd name="connsiteY138" fmla="*/ 516890 h 6858000"/>
              <a:gd name="connsiteX139" fmla="*/ 1236677 w 9595474"/>
              <a:gd name="connsiteY139" fmla="*/ 511175 h 6858000"/>
              <a:gd name="connsiteX140" fmla="*/ 1236972 w 9595474"/>
              <a:gd name="connsiteY140" fmla="*/ 505460 h 6858000"/>
              <a:gd name="connsiteX141" fmla="*/ 1237859 w 9595474"/>
              <a:gd name="connsiteY141" fmla="*/ 499428 h 6858000"/>
              <a:gd name="connsiteX142" fmla="*/ 1238746 w 9595474"/>
              <a:gd name="connsiteY142" fmla="*/ 493713 h 6858000"/>
              <a:gd name="connsiteX143" fmla="*/ 1239928 w 9595474"/>
              <a:gd name="connsiteY143" fmla="*/ 487680 h 6858000"/>
              <a:gd name="connsiteX144" fmla="*/ 1241701 w 9595474"/>
              <a:gd name="connsiteY144" fmla="*/ 481965 h 6858000"/>
              <a:gd name="connsiteX145" fmla="*/ 1243475 w 9595474"/>
              <a:gd name="connsiteY145" fmla="*/ 476250 h 6858000"/>
              <a:gd name="connsiteX146" fmla="*/ 1245839 w 9595474"/>
              <a:gd name="connsiteY146" fmla="*/ 470535 h 6858000"/>
              <a:gd name="connsiteX147" fmla="*/ 1247908 w 9595474"/>
              <a:gd name="connsiteY147" fmla="*/ 465138 h 6858000"/>
              <a:gd name="connsiteX148" fmla="*/ 1250864 w 9595474"/>
              <a:gd name="connsiteY148" fmla="*/ 459740 h 6858000"/>
              <a:gd name="connsiteX149" fmla="*/ 1253524 w 9595474"/>
              <a:gd name="connsiteY149" fmla="*/ 454343 h 6858000"/>
              <a:gd name="connsiteX150" fmla="*/ 1256776 w 9595474"/>
              <a:gd name="connsiteY150" fmla="*/ 449263 h 6858000"/>
              <a:gd name="connsiteX151" fmla="*/ 1260322 w 9595474"/>
              <a:gd name="connsiteY151" fmla="*/ 444500 h 6858000"/>
              <a:gd name="connsiteX152" fmla="*/ 1264165 w 9595474"/>
              <a:gd name="connsiteY152" fmla="*/ 439420 h 6858000"/>
              <a:gd name="connsiteX153" fmla="*/ 1268303 w 9595474"/>
              <a:gd name="connsiteY153" fmla="*/ 434658 h 6858000"/>
              <a:gd name="connsiteX154" fmla="*/ 1272736 w 9595474"/>
              <a:gd name="connsiteY154" fmla="*/ 429895 h 6858000"/>
              <a:gd name="connsiteX155" fmla="*/ 1277466 w 9595474"/>
              <a:gd name="connsiteY155" fmla="*/ 425768 h 6858000"/>
              <a:gd name="connsiteX156" fmla="*/ 1281899 w 9595474"/>
              <a:gd name="connsiteY156" fmla="*/ 421323 h 6858000"/>
              <a:gd name="connsiteX157" fmla="*/ 1286924 w 9595474"/>
              <a:gd name="connsiteY157" fmla="*/ 417830 h 6858000"/>
              <a:gd name="connsiteX158" fmla="*/ 1291949 w 9595474"/>
              <a:gd name="connsiteY158" fmla="*/ 414338 h 6858000"/>
              <a:gd name="connsiteX159" fmla="*/ 1296973 w 9595474"/>
              <a:gd name="connsiteY159" fmla="*/ 410845 h 6858000"/>
              <a:gd name="connsiteX160" fmla="*/ 1302589 w 9595474"/>
              <a:gd name="connsiteY160" fmla="*/ 407988 h 6858000"/>
              <a:gd name="connsiteX161" fmla="*/ 1307910 w 9595474"/>
              <a:gd name="connsiteY161" fmla="*/ 405130 h 6858000"/>
              <a:gd name="connsiteX162" fmla="*/ 1313230 w 9595474"/>
              <a:gd name="connsiteY162" fmla="*/ 402908 h 6858000"/>
              <a:gd name="connsiteX163" fmla="*/ 1318846 w 9595474"/>
              <a:gd name="connsiteY163" fmla="*/ 401003 h 6858000"/>
              <a:gd name="connsiteX164" fmla="*/ 1324757 w 9595474"/>
              <a:gd name="connsiteY164" fmla="*/ 399098 h 6858000"/>
              <a:gd name="connsiteX165" fmla="*/ 1330373 w 9595474"/>
              <a:gd name="connsiteY165" fmla="*/ 397193 h 6858000"/>
              <a:gd name="connsiteX166" fmla="*/ 1336285 w 9595474"/>
              <a:gd name="connsiteY166" fmla="*/ 396240 h 6858000"/>
              <a:gd name="connsiteX167" fmla="*/ 1341901 w 9595474"/>
              <a:gd name="connsiteY167" fmla="*/ 395288 h 6858000"/>
              <a:gd name="connsiteX168" fmla="*/ 1348108 w 9595474"/>
              <a:gd name="connsiteY168" fmla="*/ 394335 h 6858000"/>
              <a:gd name="connsiteX169" fmla="*/ 1353723 w 9595474"/>
              <a:gd name="connsiteY169" fmla="*/ 394018 h 6858000"/>
              <a:gd name="connsiteX170" fmla="*/ 1359930 w 9595474"/>
              <a:gd name="connsiteY170" fmla="*/ 393700 h 6858000"/>
              <a:gd name="connsiteX171" fmla="*/ 1365546 w 9595474"/>
              <a:gd name="connsiteY171" fmla="*/ 394018 h 6858000"/>
              <a:gd name="connsiteX172" fmla="*/ 1371458 w 9595474"/>
              <a:gd name="connsiteY172" fmla="*/ 394335 h 6858000"/>
              <a:gd name="connsiteX173" fmla="*/ 1377665 w 9595474"/>
              <a:gd name="connsiteY173" fmla="*/ 395288 h 6858000"/>
              <a:gd name="connsiteX174" fmla="*/ 1383281 w 9595474"/>
              <a:gd name="connsiteY174" fmla="*/ 396240 h 6858000"/>
              <a:gd name="connsiteX175" fmla="*/ 1388897 w 9595474"/>
              <a:gd name="connsiteY175" fmla="*/ 397193 h 6858000"/>
              <a:gd name="connsiteX176" fmla="*/ 1394808 w 9595474"/>
              <a:gd name="connsiteY176" fmla="*/ 399098 h 6858000"/>
              <a:gd name="connsiteX177" fmla="*/ 1400424 w 9595474"/>
              <a:gd name="connsiteY177" fmla="*/ 401003 h 6858000"/>
              <a:gd name="connsiteX178" fmla="*/ 1406335 w 9595474"/>
              <a:gd name="connsiteY178" fmla="*/ 402908 h 6858000"/>
              <a:gd name="connsiteX179" fmla="*/ 1411656 w 9595474"/>
              <a:gd name="connsiteY179" fmla="*/ 405130 h 6858000"/>
              <a:gd name="connsiteX180" fmla="*/ 1416976 w 9595474"/>
              <a:gd name="connsiteY180" fmla="*/ 407988 h 6858000"/>
              <a:gd name="connsiteX181" fmla="*/ 1422296 w 9595474"/>
              <a:gd name="connsiteY181" fmla="*/ 410845 h 6858000"/>
              <a:gd name="connsiteX182" fmla="*/ 1427617 w 9595474"/>
              <a:gd name="connsiteY182" fmla="*/ 414338 h 6858000"/>
              <a:gd name="connsiteX183" fmla="*/ 1432641 w 9595474"/>
              <a:gd name="connsiteY183" fmla="*/ 417830 h 6858000"/>
              <a:gd name="connsiteX184" fmla="*/ 1437666 w 9595474"/>
              <a:gd name="connsiteY184" fmla="*/ 421323 h 6858000"/>
              <a:gd name="connsiteX185" fmla="*/ 1442100 w 9595474"/>
              <a:gd name="connsiteY185" fmla="*/ 425768 h 6858000"/>
              <a:gd name="connsiteX186" fmla="*/ 1446829 w 9595474"/>
              <a:gd name="connsiteY186" fmla="*/ 429895 h 6858000"/>
              <a:gd name="connsiteX187" fmla="*/ 1907036 w 9595474"/>
              <a:gd name="connsiteY187" fmla="*/ 890270 h 6858000"/>
              <a:gd name="connsiteX188" fmla="*/ 2165662 w 9595474"/>
              <a:gd name="connsiteY188" fmla="*/ 1148715 h 6858000"/>
              <a:gd name="connsiteX189" fmla="*/ 2170391 w 9595474"/>
              <a:gd name="connsiteY189" fmla="*/ 1153160 h 6858000"/>
              <a:gd name="connsiteX190" fmla="*/ 2175416 w 9595474"/>
              <a:gd name="connsiteY190" fmla="*/ 1157288 h 6858000"/>
              <a:gd name="connsiteX191" fmla="*/ 2180145 w 9595474"/>
              <a:gd name="connsiteY191" fmla="*/ 1161098 h 6858000"/>
              <a:gd name="connsiteX192" fmla="*/ 2185170 w 9595474"/>
              <a:gd name="connsiteY192" fmla="*/ 1164590 h 6858000"/>
              <a:gd name="connsiteX193" fmla="*/ 2190490 w 9595474"/>
              <a:gd name="connsiteY193" fmla="*/ 1167765 h 6858000"/>
              <a:gd name="connsiteX194" fmla="*/ 2195810 w 9595474"/>
              <a:gd name="connsiteY194" fmla="*/ 1170623 h 6858000"/>
              <a:gd name="connsiteX195" fmla="*/ 2201130 w 9595474"/>
              <a:gd name="connsiteY195" fmla="*/ 1173480 h 6858000"/>
              <a:gd name="connsiteX196" fmla="*/ 2206746 w 9595474"/>
              <a:gd name="connsiteY196" fmla="*/ 1176020 h 6858000"/>
              <a:gd name="connsiteX197" fmla="*/ 2212362 w 9595474"/>
              <a:gd name="connsiteY197" fmla="*/ 1177925 h 6858000"/>
              <a:gd name="connsiteX198" fmla="*/ 2217683 w 9595474"/>
              <a:gd name="connsiteY198" fmla="*/ 1180148 h 6858000"/>
              <a:gd name="connsiteX199" fmla="*/ 2223594 w 9595474"/>
              <a:gd name="connsiteY199" fmla="*/ 1181418 h 6858000"/>
              <a:gd name="connsiteX200" fmla="*/ 2229505 w 9595474"/>
              <a:gd name="connsiteY200" fmla="*/ 1182688 h 6858000"/>
              <a:gd name="connsiteX201" fmla="*/ 2235417 w 9595474"/>
              <a:gd name="connsiteY201" fmla="*/ 1183640 h 6858000"/>
              <a:gd name="connsiteX202" fmla="*/ 2241033 w 9595474"/>
              <a:gd name="connsiteY202" fmla="*/ 1184275 h 6858000"/>
              <a:gd name="connsiteX203" fmla="*/ 2247240 w 9595474"/>
              <a:gd name="connsiteY203" fmla="*/ 1184593 h 6858000"/>
              <a:gd name="connsiteX204" fmla="*/ 2252856 w 9595474"/>
              <a:gd name="connsiteY204" fmla="*/ 1185228 h 6858000"/>
              <a:gd name="connsiteX205" fmla="*/ 2259063 w 9595474"/>
              <a:gd name="connsiteY205" fmla="*/ 1184593 h 6858000"/>
              <a:gd name="connsiteX206" fmla="*/ 2264679 w 9595474"/>
              <a:gd name="connsiteY206" fmla="*/ 1184275 h 6858000"/>
              <a:gd name="connsiteX207" fmla="*/ 2270590 w 9595474"/>
              <a:gd name="connsiteY207" fmla="*/ 1183640 h 6858000"/>
              <a:gd name="connsiteX208" fmla="*/ 2276797 w 9595474"/>
              <a:gd name="connsiteY208" fmla="*/ 1182688 h 6858000"/>
              <a:gd name="connsiteX209" fmla="*/ 2282413 w 9595474"/>
              <a:gd name="connsiteY209" fmla="*/ 1181418 h 6858000"/>
              <a:gd name="connsiteX210" fmla="*/ 2288029 w 9595474"/>
              <a:gd name="connsiteY210" fmla="*/ 1180148 h 6858000"/>
              <a:gd name="connsiteX211" fmla="*/ 2293940 w 9595474"/>
              <a:gd name="connsiteY211" fmla="*/ 1177925 h 6858000"/>
              <a:gd name="connsiteX212" fmla="*/ 2299261 w 9595474"/>
              <a:gd name="connsiteY212" fmla="*/ 1176020 h 6858000"/>
              <a:gd name="connsiteX213" fmla="*/ 2304581 w 9595474"/>
              <a:gd name="connsiteY213" fmla="*/ 1173480 h 6858000"/>
              <a:gd name="connsiteX214" fmla="*/ 2310492 w 9595474"/>
              <a:gd name="connsiteY214" fmla="*/ 1170623 h 6858000"/>
              <a:gd name="connsiteX215" fmla="*/ 2315517 w 9595474"/>
              <a:gd name="connsiteY215" fmla="*/ 1167765 h 6858000"/>
              <a:gd name="connsiteX216" fmla="*/ 2320837 w 9595474"/>
              <a:gd name="connsiteY216" fmla="*/ 1164590 h 6858000"/>
              <a:gd name="connsiteX217" fmla="*/ 2325862 w 9595474"/>
              <a:gd name="connsiteY217" fmla="*/ 1161098 h 6858000"/>
              <a:gd name="connsiteX218" fmla="*/ 2330887 w 9595474"/>
              <a:gd name="connsiteY218" fmla="*/ 1157288 h 6858000"/>
              <a:gd name="connsiteX219" fmla="*/ 2335616 w 9595474"/>
              <a:gd name="connsiteY219" fmla="*/ 1153160 h 6858000"/>
              <a:gd name="connsiteX220" fmla="*/ 2340345 w 9595474"/>
              <a:gd name="connsiteY220" fmla="*/ 1148715 h 6858000"/>
              <a:gd name="connsiteX221" fmla="*/ 2344483 w 9595474"/>
              <a:gd name="connsiteY221" fmla="*/ 1144270 h 6858000"/>
              <a:gd name="connsiteX222" fmla="*/ 2348621 w 9595474"/>
              <a:gd name="connsiteY222" fmla="*/ 1139508 h 6858000"/>
              <a:gd name="connsiteX223" fmla="*/ 2352464 w 9595474"/>
              <a:gd name="connsiteY223" fmla="*/ 1134428 h 6858000"/>
              <a:gd name="connsiteX224" fmla="*/ 2356011 w 9595474"/>
              <a:gd name="connsiteY224" fmla="*/ 1129348 h 6858000"/>
              <a:gd name="connsiteX225" fmla="*/ 2359262 w 9595474"/>
              <a:gd name="connsiteY225" fmla="*/ 1124268 h 6858000"/>
              <a:gd name="connsiteX226" fmla="*/ 2362218 w 9595474"/>
              <a:gd name="connsiteY226" fmla="*/ 1118870 h 6858000"/>
              <a:gd name="connsiteX227" fmla="*/ 2364582 w 9595474"/>
              <a:gd name="connsiteY227" fmla="*/ 1113473 h 6858000"/>
              <a:gd name="connsiteX228" fmla="*/ 2367242 w 9595474"/>
              <a:gd name="connsiteY228" fmla="*/ 1108075 h 6858000"/>
              <a:gd name="connsiteX229" fmla="*/ 2369311 w 9595474"/>
              <a:gd name="connsiteY229" fmla="*/ 1102360 h 6858000"/>
              <a:gd name="connsiteX230" fmla="*/ 2371085 w 9595474"/>
              <a:gd name="connsiteY230" fmla="*/ 1096645 h 6858000"/>
              <a:gd name="connsiteX231" fmla="*/ 2372563 w 9595474"/>
              <a:gd name="connsiteY231" fmla="*/ 1090930 h 6858000"/>
              <a:gd name="connsiteX232" fmla="*/ 2374041 w 9595474"/>
              <a:gd name="connsiteY232" fmla="*/ 1085215 h 6858000"/>
              <a:gd name="connsiteX233" fmla="*/ 2375223 w 9595474"/>
              <a:gd name="connsiteY233" fmla="*/ 1079500 h 6858000"/>
              <a:gd name="connsiteX234" fmla="*/ 2375814 w 9595474"/>
              <a:gd name="connsiteY234" fmla="*/ 1073785 h 6858000"/>
              <a:gd name="connsiteX235" fmla="*/ 2376110 w 9595474"/>
              <a:gd name="connsiteY235" fmla="*/ 1067753 h 6858000"/>
              <a:gd name="connsiteX236" fmla="*/ 2376110 w 9595474"/>
              <a:gd name="connsiteY236" fmla="*/ 1061720 h 6858000"/>
              <a:gd name="connsiteX237" fmla="*/ 2376110 w 9595474"/>
              <a:gd name="connsiteY237" fmla="*/ 1055688 h 6858000"/>
              <a:gd name="connsiteX238" fmla="*/ 2375814 w 9595474"/>
              <a:gd name="connsiteY238" fmla="*/ 1049973 h 6858000"/>
              <a:gd name="connsiteX239" fmla="*/ 2375223 w 9595474"/>
              <a:gd name="connsiteY239" fmla="*/ 1043940 h 6858000"/>
              <a:gd name="connsiteX240" fmla="*/ 2374041 w 9595474"/>
              <a:gd name="connsiteY240" fmla="*/ 1038225 h 6858000"/>
              <a:gd name="connsiteX241" fmla="*/ 2372563 w 9595474"/>
              <a:gd name="connsiteY241" fmla="*/ 1032510 h 6858000"/>
              <a:gd name="connsiteX242" fmla="*/ 2371085 w 9595474"/>
              <a:gd name="connsiteY242" fmla="*/ 1026795 h 6858000"/>
              <a:gd name="connsiteX243" fmla="*/ 2369311 w 9595474"/>
              <a:gd name="connsiteY243" fmla="*/ 1021080 h 6858000"/>
              <a:gd name="connsiteX244" fmla="*/ 2367242 w 9595474"/>
              <a:gd name="connsiteY244" fmla="*/ 1015683 h 6858000"/>
              <a:gd name="connsiteX245" fmla="*/ 2364582 w 9595474"/>
              <a:gd name="connsiteY245" fmla="*/ 1009650 h 6858000"/>
              <a:gd name="connsiteX246" fmla="*/ 2362218 w 9595474"/>
              <a:gd name="connsiteY246" fmla="*/ 1004253 h 6858000"/>
              <a:gd name="connsiteX247" fmla="*/ 2359262 w 9595474"/>
              <a:gd name="connsiteY247" fmla="*/ 998855 h 6858000"/>
              <a:gd name="connsiteX248" fmla="*/ 2356011 w 9595474"/>
              <a:gd name="connsiteY248" fmla="*/ 994093 h 6858000"/>
              <a:gd name="connsiteX249" fmla="*/ 2352464 w 9595474"/>
              <a:gd name="connsiteY249" fmla="*/ 989013 h 6858000"/>
              <a:gd name="connsiteX250" fmla="*/ 2348621 w 9595474"/>
              <a:gd name="connsiteY250" fmla="*/ 983933 h 6858000"/>
              <a:gd name="connsiteX251" fmla="*/ 2344483 w 9595474"/>
              <a:gd name="connsiteY251" fmla="*/ 979170 h 6858000"/>
              <a:gd name="connsiteX252" fmla="*/ 2340345 w 9595474"/>
              <a:gd name="connsiteY252" fmla="*/ 974725 h 6858000"/>
              <a:gd name="connsiteX253" fmla="*/ 2240737 w 9595474"/>
              <a:gd name="connsiteY253" fmla="*/ 875030 h 6858000"/>
              <a:gd name="connsiteX254" fmla="*/ 1991865 w 9595474"/>
              <a:gd name="connsiteY254" fmla="*/ 626428 h 6858000"/>
              <a:gd name="connsiteX255" fmla="*/ 1987431 w 9595474"/>
              <a:gd name="connsiteY255" fmla="*/ 621665 h 6858000"/>
              <a:gd name="connsiteX256" fmla="*/ 1983589 w 9595474"/>
              <a:gd name="connsiteY256" fmla="*/ 616903 h 6858000"/>
              <a:gd name="connsiteX257" fmla="*/ 1979451 w 9595474"/>
              <a:gd name="connsiteY257" fmla="*/ 612140 h 6858000"/>
              <a:gd name="connsiteX258" fmla="*/ 1975904 w 9595474"/>
              <a:gd name="connsiteY258" fmla="*/ 607060 h 6858000"/>
              <a:gd name="connsiteX259" fmla="*/ 1972653 w 9595474"/>
              <a:gd name="connsiteY259" fmla="*/ 601663 h 6858000"/>
              <a:gd name="connsiteX260" fmla="*/ 1969993 w 9595474"/>
              <a:gd name="connsiteY260" fmla="*/ 596265 h 6858000"/>
              <a:gd name="connsiteX261" fmla="*/ 1967037 w 9595474"/>
              <a:gd name="connsiteY261" fmla="*/ 590868 h 6858000"/>
              <a:gd name="connsiteX262" fmla="*/ 1964968 w 9595474"/>
              <a:gd name="connsiteY262" fmla="*/ 585470 h 6858000"/>
              <a:gd name="connsiteX263" fmla="*/ 1962603 w 9595474"/>
              <a:gd name="connsiteY263" fmla="*/ 579755 h 6858000"/>
              <a:gd name="connsiteX264" fmla="*/ 1960830 w 9595474"/>
              <a:gd name="connsiteY264" fmla="*/ 574358 h 6858000"/>
              <a:gd name="connsiteX265" fmla="*/ 1959056 w 9595474"/>
              <a:gd name="connsiteY265" fmla="*/ 568643 h 6858000"/>
              <a:gd name="connsiteX266" fmla="*/ 1958170 w 9595474"/>
              <a:gd name="connsiteY266" fmla="*/ 562610 h 6858000"/>
              <a:gd name="connsiteX267" fmla="*/ 1956987 w 9595474"/>
              <a:gd name="connsiteY267" fmla="*/ 556895 h 6858000"/>
              <a:gd name="connsiteX268" fmla="*/ 1956396 w 9595474"/>
              <a:gd name="connsiteY268" fmla="*/ 551180 h 6858000"/>
              <a:gd name="connsiteX269" fmla="*/ 1955805 w 9595474"/>
              <a:gd name="connsiteY269" fmla="*/ 544830 h 6858000"/>
              <a:gd name="connsiteX270" fmla="*/ 1955805 w 9595474"/>
              <a:gd name="connsiteY270" fmla="*/ 539115 h 6858000"/>
              <a:gd name="connsiteX271" fmla="*/ 1955805 w 9595474"/>
              <a:gd name="connsiteY271" fmla="*/ 533083 h 6858000"/>
              <a:gd name="connsiteX272" fmla="*/ 1956396 w 9595474"/>
              <a:gd name="connsiteY272" fmla="*/ 527368 h 6858000"/>
              <a:gd name="connsiteX273" fmla="*/ 1956987 w 9595474"/>
              <a:gd name="connsiteY273" fmla="*/ 521653 h 6858000"/>
              <a:gd name="connsiteX274" fmla="*/ 1958170 w 9595474"/>
              <a:gd name="connsiteY274" fmla="*/ 515620 h 6858000"/>
              <a:gd name="connsiteX275" fmla="*/ 1959056 w 9595474"/>
              <a:gd name="connsiteY275" fmla="*/ 509588 h 6858000"/>
              <a:gd name="connsiteX276" fmla="*/ 1960830 w 9595474"/>
              <a:gd name="connsiteY276" fmla="*/ 503873 h 6858000"/>
              <a:gd name="connsiteX277" fmla="*/ 1962603 w 9595474"/>
              <a:gd name="connsiteY277" fmla="*/ 498158 h 6858000"/>
              <a:gd name="connsiteX278" fmla="*/ 1964968 w 9595474"/>
              <a:gd name="connsiteY278" fmla="*/ 492760 h 6858000"/>
              <a:gd name="connsiteX279" fmla="*/ 1967037 w 9595474"/>
              <a:gd name="connsiteY279" fmla="*/ 487363 h 6858000"/>
              <a:gd name="connsiteX280" fmla="*/ 1969993 w 9595474"/>
              <a:gd name="connsiteY280" fmla="*/ 481648 h 6858000"/>
              <a:gd name="connsiteX281" fmla="*/ 1972653 w 9595474"/>
              <a:gd name="connsiteY281" fmla="*/ 476568 h 6858000"/>
              <a:gd name="connsiteX282" fmla="*/ 1975904 w 9595474"/>
              <a:gd name="connsiteY282" fmla="*/ 471170 h 6858000"/>
              <a:gd name="connsiteX283" fmla="*/ 1979451 w 9595474"/>
              <a:gd name="connsiteY283" fmla="*/ 466408 h 6858000"/>
              <a:gd name="connsiteX284" fmla="*/ 1983589 w 9595474"/>
              <a:gd name="connsiteY284" fmla="*/ 461328 h 6858000"/>
              <a:gd name="connsiteX285" fmla="*/ 1987431 w 9595474"/>
              <a:gd name="connsiteY285" fmla="*/ 456565 h 6858000"/>
              <a:gd name="connsiteX286" fmla="*/ 1991865 w 9595474"/>
              <a:gd name="connsiteY286" fmla="*/ 451803 h 6858000"/>
              <a:gd name="connsiteX287" fmla="*/ 1996594 w 9595474"/>
              <a:gd name="connsiteY287" fmla="*/ 447675 h 6858000"/>
              <a:gd name="connsiteX288" fmla="*/ 2001028 w 9595474"/>
              <a:gd name="connsiteY288" fmla="*/ 443548 h 6858000"/>
              <a:gd name="connsiteX289" fmla="*/ 2006052 w 9595474"/>
              <a:gd name="connsiteY289" fmla="*/ 439738 h 6858000"/>
              <a:gd name="connsiteX290" fmla="*/ 2011077 w 9595474"/>
              <a:gd name="connsiteY290" fmla="*/ 436245 h 6858000"/>
              <a:gd name="connsiteX291" fmla="*/ 2016102 w 9595474"/>
              <a:gd name="connsiteY291" fmla="*/ 432753 h 6858000"/>
              <a:gd name="connsiteX292" fmla="*/ 2021718 w 9595474"/>
              <a:gd name="connsiteY292" fmla="*/ 429895 h 6858000"/>
              <a:gd name="connsiteX293" fmla="*/ 2027038 w 9595474"/>
              <a:gd name="connsiteY293" fmla="*/ 427355 h 6858000"/>
              <a:gd name="connsiteX294" fmla="*/ 2032654 w 9595474"/>
              <a:gd name="connsiteY294" fmla="*/ 424815 h 6858000"/>
              <a:gd name="connsiteX295" fmla="*/ 2038270 w 9595474"/>
              <a:gd name="connsiteY295" fmla="*/ 422910 h 6858000"/>
              <a:gd name="connsiteX296" fmla="*/ 2043886 w 9595474"/>
              <a:gd name="connsiteY296" fmla="*/ 421005 h 6858000"/>
              <a:gd name="connsiteX297" fmla="*/ 2049502 w 9595474"/>
              <a:gd name="connsiteY297" fmla="*/ 419735 h 6858000"/>
              <a:gd name="connsiteX298" fmla="*/ 2055413 w 9595474"/>
              <a:gd name="connsiteY298" fmla="*/ 418148 h 6858000"/>
              <a:gd name="connsiteX299" fmla="*/ 2061029 w 9595474"/>
              <a:gd name="connsiteY299" fmla="*/ 417195 h 6858000"/>
              <a:gd name="connsiteX300" fmla="*/ 2067236 w 9595474"/>
              <a:gd name="connsiteY300" fmla="*/ 416243 h 6858000"/>
              <a:gd name="connsiteX301" fmla="*/ 2072852 w 9595474"/>
              <a:gd name="connsiteY301" fmla="*/ 415925 h 6858000"/>
              <a:gd name="connsiteX302" fmla="*/ 2079059 w 9595474"/>
              <a:gd name="connsiteY302" fmla="*/ 415925 h 6858000"/>
              <a:gd name="connsiteX303" fmla="*/ 2084970 w 9595474"/>
              <a:gd name="connsiteY303" fmla="*/ 415925 h 6858000"/>
              <a:gd name="connsiteX304" fmla="*/ 2090882 w 9595474"/>
              <a:gd name="connsiteY304" fmla="*/ 416243 h 6858000"/>
              <a:gd name="connsiteX305" fmla="*/ 2096793 w 9595474"/>
              <a:gd name="connsiteY305" fmla="*/ 417195 h 6858000"/>
              <a:gd name="connsiteX306" fmla="*/ 2102409 w 9595474"/>
              <a:gd name="connsiteY306" fmla="*/ 418148 h 6858000"/>
              <a:gd name="connsiteX307" fmla="*/ 2108321 w 9595474"/>
              <a:gd name="connsiteY307" fmla="*/ 419735 h 6858000"/>
              <a:gd name="connsiteX308" fmla="*/ 2113936 w 9595474"/>
              <a:gd name="connsiteY308" fmla="*/ 421005 h 6858000"/>
              <a:gd name="connsiteX309" fmla="*/ 2119552 w 9595474"/>
              <a:gd name="connsiteY309" fmla="*/ 422910 h 6858000"/>
              <a:gd name="connsiteX310" fmla="*/ 2125464 w 9595474"/>
              <a:gd name="connsiteY310" fmla="*/ 424815 h 6858000"/>
              <a:gd name="connsiteX311" fmla="*/ 2130784 w 9595474"/>
              <a:gd name="connsiteY311" fmla="*/ 427355 h 6858000"/>
              <a:gd name="connsiteX312" fmla="*/ 2136104 w 9595474"/>
              <a:gd name="connsiteY312" fmla="*/ 429895 h 6858000"/>
              <a:gd name="connsiteX313" fmla="*/ 2141720 w 9595474"/>
              <a:gd name="connsiteY313" fmla="*/ 432753 h 6858000"/>
              <a:gd name="connsiteX314" fmla="*/ 2146745 w 9595474"/>
              <a:gd name="connsiteY314" fmla="*/ 436245 h 6858000"/>
              <a:gd name="connsiteX315" fmla="*/ 2152065 w 9595474"/>
              <a:gd name="connsiteY315" fmla="*/ 439738 h 6858000"/>
              <a:gd name="connsiteX316" fmla="*/ 2156795 w 9595474"/>
              <a:gd name="connsiteY316" fmla="*/ 443548 h 6858000"/>
              <a:gd name="connsiteX317" fmla="*/ 2161819 w 9595474"/>
              <a:gd name="connsiteY317" fmla="*/ 447675 h 6858000"/>
              <a:gd name="connsiteX318" fmla="*/ 2165957 w 9595474"/>
              <a:gd name="connsiteY318" fmla="*/ 451803 h 6858000"/>
              <a:gd name="connsiteX319" fmla="*/ 2966073 w 9595474"/>
              <a:gd name="connsiteY319" fmla="*/ 1251903 h 6858000"/>
              <a:gd name="connsiteX320" fmla="*/ 5612631 w 9595474"/>
              <a:gd name="connsiteY320" fmla="*/ 3898583 h 6858000"/>
              <a:gd name="connsiteX321" fmla="*/ 5617360 w 9595474"/>
              <a:gd name="connsiteY321" fmla="*/ 3903345 h 6858000"/>
              <a:gd name="connsiteX322" fmla="*/ 5621498 w 9595474"/>
              <a:gd name="connsiteY322" fmla="*/ 3908425 h 6858000"/>
              <a:gd name="connsiteX323" fmla="*/ 5625341 w 9595474"/>
              <a:gd name="connsiteY323" fmla="*/ 3913505 h 6858000"/>
              <a:gd name="connsiteX324" fmla="*/ 5628888 w 9595474"/>
              <a:gd name="connsiteY324" fmla="*/ 3918585 h 6858000"/>
              <a:gd name="connsiteX325" fmla="*/ 5632139 w 9595474"/>
              <a:gd name="connsiteY325" fmla="*/ 3923348 h 6858000"/>
              <a:gd name="connsiteX326" fmla="*/ 5635094 w 9595474"/>
              <a:gd name="connsiteY326" fmla="*/ 3928745 h 6858000"/>
              <a:gd name="connsiteX327" fmla="*/ 5638050 w 9595474"/>
              <a:gd name="connsiteY327" fmla="*/ 3934460 h 6858000"/>
              <a:gd name="connsiteX328" fmla="*/ 5640415 w 9595474"/>
              <a:gd name="connsiteY328" fmla="*/ 3939858 h 6858000"/>
              <a:gd name="connsiteX329" fmla="*/ 5642484 w 9595474"/>
              <a:gd name="connsiteY329" fmla="*/ 3945890 h 6858000"/>
              <a:gd name="connsiteX330" fmla="*/ 5644257 w 9595474"/>
              <a:gd name="connsiteY330" fmla="*/ 3951605 h 6858000"/>
              <a:gd name="connsiteX331" fmla="*/ 5645735 w 9595474"/>
              <a:gd name="connsiteY331" fmla="*/ 3957320 h 6858000"/>
              <a:gd name="connsiteX332" fmla="*/ 5647213 w 9595474"/>
              <a:gd name="connsiteY332" fmla="*/ 3963353 h 6858000"/>
              <a:gd name="connsiteX333" fmla="*/ 5648100 w 9595474"/>
              <a:gd name="connsiteY333" fmla="*/ 3969068 h 6858000"/>
              <a:gd name="connsiteX334" fmla="*/ 5648691 w 9595474"/>
              <a:gd name="connsiteY334" fmla="*/ 3975100 h 6858000"/>
              <a:gd name="connsiteX335" fmla="*/ 5649282 w 9595474"/>
              <a:gd name="connsiteY335" fmla="*/ 3980815 h 6858000"/>
              <a:gd name="connsiteX336" fmla="*/ 5649282 w 9595474"/>
              <a:gd name="connsiteY336" fmla="*/ 3987165 h 6858000"/>
              <a:gd name="connsiteX337" fmla="*/ 5649282 w 9595474"/>
              <a:gd name="connsiteY337" fmla="*/ 3992880 h 6858000"/>
              <a:gd name="connsiteX338" fmla="*/ 5648691 w 9595474"/>
              <a:gd name="connsiteY338" fmla="*/ 3998913 h 6858000"/>
              <a:gd name="connsiteX339" fmla="*/ 5648100 w 9595474"/>
              <a:gd name="connsiteY339" fmla="*/ 4004945 h 6858000"/>
              <a:gd name="connsiteX340" fmla="*/ 5647213 w 9595474"/>
              <a:gd name="connsiteY340" fmla="*/ 4010660 h 6858000"/>
              <a:gd name="connsiteX341" fmla="*/ 5645735 w 9595474"/>
              <a:gd name="connsiteY341" fmla="*/ 4016375 h 6858000"/>
              <a:gd name="connsiteX342" fmla="*/ 5644257 w 9595474"/>
              <a:gd name="connsiteY342" fmla="*/ 4022725 h 6858000"/>
              <a:gd name="connsiteX343" fmla="*/ 5642484 w 9595474"/>
              <a:gd name="connsiteY343" fmla="*/ 4028440 h 6858000"/>
              <a:gd name="connsiteX344" fmla="*/ 5640415 w 9595474"/>
              <a:gd name="connsiteY344" fmla="*/ 4033838 h 6858000"/>
              <a:gd name="connsiteX345" fmla="*/ 5638050 w 9595474"/>
              <a:gd name="connsiteY345" fmla="*/ 4039553 h 6858000"/>
              <a:gd name="connsiteX346" fmla="*/ 5635094 w 9595474"/>
              <a:gd name="connsiteY346" fmla="*/ 4044950 h 6858000"/>
              <a:gd name="connsiteX347" fmla="*/ 5632139 w 9595474"/>
              <a:gd name="connsiteY347" fmla="*/ 4050348 h 6858000"/>
              <a:gd name="connsiteX348" fmla="*/ 5628888 w 9595474"/>
              <a:gd name="connsiteY348" fmla="*/ 4055745 h 6858000"/>
              <a:gd name="connsiteX349" fmla="*/ 5625341 w 9595474"/>
              <a:gd name="connsiteY349" fmla="*/ 4060825 h 6858000"/>
              <a:gd name="connsiteX350" fmla="*/ 5621498 w 9595474"/>
              <a:gd name="connsiteY350" fmla="*/ 4065588 h 6858000"/>
              <a:gd name="connsiteX351" fmla="*/ 5617360 w 9595474"/>
              <a:gd name="connsiteY351" fmla="*/ 4070350 h 6858000"/>
              <a:gd name="connsiteX352" fmla="*/ 5612631 w 9595474"/>
              <a:gd name="connsiteY352" fmla="*/ 4075113 h 6858000"/>
              <a:gd name="connsiteX353" fmla="*/ 5608198 w 9595474"/>
              <a:gd name="connsiteY353" fmla="*/ 4079875 h 6858000"/>
              <a:gd name="connsiteX354" fmla="*/ 5603468 w 9595474"/>
              <a:gd name="connsiteY354" fmla="*/ 4083685 h 6858000"/>
              <a:gd name="connsiteX355" fmla="*/ 5598443 w 9595474"/>
              <a:gd name="connsiteY355" fmla="*/ 4087495 h 6858000"/>
              <a:gd name="connsiteX356" fmla="*/ 5593419 w 9595474"/>
              <a:gd name="connsiteY356" fmla="*/ 4091305 h 6858000"/>
              <a:gd name="connsiteX357" fmla="*/ 5588098 w 9595474"/>
              <a:gd name="connsiteY357" fmla="*/ 4094480 h 6858000"/>
              <a:gd name="connsiteX358" fmla="*/ 5582482 w 9595474"/>
              <a:gd name="connsiteY358" fmla="*/ 4097338 h 6858000"/>
              <a:gd name="connsiteX359" fmla="*/ 5577162 w 9595474"/>
              <a:gd name="connsiteY359" fmla="*/ 4100195 h 6858000"/>
              <a:gd name="connsiteX360" fmla="*/ 5571842 w 9595474"/>
              <a:gd name="connsiteY360" fmla="*/ 4102418 h 6858000"/>
              <a:gd name="connsiteX361" fmla="*/ 5565931 w 9595474"/>
              <a:gd name="connsiteY361" fmla="*/ 4104640 h 6858000"/>
              <a:gd name="connsiteX362" fmla="*/ 5560315 w 9595474"/>
              <a:gd name="connsiteY362" fmla="*/ 4106545 h 6858000"/>
              <a:gd name="connsiteX363" fmla="*/ 5554699 w 9595474"/>
              <a:gd name="connsiteY363" fmla="*/ 4108133 h 6858000"/>
              <a:gd name="connsiteX364" fmla="*/ 5548492 w 9595474"/>
              <a:gd name="connsiteY364" fmla="*/ 4109403 h 6858000"/>
              <a:gd name="connsiteX365" fmla="*/ 5542580 w 9595474"/>
              <a:gd name="connsiteY365" fmla="*/ 4110355 h 6858000"/>
              <a:gd name="connsiteX366" fmla="*/ 5536669 w 9595474"/>
              <a:gd name="connsiteY366" fmla="*/ 4110990 h 6858000"/>
              <a:gd name="connsiteX367" fmla="*/ 5530758 w 9595474"/>
              <a:gd name="connsiteY367" fmla="*/ 4111308 h 6858000"/>
              <a:gd name="connsiteX368" fmla="*/ 5524846 w 9595474"/>
              <a:gd name="connsiteY368" fmla="*/ 4111625 h 6858000"/>
              <a:gd name="connsiteX369" fmla="*/ 5518639 w 9595474"/>
              <a:gd name="connsiteY369" fmla="*/ 4111308 h 6858000"/>
              <a:gd name="connsiteX370" fmla="*/ 5513023 w 9595474"/>
              <a:gd name="connsiteY370" fmla="*/ 4110990 h 6858000"/>
              <a:gd name="connsiteX371" fmla="*/ 5506816 w 9595474"/>
              <a:gd name="connsiteY371" fmla="*/ 4110355 h 6858000"/>
              <a:gd name="connsiteX372" fmla="*/ 5501200 w 9595474"/>
              <a:gd name="connsiteY372" fmla="*/ 4109403 h 6858000"/>
              <a:gd name="connsiteX373" fmla="*/ 5494993 w 9595474"/>
              <a:gd name="connsiteY373" fmla="*/ 4108133 h 6858000"/>
              <a:gd name="connsiteX374" fmla="*/ 5489081 w 9595474"/>
              <a:gd name="connsiteY374" fmla="*/ 4106545 h 6858000"/>
              <a:gd name="connsiteX375" fmla="*/ 5483466 w 9595474"/>
              <a:gd name="connsiteY375" fmla="*/ 4104640 h 6858000"/>
              <a:gd name="connsiteX376" fmla="*/ 5477850 w 9595474"/>
              <a:gd name="connsiteY376" fmla="*/ 4102418 h 6858000"/>
              <a:gd name="connsiteX377" fmla="*/ 5472234 w 9595474"/>
              <a:gd name="connsiteY377" fmla="*/ 4100195 h 6858000"/>
              <a:gd name="connsiteX378" fmla="*/ 5466913 w 9595474"/>
              <a:gd name="connsiteY378" fmla="*/ 4097338 h 6858000"/>
              <a:gd name="connsiteX379" fmla="*/ 5461593 w 9595474"/>
              <a:gd name="connsiteY379" fmla="*/ 4094480 h 6858000"/>
              <a:gd name="connsiteX380" fmla="*/ 5456273 w 9595474"/>
              <a:gd name="connsiteY380" fmla="*/ 4091305 h 6858000"/>
              <a:gd name="connsiteX381" fmla="*/ 5451248 w 9595474"/>
              <a:gd name="connsiteY381" fmla="*/ 4087495 h 6858000"/>
              <a:gd name="connsiteX382" fmla="*/ 5446223 w 9595474"/>
              <a:gd name="connsiteY382" fmla="*/ 4083685 h 6858000"/>
              <a:gd name="connsiteX383" fmla="*/ 5441495 w 9595474"/>
              <a:gd name="connsiteY383" fmla="*/ 4079875 h 6858000"/>
              <a:gd name="connsiteX384" fmla="*/ 5436765 w 9595474"/>
              <a:gd name="connsiteY384" fmla="*/ 4075113 h 6858000"/>
              <a:gd name="connsiteX385" fmla="*/ 5322379 w 9595474"/>
              <a:gd name="connsiteY385" fmla="*/ 3960813 h 6858000"/>
              <a:gd name="connsiteX386" fmla="*/ 5317945 w 9595474"/>
              <a:gd name="connsiteY386" fmla="*/ 3956368 h 6858000"/>
              <a:gd name="connsiteX387" fmla="*/ 5312921 w 9595474"/>
              <a:gd name="connsiteY387" fmla="*/ 3952240 h 6858000"/>
              <a:gd name="connsiteX388" fmla="*/ 5307896 w 9595474"/>
              <a:gd name="connsiteY388" fmla="*/ 3948748 h 6858000"/>
              <a:gd name="connsiteX389" fmla="*/ 5302871 w 9595474"/>
              <a:gd name="connsiteY389" fmla="*/ 3944938 h 6858000"/>
              <a:gd name="connsiteX390" fmla="*/ 5297255 w 9595474"/>
              <a:gd name="connsiteY390" fmla="*/ 3941763 h 6858000"/>
              <a:gd name="connsiteX391" fmla="*/ 5292230 w 9595474"/>
              <a:gd name="connsiteY391" fmla="*/ 3938588 h 6858000"/>
              <a:gd name="connsiteX392" fmla="*/ 5286615 w 9595474"/>
              <a:gd name="connsiteY392" fmla="*/ 3936048 h 6858000"/>
              <a:gd name="connsiteX393" fmla="*/ 5281294 w 9595474"/>
              <a:gd name="connsiteY393" fmla="*/ 3933508 h 6858000"/>
              <a:gd name="connsiteX394" fmla="*/ 5275383 w 9595474"/>
              <a:gd name="connsiteY394" fmla="*/ 3931285 h 6858000"/>
              <a:gd name="connsiteX395" fmla="*/ 5269767 w 9595474"/>
              <a:gd name="connsiteY395" fmla="*/ 3929698 h 6858000"/>
              <a:gd name="connsiteX396" fmla="*/ 5263855 w 9595474"/>
              <a:gd name="connsiteY396" fmla="*/ 3927793 h 6858000"/>
              <a:gd name="connsiteX397" fmla="*/ 5257944 w 9595474"/>
              <a:gd name="connsiteY397" fmla="*/ 3926840 h 6858000"/>
              <a:gd name="connsiteX398" fmla="*/ 5252033 w 9595474"/>
              <a:gd name="connsiteY398" fmla="*/ 3925570 h 6858000"/>
              <a:gd name="connsiteX399" fmla="*/ 5246121 w 9595474"/>
              <a:gd name="connsiteY399" fmla="*/ 3924935 h 6858000"/>
              <a:gd name="connsiteX400" fmla="*/ 5240210 w 9595474"/>
              <a:gd name="connsiteY400" fmla="*/ 3924618 h 6858000"/>
              <a:gd name="connsiteX401" fmla="*/ 5234298 w 9595474"/>
              <a:gd name="connsiteY401" fmla="*/ 3924618 h 6858000"/>
              <a:gd name="connsiteX402" fmla="*/ 5228091 w 9595474"/>
              <a:gd name="connsiteY402" fmla="*/ 3924618 h 6858000"/>
              <a:gd name="connsiteX403" fmla="*/ 5222180 w 9595474"/>
              <a:gd name="connsiteY403" fmla="*/ 3924935 h 6858000"/>
              <a:gd name="connsiteX404" fmla="*/ 5216268 w 9595474"/>
              <a:gd name="connsiteY404" fmla="*/ 3925570 h 6858000"/>
              <a:gd name="connsiteX405" fmla="*/ 5210357 w 9595474"/>
              <a:gd name="connsiteY405" fmla="*/ 3926840 h 6858000"/>
              <a:gd name="connsiteX406" fmla="*/ 5204741 w 9595474"/>
              <a:gd name="connsiteY406" fmla="*/ 3927793 h 6858000"/>
              <a:gd name="connsiteX407" fmla="*/ 5198534 w 9595474"/>
              <a:gd name="connsiteY407" fmla="*/ 3929698 h 6858000"/>
              <a:gd name="connsiteX408" fmla="*/ 5192918 w 9595474"/>
              <a:gd name="connsiteY408" fmla="*/ 3931285 h 6858000"/>
              <a:gd name="connsiteX409" fmla="*/ 5187598 w 9595474"/>
              <a:gd name="connsiteY409" fmla="*/ 3933508 h 6858000"/>
              <a:gd name="connsiteX410" fmla="*/ 5181686 w 9595474"/>
              <a:gd name="connsiteY410" fmla="*/ 3936048 h 6858000"/>
              <a:gd name="connsiteX411" fmla="*/ 5176366 w 9595474"/>
              <a:gd name="connsiteY411" fmla="*/ 3938588 h 6858000"/>
              <a:gd name="connsiteX412" fmla="*/ 5171046 w 9595474"/>
              <a:gd name="connsiteY412" fmla="*/ 3941763 h 6858000"/>
              <a:gd name="connsiteX413" fmla="*/ 5165430 w 9595474"/>
              <a:gd name="connsiteY413" fmla="*/ 3944938 h 6858000"/>
              <a:gd name="connsiteX414" fmla="*/ 5160405 w 9595474"/>
              <a:gd name="connsiteY414" fmla="*/ 3948748 h 6858000"/>
              <a:gd name="connsiteX415" fmla="*/ 5155380 w 9595474"/>
              <a:gd name="connsiteY415" fmla="*/ 3952240 h 6858000"/>
              <a:gd name="connsiteX416" fmla="*/ 5150947 w 9595474"/>
              <a:gd name="connsiteY416" fmla="*/ 3956368 h 6858000"/>
              <a:gd name="connsiteX417" fmla="*/ 5146218 w 9595474"/>
              <a:gd name="connsiteY417" fmla="*/ 3960813 h 6858000"/>
              <a:gd name="connsiteX418" fmla="*/ 5141488 w 9595474"/>
              <a:gd name="connsiteY418" fmla="*/ 3965575 h 6858000"/>
              <a:gd name="connsiteX419" fmla="*/ 5137646 w 9595474"/>
              <a:gd name="connsiteY419" fmla="*/ 3970655 h 6858000"/>
              <a:gd name="connsiteX420" fmla="*/ 5133508 w 9595474"/>
              <a:gd name="connsiteY420" fmla="*/ 3975100 h 6858000"/>
              <a:gd name="connsiteX421" fmla="*/ 5129961 w 9595474"/>
              <a:gd name="connsiteY421" fmla="*/ 3980498 h 6858000"/>
              <a:gd name="connsiteX422" fmla="*/ 5126710 w 9595474"/>
              <a:gd name="connsiteY422" fmla="*/ 3985578 h 6858000"/>
              <a:gd name="connsiteX423" fmla="*/ 5123754 w 9595474"/>
              <a:gd name="connsiteY423" fmla="*/ 3990975 h 6858000"/>
              <a:gd name="connsiteX424" fmla="*/ 5121094 w 9595474"/>
              <a:gd name="connsiteY424" fmla="*/ 3996373 h 6858000"/>
              <a:gd name="connsiteX425" fmla="*/ 5118729 w 9595474"/>
              <a:gd name="connsiteY425" fmla="*/ 4002088 h 6858000"/>
              <a:gd name="connsiteX426" fmla="*/ 5116660 w 9595474"/>
              <a:gd name="connsiteY426" fmla="*/ 4007803 h 6858000"/>
              <a:gd name="connsiteX427" fmla="*/ 5114591 w 9595474"/>
              <a:gd name="connsiteY427" fmla="*/ 4013518 h 6858000"/>
              <a:gd name="connsiteX428" fmla="*/ 5113113 w 9595474"/>
              <a:gd name="connsiteY428" fmla="*/ 4019233 h 6858000"/>
              <a:gd name="connsiteX429" fmla="*/ 5111636 w 9595474"/>
              <a:gd name="connsiteY429" fmla="*/ 4025265 h 6858000"/>
              <a:gd name="connsiteX430" fmla="*/ 5111044 w 9595474"/>
              <a:gd name="connsiteY430" fmla="*/ 4031298 h 6858000"/>
              <a:gd name="connsiteX431" fmla="*/ 5110158 w 9595474"/>
              <a:gd name="connsiteY431" fmla="*/ 4037013 h 6858000"/>
              <a:gd name="connsiteX432" fmla="*/ 5109862 w 9595474"/>
              <a:gd name="connsiteY432" fmla="*/ 4043045 h 6858000"/>
              <a:gd name="connsiteX433" fmla="*/ 5109567 w 9595474"/>
              <a:gd name="connsiteY433" fmla="*/ 4049078 h 6858000"/>
              <a:gd name="connsiteX434" fmla="*/ 5109862 w 9595474"/>
              <a:gd name="connsiteY434" fmla="*/ 4055110 h 6858000"/>
              <a:gd name="connsiteX435" fmla="*/ 5110158 w 9595474"/>
              <a:gd name="connsiteY435" fmla="*/ 4061143 h 6858000"/>
              <a:gd name="connsiteX436" fmla="*/ 5111044 w 9595474"/>
              <a:gd name="connsiteY436" fmla="*/ 4066858 h 6858000"/>
              <a:gd name="connsiteX437" fmla="*/ 5111636 w 9595474"/>
              <a:gd name="connsiteY437" fmla="*/ 4072890 h 6858000"/>
              <a:gd name="connsiteX438" fmla="*/ 5113113 w 9595474"/>
              <a:gd name="connsiteY438" fmla="*/ 4078605 h 6858000"/>
              <a:gd name="connsiteX439" fmla="*/ 5114591 w 9595474"/>
              <a:gd name="connsiteY439" fmla="*/ 4084320 h 6858000"/>
              <a:gd name="connsiteX440" fmla="*/ 5116660 w 9595474"/>
              <a:gd name="connsiteY440" fmla="*/ 4090035 h 6858000"/>
              <a:gd name="connsiteX441" fmla="*/ 5118729 w 9595474"/>
              <a:gd name="connsiteY441" fmla="*/ 4095750 h 6858000"/>
              <a:gd name="connsiteX442" fmla="*/ 5121094 w 9595474"/>
              <a:gd name="connsiteY442" fmla="*/ 4101783 h 6858000"/>
              <a:gd name="connsiteX443" fmla="*/ 5123754 w 9595474"/>
              <a:gd name="connsiteY443" fmla="*/ 4107180 h 6858000"/>
              <a:gd name="connsiteX444" fmla="*/ 5126710 w 9595474"/>
              <a:gd name="connsiteY444" fmla="*/ 4112578 h 6858000"/>
              <a:gd name="connsiteX445" fmla="*/ 5129961 w 9595474"/>
              <a:gd name="connsiteY445" fmla="*/ 4117975 h 6858000"/>
              <a:gd name="connsiteX446" fmla="*/ 5133508 w 9595474"/>
              <a:gd name="connsiteY446" fmla="*/ 4122738 h 6858000"/>
              <a:gd name="connsiteX447" fmla="*/ 5137646 w 9595474"/>
              <a:gd name="connsiteY447" fmla="*/ 4127818 h 6858000"/>
              <a:gd name="connsiteX448" fmla="*/ 5141488 w 9595474"/>
              <a:gd name="connsiteY448" fmla="*/ 4132580 h 6858000"/>
              <a:gd name="connsiteX449" fmla="*/ 5146218 w 9595474"/>
              <a:gd name="connsiteY449" fmla="*/ 4137343 h 6858000"/>
              <a:gd name="connsiteX450" fmla="*/ 5870075 w 9595474"/>
              <a:gd name="connsiteY450" fmla="*/ 4860925 h 6858000"/>
              <a:gd name="connsiteX451" fmla="*/ 5874509 w 9595474"/>
              <a:gd name="connsiteY451" fmla="*/ 4865688 h 6858000"/>
              <a:gd name="connsiteX452" fmla="*/ 5878646 w 9595474"/>
              <a:gd name="connsiteY452" fmla="*/ 4870768 h 6858000"/>
              <a:gd name="connsiteX453" fmla="*/ 5882489 w 9595474"/>
              <a:gd name="connsiteY453" fmla="*/ 4875848 h 6858000"/>
              <a:gd name="connsiteX454" fmla="*/ 5886036 w 9595474"/>
              <a:gd name="connsiteY454" fmla="*/ 4880928 h 6858000"/>
              <a:gd name="connsiteX455" fmla="*/ 5889287 w 9595474"/>
              <a:gd name="connsiteY455" fmla="*/ 4885690 h 6858000"/>
              <a:gd name="connsiteX456" fmla="*/ 5892243 w 9595474"/>
              <a:gd name="connsiteY456" fmla="*/ 4891088 h 6858000"/>
              <a:gd name="connsiteX457" fmla="*/ 5895199 w 9595474"/>
              <a:gd name="connsiteY457" fmla="*/ 4897120 h 6858000"/>
              <a:gd name="connsiteX458" fmla="*/ 5897268 w 9595474"/>
              <a:gd name="connsiteY458" fmla="*/ 4902518 h 6858000"/>
              <a:gd name="connsiteX459" fmla="*/ 5899336 w 9595474"/>
              <a:gd name="connsiteY459" fmla="*/ 4908233 h 6858000"/>
              <a:gd name="connsiteX460" fmla="*/ 5901701 w 9595474"/>
              <a:gd name="connsiteY460" fmla="*/ 4913948 h 6858000"/>
              <a:gd name="connsiteX461" fmla="*/ 5902883 w 9595474"/>
              <a:gd name="connsiteY461" fmla="*/ 4919663 h 6858000"/>
              <a:gd name="connsiteX462" fmla="*/ 5904066 w 9595474"/>
              <a:gd name="connsiteY462" fmla="*/ 4925695 h 6858000"/>
              <a:gd name="connsiteX463" fmla="*/ 5905248 w 9595474"/>
              <a:gd name="connsiteY463" fmla="*/ 4931410 h 6858000"/>
              <a:gd name="connsiteX464" fmla="*/ 5905840 w 9595474"/>
              <a:gd name="connsiteY464" fmla="*/ 4937443 h 6858000"/>
              <a:gd name="connsiteX465" fmla="*/ 5906135 w 9595474"/>
              <a:gd name="connsiteY465" fmla="*/ 4943475 h 6858000"/>
              <a:gd name="connsiteX466" fmla="*/ 5906726 w 9595474"/>
              <a:gd name="connsiteY466" fmla="*/ 4949508 h 6858000"/>
              <a:gd name="connsiteX467" fmla="*/ 5906135 w 9595474"/>
              <a:gd name="connsiteY467" fmla="*/ 4955223 h 6858000"/>
              <a:gd name="connsiteX468" fmla="*/ 5905840 w 9595474"/>
              <a:gd name="connsiteY468" fmla="*/ 4961255 h 6858000"/>
              <a:gd name="connsiteX469" fmla="*/ 5905248 w 9595474"/>
              <a:gd name="connsiteY469" fmla="*/ 4967288 h 6858000"/>
              <a:gd name="connsiteX470" fmla="*/ 5904066 w 9595474"/>
              <a:gd name="connsiteY470" fmla="*/ 4973003 h 6858000"/>
              <a:gd name="connsiteX471" fmla="*/ 5902883 w 9595474"/>
              <a:gd name="connsiteY471" fmla="*/ 4979035 h 6858000"/>
              <a:gd name="connsiteX472" fmla="*/ 5901701 w 9595474"/>
              <a:gd name="connsiteY472" fmla="*/ 4985068 h 6858000"/>
              <a:gd name="connsiteX473" fmla="*/ 5899336 w 9595474"/>
              <a:gd name="connsiteY473" fmla="*/ 4990783 h 6858000"/>
              <a:gd name="connsiteX474" fmla="*/ 5897268 w 9595474"/>
              <a:gd name="connsiteY474" fmla="*/ 4996180 h 6858000"/>
              <a:gd name="connsiteX475" fmla="*/ 5895199 w 9595474"/>
              <a:gd name="connsiteY475" fmla="*/ 5001895 h 6858000"/>
              <a:gd name="connsiteX476" fmla="*/ 5892243 w 9595474"/>
              <a:gd name="connsiteY476" fmla="*/ 5007293 h 6858000"/>
              <a:gd name="connsiteX477" fmla="*/ 5889287 w 9595474"/>
              <a:gd name="connsiteY477" fmla="*/ 5012690 h 6858000"/>
              <a:gd name="connsiteX478" fmla="*/ 5886036 w 9595474"/>
              <a:gd name="connsiteY478" fmla="*/ 5018088 h 6858000"/>
              <a:gd name="connsiteX479" fmla="*/ 5882489 w 9595474"/>
              <a:gd name="connsiteY479" fmla="*/ 5023168 h 6858000"/>
              <a:gd name="connsiteX480" fmla="*/ 5878646 w 9595474"/>
              <a:gd name="connsiteY480" fmla="*/ 5028248 h 6858000"/>
              <a:gd name="connsiteX481" fmla="*/ 5874509 w 9595474"/>
              <a:gd name="connsiteY481" fmla="*/ 5032693 h 6858000"/>
              <a:gd name="connsiteX482" fmla="*/ 5870075 w 9595474"/>
              <a:gd name="connsiteY482" fmla="*/ 5037455 h 6858000"/>
              <a:gd name="connsiteX483" fmla="*/ 5865346 w 9595474"/>
              <a:gd name="connsiteY483" fmla="*/ 5041900 h 6858000"/>
              <a:gd name="connsiteX484" fmla="*/ 5860617 w 9595474"/>
              <a:gd name="connsiteY484" fmla="*/ 5046028 h 6858000"/>
              <a:gd name="connsiteX485" fmla="*/ 5855592 w 9595474"/>
              <a:gd name="connsiteY485" fmla="*/ 5050155 h 6858000"/>
              <a:gd name="connsiteX486" fmla="*/ 5850567 w 9595474"/>
              <a:gd name="connsiteY486" fmla="*/ 5053648 h 6858000"/>
              <a:gd name="connsiteX487" fmla="*/ 5845247 w 9595474"/>
              <a:gd name="connsiteY487" fmla="*/ 5056823 h 6858000"/>
              <a:gd name="connsiteX488" fmla="*/ 5839926 w 9595474"/>
              <a:gd name="connsiteY488" fmla="*/ 5059680 h 6858000"/>
              <a:gd name="connsiteX489" fmla="*/ 5834311 w 9595474"/>
              <a:gd name="connsiteY489" fmla="*/ 5062538 h 6858000"/>
              <a:gd name="connsiteX490" fmla="*/ 5828695 w 9595474"/>
              <a:gd name="connsiteY490" fmla="*/ 5064760 h 6858000"/>
              <a:gd name="connsiteX491" fmla="*/ 5823375 w 9595474"/>
              <a:gd name="connsiteY491" fmla="*/ 5066983 h 6858000"/>
              <a:gd name="connsiteX492" fmla="*/ 5817463 w 9595474"/>
              <a:gd name="connsiteY492" fmla="*/ 5069205 h 6858000"/>
              <a:gd name="connsiteX493" fmla="*/ 5811552 w 9595474"/>
              <a:gd name="connsiteY493" fmla="*/ 5070475 h 6858000"/>
              <a:gd name="connsiteX494" fmla="*/ 5805640 w 9595474"/>
              <a:gd name="connsiteY494" fmla="*/ 5071428 h 6858000"/>
              <a:gd name="connsiteX495" fmla="*/ 5800024 w 9595474"/>
              <a:gd name="connsiteY495" fmla="*/ 5072698 h 6858000"/>
              <a:gd name="connsiteX496" fmla="*/ 5793817 w 9595474"/>
              <a:gd name="connsiteY496" fmla="*/ 5073333 h 6858000"/>
              <a:gd name="connsiteX497" fmla="*/ 5787610 w 9595474"/>
              <a:gd name="connsiteY497" fmla="*/ 5073650 h 6858000"/>
              <a:gd name="connsiteX498" fmla="*/ 5781994 w 9595474"/>
              <a:gd name="connsiteY498" fmla="*/ 5073968 h 6858000"/>
              <a:gd name="connsiteX499" fmla="*/ 5775787 w 9595474"/>
              <a:gd name="connsiteY499" fmla="*/ 5073650 h 6858000"/>
              <a:gd name="connsiteX500" fmla="*/ 5770171 w 9595474"/>
              <a:gd name="connsiteY500" fmla="*/ 5073333 h 6858000"/>
              <a:gd name="connsiteX501" fmla="*/ 5763965 w 9595474"/>
              <a:gd name="connsiteY501" fmla="*/ 5072698 h 6858000"/>
              <a:gd name="connsiteX502" fmla="*/ 5758349 w 9595474"/>
              <a:gd name="connsiteY502" fmla="*/ 5071428 h 6858000"/>
              <a:gd name="connsiteX503" fmla="*/ 5752141 w 9595474"/>
              <a:gd name="connsiteY503" fmla="*/ 5070475 h 6858000"/>
              <a:gd name="connsiteX504" fmla="*/ 5746526 w 9595474"/>
              <a:gd name="connsiteY504" fmla="*/ 5069205 h 6858000"/>
              <a:gd name="connsiteX505" fmla="*/ 5740614 w 9595474"/>
              <a:gd name="connsiteY505" fmla="*/ 5066983 h 6858000"/>
              <a:gd name="connsiteX506" fmla="*/ 5734998 w 9595474"/>
              <a:gd name="connsiteY506" fmla="*/ 5064760 h 6858000"/>
              <a:gd name="connsiteX507" fmla="*/ 5729382 w 9595474"/>
              <a:gd name="connsiteY507" fmla="*/ 5062538 h 6858000"/>
              <a:gd name="connsiteX508" fmla="*/ 5723767 w 9595474"/>
              <a:gd name="connsiteY508" fmla="*/ 5059680 h 6858000"/>
              <a:gd name="connsiteX509" fmla="*/ 5718446 w 9595474"/>
              <a:gd name="connsiteY509" fmla="*/ 5056823 h 6858000"/>
              <a:gd name="connsiteX510" fmla="*/ 5713421 w 9595474"/>
              <a:gd name="connsiteY510" fmla="*/ 5053648 h 6858000"/>
              <a:gd name="connsiteX511" fmla="*/ 5708396 w 9595474"/>
              <a:gd name="connsiteY511" fmla="*/ 5050155 h 6858000"/>
              <a:gd name="connsiteX512" fmla="*/ 5703372 w 9595474"/>
              <a:gd name="connsiteY512" fmla="*/ 5046028 h 6858000"/>
              <a:gd name="connsiteX513" fmla="*/ 5698347 w 9595474"/>
              <a:gd name="connsiteY513" fmla="*/ 5041900 h 6858000"/>
              <a:gd name="connsiteX514" fmla="*/ 5693618 w 9595474"/>
              <a:gd name="connsiteY514" fmla="*/ 5037455 h 6858000"/>
              <a:gd name="connsiteX515" fmla="*/ 5598148 w 9595474"/>
              <a:gd name="connsiteY515" fmla="*/ 4941888 h 6858000"/>
              <a:gd name="connsiteX516" fmla="*/ 5490560 w 9595474"/>
              <a:gd name="connsiteY516" fmla="*/ 4834573 h 6858000"/>
              <a:gd name="connsiteX517" fmla="*/ 5485830 w 9595474"/>
              <a:gd name="connsiteY517" fmla="*/ 4830128 h 6858000"/>
              <a:gd name="connsiteX518" fmla="*/ 5481397 w 9595474"/>
              <a:gd name="connsiteY518" fmla="*/ 4826000 h 6858000"/>
              <a:gd name="connsiteX519" fmla="*/ 5476372 w 9595474"/>
              <a:gd name="connsiteY519" fmla="*/ 4821873 h 6858000"/>
              <a:gd name="connsiteX520" fmla="*/ 5471348 w 9595474"/>
              <a:gd name="connsiteY520" fmla="*/ 4818380 h 6858000"/>
              <a:gd name="connsiteX521" fmla="*/ 5465732 w 9595474"/>
              <a:gd name="connsiteY521" fmla="*/ 4815205 h 6858000"/>
              <a:gd name="connsiteX522" fmla="*/ 5460411 w 9595474"/>
              <a:gd name="connsiteY522" fmla="*/ 4812348 h 6858000"/>
              <a:gd name="connsiteX523" fmla="*/ 5455091 w 9595474"/>
              <a:gd name="connsiteY523" fmla="*/ 4809173 h 6858000"/>
              <a:gd name="connsiteX524" fmla="*/ 5449475 w 9595474"/>
              <a:gd name="connsiteY524" fmla="*/ 4807268 h 6858000"/>
              <a:gd name="connsiteX525" fmla="*/ 5443563 w 9595474"/>
              <a:gd name="connsiteY525" fmla="*/ 4805045 h 6858000"/>
              <a:gd name="connsiteX526" fmla="*/ 5437948 w 9595474"/>
              <a:gd name="connsiteY526" fmla="*/ 4802823 h 6858000"/>
              <a:gd name="connsiteX527" fmla="*/ 5432036 w 9595474"/>
              <a:gd name="connsiteY527" fmla="*/ 4801553 h 6858000"/>
              <a:gd name="connsiteX528" fmla="*/ 5426420 w 9595474"/>
              <a:gd name="connsiteY528" fmla="*/ 4800283 h 6858000"/>
              <a:gd name="connsiteX529" fmla="*/ 5420509 w 9595474"/>
              <a:gd name="connsiteY529" fmla="*/ 4799330 h 6858000"/>
              <a:gd name="connsiteX530" fmla="*/ 5414597 w 9595474"/>
              <a:gd name="connsiteY530" fmla="*/ 4798695 h 6858000"/>
              <a:gd name="connsiteX531" fmla="*/ 5408391 w 9595474"/>
              <a:gd name="connsiteY531" fmla="*/ 4798060 h 6858000"/>
              <a:gd name="connsiteX532" fmla="*/ 5402775 w 9595474"/>
              <a:gd name="connsiteY532" fmla="*/ 4797743 h 6858000"/>
              <a:gd name="connsiteX533" fmla="*/ 5396568 w 9595474"/>
              <a:gd name="connsiteY533" fmla="*/ 4798060 h 6858000"/>
              <a:gd name="connsiteX534" fmla="*/ 5390361 w 9595474"/>
              <a:gd name="connsiteY534" fmla="*/ 4798695 h 6858000"/>
              <a:gd name="connsiteX535" fmla="*/ 5384745 w 9595474"/>
              <a:gd name="connsiteY535" fmla="*/ 4799330 h 6858000"/>
              <a:gd name="connsiteX536" fmla="*/ 5378538 w 9595474"/>
              <a:gd name="connsiteY536" fmla="*/ 4800283 h 6858000"/>
              <a:gd name="connsiteX537" fmla="*/ 5372922 w 9595474"/>
              <a:gd name="connsiteY537" fmla="*/ 4801553 h 6858000"/>
              <a:gd name="connsiteX538" fmla="*/ 5367010 w 9595474"/>
              <a:gd name="connsiteY538" fmla="*/ 4802823 h 6858000"/>
              <a:gd name="connsiteX539" fmla="*/ 5361394 w 9595474"/>
              <a:gd name="connsiteY539" fmla="*/ 4805045 h 6858000"/>
              <a:gd name="connsiteX540" fmla="*/ 5355483 w 9595474"/>
              <a:gd name="connsiteY540" fmla="*/ 4807268 h 6858000"/>
              <a:gd name="connsiteX541" fmla="*/ 5350163 w 9595474"/>
              <a:gd name="connsiteY541" fmla="*/ 4809173 h 6858000"/>
              <a:gd name="connsiteX542" fmla="*/ 5344547 w 9595474"/>
              <a:gd name="connsiteY542" fmla="*/ 4812348 h 6858000"/>
              <a:gd name="connsiteX543" fmla="*/ 5338931 w 9595474"/>
              <a:gd name="connsiteY543" fmla="*/ 4815205 h 6858000"/>
              <a:gd name="connsiteX544" fmla="*/ 5333906 w 9595474"/>
              <a:gd name="connsiteY544" fmla="*/ 4818380 h 6858000"/>
              <a:gd name="connsiteX545" fmla="*/ 5328881 w 9595474"/>
              <a:gd name="connsiteY545" fmla="*/ 4821873 h 6858000"/>
              <a:gd name="connsiteX546" fmla="*/ 5323857 w 9595474"/>
              <a:gd name="connsiteY546" fmla="*/ 4826000 h 6858000"/>
              <a:gd name="connsiteX547" fmla="*/ 5318832 w 9595474"/>
              <a:gd name="connsiteY547" fmla="*/ 4830128 h 6858000"/>
              <a:gd name="connsiteX548" fmla="*/ 5314398 w 9595474"/>
              <a:gd name="connsiteY548" fmla="*/ 4834573 h 6858000"/>
              <a:gd name="connsiteX549" fmla="*/ 5307305 w 9595474"/>
              <a:gd name="connsiteY549" fmla="*/ 4841875 h 6858000"/>
              <a:gd name="connsiteX550" fmla="*/ 5301393 w 9595474"/>
              <a:gd name="connsiteY550" fmla="*/ 4849813 h 6858000"/>
              <a:gd name="connsiteX551" fmla="*/ 5295482 w 9595474"/>
              <a:gd name="connsiteY551" fmla="*/ 4858068 h 6858000"/>
              <a:gd name="connsiteX552" fmla="*/ 5291048 w 9595474"/>
              <a:gd name="connsiteY552" fmla="*/ 4867275 h 6858000"/>
              <a:gd name="connsiteX553" fmla="*/ 5286910 w 9595474"/>
              <a:gd name="connsiteY553" fmla="*/ 4875848 h 6858000"/>
              <a:gd name="connsiteX554" fmla="*/ 5283659 w 9595474"/>
              <a:gd name="connsiteY554" fmla="*/ 4885055 h 6858000"/>
              <a:gd name="connsiteX555" fmla="*/ 5281294 w 9595474"/>
              <a:gd name="connsiteY555" fmla="*/ 4894580 h 6858000"/>
              <a:gd name="connsiteX556" fmla="*/ 5279521 w 9595474"/>
              <a:gd name="connsiteY556" fmla="*/ 4903788 h 6858000"/>
              <a:gd name="connsiteX557" fmla="*/ 5278339 w 9595474"/>
              <a:gd name="connsiteY557" fmla="*/ 4913630 h 6858000"/>
              <a:gd name="connsiteX558" fmla="*/ 5278339 w 9595474"/>
              <a:gd name="connsiteY558" fmla="*/ 4923155 h 6858000"/>
              <a:gd name="connsiteX559" fmla="*/ 5278634 w 9595474"/>
              <a:gd name="connsiteY559" fmla="*/ 4932998 h 6858000"/>
              <a:gd name="connsiteX560" fmla="*/ 5279816 w 9595474"/>
              <a:gd name="connsiteY560" fmla="*/ 4942205 h 6858000"/>
              <a:gd name="connsiteX561" fmla="*/ 5281885 w 9595474"/>
              <a:gd name="connsiteY561" fmla="*/ 4952048 h 6858000"/>
              <a:gd name="connsiteX562" fmla="*/ 5284546 w 9595474"/>
              <a:gd name="connsiteY562" fmla="*/ 4960938 h 6858000"/>
              <a:gd name="connsiteX563" fmla="*/ 5288092 w 9595474"/>
              <a:gd name="connsiteY563" fmla="*/ 4970145 h 6858000"/>
              <a:gd name="connsiteX564" fmla="*/ 5291935 w 9595474"/>
              <a:gd name="connsiteY564" fmla="*/ 4979353 h 6858000"/>
              <a:gd name="connsiteX565" fmla="*/ 5583665 w 9595474"/>
              <a:gd name="connsiteY565" fmla="*/ 5270500 h 6858000"/>
              <a:gd name="connsiteX566" fmla="*/ 5588098 w 9595474"/>
              <a:gd name="connsiteY566" fmla="*/ 5275263 h 6858000"/>
              <a:gd name="connsiteX567" fmla="*/ 5592237 w 9595474"/>
              <a:gd name="connsiteY567" fmla="*/ 5280343 h 6858000"/>
              <a:gd name="connsiteX568" fmla="*/ 5595784 w 9595474"/>
              <a:gd name="connsiteY568" fmla="*/ 5284788 h 6858000"/>
              <a:gd name="connsiteX569" fmla="*/ 5599626 w 9595474"/>
              <a:gd name="connsiteY569" fmla="*/ 5290185 h 6858000"/>
              <a:gd name="connsiteX570" fmla="*/ 5602582 w 9595474"/>
              <a:gd name="connsiteY570" fmla="*/ 5295265 h 6858000"/>
              <a:gd name="connsiteX571" fmla="*/ 5605833 w 9595474"/>
              <a:gd name="connsiteY571" fmla="*/ 5300663 h 6858000"/>
              <a:gd name="connsiteX572" fmla="*/ 5608493 w 9595474"/>
              <a:gd name="connsiteY572" fmla="*/ 5306060 h 6858000"/>
              <a:gd name="connsiteX573" fmla="*/ 5610857 w 9595474"/>
              <a:gd name="connsiteY573" fmla="*/ 5311775 h 6858000"/>
              <a:gd name="connsiteX574" fmla="*/ 5613222 w 9595474"/>
              <a:gd name="connsiteY574" fmla="*/ 5317490 h 6858000"/>
              <a:gd name="connsiteX575" fmla="*/ 5614996 w 9595474"/>
              <a:gd name="connsiteY575" fmla="*/ 5323523 h 6858000"/>
              <a:gd name="connsiteX576" fmla="*/ 5616474 w 9595474"/>
              <a:gd name="connsiteY576" fmla="*/ 5329238 h 6858000"/>
              <a:gd name="connsiteX577" fmla="*/ 5617656 w 9595474"/>
              <a:gd name="connsiteY577" fmla="*/ 5334953 h 6858000"/>
              <a:gd name="connsiteX578" fmla="*/ 5618838 w 9595474"/>
              <a:gd name="connsiteY578" fmla="*/ 5340985 h 6858000"/>
              <a:gd name="connsiteX579" fmla="*/ 5619725 w 9595474"/>
              <a:gd name="connsiteY579" fmla="*/ 5346700 h 6858000"/>
              <a:gd name="connsiteX580" fmla="*/ 5620021 w 9595474"/>
              <a:gd name="connsiteY580" fmla="*/ 5352733 h 6858000"/>
              <a:gd name="connsiteX581" fmla="*/ 5620021 w 9595474"/>
              <a:gd name="connsiteY581" fmla="*/ 5359083 h 6858000"/>
              <a:gd name="connsiteX582" fmla="*/ 5620021 w 9595474"/>
              <a:gd name="connsiteY582" fmla="*/ 5364798 h 6858000"/>
              <a:gd name="connsiteX583" fmla="*/ 5619725 w 9595474"/>
              <a:gd name="connsiteY583" fmla="*/ 5370830 h 6858000"/>
              <a:gd name="connsiteX584" fmla="*/ 5618838 w 9595474"/>
              <a:gd name="connsiteY584" fmla="*/ 5376545 h 6858000"/>
              <a:gd name="connsiteX585" fmla="*/ 5617656 w 9595474"/>
              <a:gd name="connsiteY585" fmla="*/ 5382578 h 6858000"/>
              <a:gd name="connsiteX586" fmla="*/ 5616474 w 9595474"/>
              <a:gd name="connsiteY586" fmla="*/ 5388293 h 6858000"/>
              <a:gd name="connsiteX587" fmla="*/ 5614996 w 9595474"/>
              <a:gd name="connsiteY587" fmla="*/ 5394008 h 6858000"/>
              <a:gd name="connsiteX588" fmla="*/ 5613222 w 9595474"/>
              <a:gd name="connsiteY588" fmla="*/ 5400040 h 6858000"/>
              <a:gd name="connsiteX589" fmla="*/ 5610857 w 9595474"/>
              <a:gd name="connsiteY589" fmla="*/ 5405755 h 6858000"/>
              <a:gd name="connsiteX590" fmla="*/ 5608493 w 9595474"/>
              <a:gd name="connsiteY590" fmla="*/ 5411470 h 6858000"/>
              <a:gd name="connsiteX591" fmla="*/ 5605833 w 9595474"/>
              <a:gd name="connsiteY591" fmla="*/ 5416868 h 6858000"/>
              <a:gd name="connsiteX592" fmla="*/ 5602582 w 9595474"/>
              <a:gd name="connsiteY592" fmla="*/ 5422265 h 6858000"/>
              <a:gd name="connsiteX593" fmla="*/ 5599626 w 9595474"/>
              <a:gd name="connsiteY593" fmla="*/ 5427663 h 6858000"/>
              <a:gd name="connsiteX594" fmla="*/ 5595784 w 9595474"/>
              <a:gd name="connsiteY594" fmla="*/ 5432743 h 6858000"/>
              <a:gd name="connsiteX595" fmla="*/ 5592237 w 9595474"/>
              <a:gd name="connsiteY595" fmla="*/ 5437505 h 6858000"/>
              <a:gd name="connsiteX596" fmla="*/ 5588098 w 9595474"/>
              <a:gd name="connsiteY596" fmla="*/ 5442268 h 6858000"/>
              <a:gd name="connsiteX597" fmla="*/ 5583665 w 9595474"/>
              <a:gd name="connsiteY597" fmla="*/ 5447030 h 6858000"/>
              <a:gd name="connsiteX598" fmla="*/ 5578936 w 9595474"/>
              <a:gd name="connsiteY598" fmla="*/ 5451158 h 6858000"/>
              <a:gd name="connsiteX599" fmla="*/ 5573911 w 9595474"/>
              <a:gd name="connsiteY599" fmla="*/ 5455603 h 6858000"/>
              <a:gd name="connsiteX600" fmla="*/ 5569182 w 9595474"/>
              <a:gd name="connsiteY600" fmla="*/ 5459095 h 6858000"/>
              <a:gd name="connsiteX601" fmla="*/ 5563862 w 9595474"/>
              <a:gd name="connsiteY601" fmla="*/ 5462905 h 6858000"/>
              <a:gd name="connsiteX602" fmla="*/ 5558837 w 9595474"/>
              <a:gd name="connsiteY602" fmla="*/ 5466080 h 6858000"/>
              <a:gd name="connsiteX603" fmla="*/ 5553517 w 9595474"/>
              <a:gd name="connsiteY603" fmla="*/ 5469255 h 6858000"/>
              <a:gd name="connsiteX604" fmla="*/ 5548196 w 9595474"/>
              <a:gd name="connsiteY604" fmla="*/ 5471795 h 6858000"/>
              <a:gd name="connsiteX605" fmla="*/ 5542285 w 9595474"/>
              <a:gd name="connsiteY605" fmla="*/ 5474335 h 6858000"/>
              <a:gd name="connsiteX606" fmla="*/ 5536964 w 9595474"/>
              <a:gd name="connsiteY606" fmla="*/ 5476558 h 6858000"/>
              <a:gd name="connsiteX607" fmla="*/ 5531348 w 9595474"/>
              <a:gd name="connsiteY607" fmla="*/ 5478145 h 6858000"/>
              <a:gd name="connsiteX608" fmla="*/ 5525437 w 9595474"/>
              <a:gd name="connsiteY608" fmla="*/ 5479733 h 6858000"/>
              <a:gd name="connsiteX609" fmla="*/ 5519230 w 9595474"/>
              <a:gd name="connsiteY609" fmla="*/ 5481003 h 6858000"/>
              <a:gd name="connsiteX610" fmla="*/ 5513614 w 9595474"/>
              <a:gd name="connsiteY610" fmla="*/ 5482273 h 6858000"/>
              <a:gd name="connsiteX611" fmla="*/ 5507999 w 9595474"/>
              <a:gd name="connsiteY611" fmla="*/ 5482908 h 6858000"/>
              <a:gd name="connsiteX612" fmla="*/ 5501791 w 9595474"/>
              <a:gd name="connsiteY612" fmla="*/ 5483225 h 6858000"/>
              <a:gd name="connsiteX613" fmla="*/ 5495585 w 9595474"/>
              <a:gd name="connsiteY613" fmla="*/ 5483543 h 6858000"/>
              <a:gd name="connsiteX614" fmla="*/ 6873545 w 9595474"/>
              <a:gd name="connsiteY614" fmla="*/ 6858000 h 6858000"/>
              <a:gd name="connsiteX615" fmla="*/ 9595474 w 9595474"/>
              <a:gd name="connsiteY615" fmla="*/ 6858000 h 6858000"/>
              <a:gd name="connsiteX0" fmla="*/ 9595474 w 9595474"/>
              <a:gd name="connsiteY0" fmla="*/ 0 h 6858000"/>
              <a:gd name="connsiteX1" fmla="*/ 3372834 w 9595474"/>
              <a:gd name="connsiteY1" fmla="*/ 0 h 6858000"/>
              <a:gd name="connsiteX2" fmla="*/ 2914643 w 9595474"/>
              <a:gd name="connsiteY2" fmla="*/ 0 h 6858000"/>
              <a:gd name="connsiteX3" fmla="*/ 2857270 w 9595474"/>
              <a:gd name="connsiteY3" fmla="*/ 0 h 6858000"/>
              <a:gd name="connsiteX4" fmla="*/ 0 w 9595474"/>
              <a:gd name="connsiteY4" fmla="*/ 0 h 6858000"/>
              <a:gd name="connsiteX5" fmla="*/ 692823 w 9595474"/>
              <a:gd name="connsiteY5" fmla="*/ 691198 h 6858000"/>
              <a:gd name="connsiteX6" fmla="*/ 691345 w 9595474"/>
              <a:gd name="connsiteY6" fmla="*/ 683895 h 6858000"/>
              <a:gd name="connsiteX7" fmla="*/ 690754 w 9595474"/>
              <a:gd name="connsiteY7" fmla="*/ 676275 h 6858000"/>
              <a:gd name="connsiteX8" fmla="*/ 690754 w 9595474"/>
              <a:gd name="connsiteY8" fmla="*/ 669290 h 6858000"/>
              <a:gd name="connsiteX9" fmla="*/ 690754 w 9595474"/>
              <a:gd name="connsiteY9" fmla="*/ 661988 h 6858000"/>
              <a:gd name="connsiteX10" fmla="*/ 691345 w 9595474"/>
              <a:gd name="connsiteY10" fmla="*/ 654368 h 6858000"/>
              <a:gd name="connsiteX11" fmla="*/ 692527 w 9595474"/>
              <a:gd name="connsiteY11" fmla="*/ 647383 h 6858000"/>
              <a:gd name="connsiteX12" fmla="*/ 694005 w 9595474"/>
              <a:gd name="connsiteY12" fmla="*/ 640080 h 6858000"/>
              <a:gd name="connsiteX13" fmla="*/ 695778 w 9595474"/>
              <a:gd name="connsiteY13" fmla="*/ 633095 h 6858000"/>
              <a:gd name="connsiteX14" fmla="*/ 698143 w 9595474"/>
              <a:gd name="connsiteY14" fmla="*/ 625793 h 6858000"/>
              <a:gd name="connsiteX15" fmla="*/ 700803 w 9595474"/>
              <a:gd name="connsiteY15" fmla="*/ 618808 h 6858000"/>
              <a:gd name="connsiteX16" fmla="*/ 704054 w 9595474"/>
              <a:gd name="connsiteY16" fmla="*/ 612140 h 6858000"/>
              <a:gd name="connsiteX17" fmla="*/ 707601 w 9595474"/>
              <a:gd name="connsiteY17" fmla="*/ 605790 h 6858000"/>
              <a:gd name="connsiteX18" fmla="*/ 712035 w 9595474"/>
              <a:gd name="connsiteY18" fmla="*/ 599123 h 6858000"/>
              <a:gd name="connsiteX19" fmla="*/ 716173 w 9595474"/>
              <a:gd name="connsiteY19" fmla="*/ 592773 h 6858000"/>
              <a:gd name="connsiteX20" fmla="*/ 721198 w 9595474"/>
              <a:gd name="connsiteY20" fmla="*/ 587058 h 6858000"/>
              <a:gd name="connsiteX21" fmla="*/ 726518 w 9595474"/>
              <a:gd name="connsiteY21" fmla="*/ 581343 h 6858000"/>
              <a:gd name="connsiteX22" fmla="*/ 731247 w 9595474"/>
              <a:gd name="connsiteY22" fmla="*/ 576898 h 6858000"/>
              <a:gd name="connsiteX23" fmla="*/ 735976 w 9595474"/>
              <a:gd name="connsiteY23" fmla="*/ 572453 h 6858000"/>
              <a:gd name="connsiteX24" fmla="*/ 741001 w 9595474"/>
              <a:gd name="connsiteY24" fmla="*/ 568960 h 6858000"/>
              <a:gd name="connsiteX25" fmla="*/ 746026 w 9595474"/>
              <a:gd name="connsiteY25" fmla="*/ 565468 h 6858000"/>
              <a:gd name="connsiteX26" fmla="*/ 751050 w 9595474"/>
              <a:gd name="connsiteY26" fmla="*/ 562293 h 6858000"/>
              <a:gd name="connsiteX27" fmla="*/ 756371 w 9595474"/>
              <a:gd name="connsiteY27" fmla="*/ 558800 h 6858000"/>
              <a:gd name="connsiteX28" fmla="*/ 761691 w 9595474"/>
              <a:gd name="connsiteY28" fmla="*/ 556578 h 6858000"/>
              <a:gd name="connsiteX29" fmla="*/ 767602 w 9595474"/>
              <a:gd name="connsiteY29" fmla="*/ 554038 h 6858000"/>
              <a:gd name="connsiteX30" fmla="*/ 772923 w 9595474"/>
              <a:gd name="connsiteY30" fmla="*/ 551815 h 6858000"/>
              <a:gd name="connsiteX31" fmla="*/ 778834 w 9595474"/>
              <a:gd name="connsiteY31" fmla="*/ 549910 h 6858000"/>
              <a:gd name="connsiteX32" fmla="*/ 784450 w 9595474"/>
              <a:gd name="connsiteY32" fmla="*/ 548640 h 6858000"/>
              <a:gd name="connsiteX33" fmla="*/ 790066 w 9595474"/>
              <a:gd name="connsiteY33" fmla="*/ 547370 h 6858000"/>
              <a:gd name="connsiteX34" fmla="*/ 795977 w 9595474"/>
              <a:gd name="connsiteY34" fmla="*/ 546418 h 6858000"/>
              <a:gd name="connsiteX35" fmla="*/ 802184 w 9595474"/>
              <a:gd name="connsiteY35" fmla="*/ 545783 h 6858000"/>
              <a:gd name="connsiteX36" fmla="*/ 807800 w 9595474"/>
              <a:gd name="connsiteY36" fmla="*/ 545465 h 6858000"/>
              <a:gd name="connsiteX37" fmla="*/ 814007 w 9595474"/>
              <a:gd name="connsiteY37" fmla="*/ 544830 h 6858000"/>
              <a:gd name="connsiteX38" fmla="*/ 819623 w 9595474"/>
              <a:gd name="connsiteY38" fmla="*/ 545465 h 6858000"/>
              <a:gd name="connsiteX39" fmla="*/ 825830 w 9595474"/>
              <a:gd name="connsiteY39" fmla="*/ 545783 h 6858000"/>
              <a:gd name="connsiteX40" fmla="*/ 831446 w 9595474"/>
              <a:gd name="connsiteY40" fmla="*/ 546418 h 6858000"/>
              <a:gd name="connsiteX41" fmla="*/ 837358 w 9595474"/>
              <a:gd name="connsiteY41" fmla="*/ 547370 h 6858000"/>
              <a:gd name="connsiteX42" fmla="*/ 842974 w 9595474"/>
              <a:gd name="connsiteY42" fmla="*/ 548640 h 6858000"/>
              <a:gd name="connsiteX43" fmla="*/ 848885 w 9595474"/>
              <a:gd name="connsiteY43" fmla="*/ 549910 h 6858000"/>
              <a:gd name="connsiteX44" fmla="*/ 854501 w 9595474"/>
              <a:gd name="connsiteY44" fmla="*/ 551815 h 6858000"/>
              <a:gd name="connsiteX45" fmla="*/ 860117 w 9595474"/>
              <a:gd name="connsiteY45" fmla="*/ 554038 h 6858000"/>
              <a:gd name="connsiteX46" fmla="*/ 865733 w 9595474"/>
              <a:gd name="connsiteY46" fmla="*/ 556578 h 6858000"/>
              <a:gd name="connsiteX47" fmla="*/ 871053 w 9595474"/>
              <a:gd name="connsiteY47" fmla="*/ 558800 h 6858000"/>
              <a:gd name="connsiteX48" fmla="*/ 876373 w 9595474"/>
              <a:gd name="connsiteY48" fmla="*/ 562293 h 6858000"/>
              <a:gd name="connsiteX49" fmla="*/ 881398 w 9595474"/>
              <a:gd name="connsiteY49" fmla="*/ 565468 h 6858000"/>
              <a:gd name="connsiteX50" fmla="*/ 886718 w 9595474"/>
              <a:gd name="connsiteY50" fmla="*/ 568960 h 6858000"/>
              <a:gd name="connsiteX51" fmla="*/ 891447 w 9595474"/>
              <a:gd name="connsiteY51" fmla="*/ 572453 h 6858000"/>
              <a:gd name="connsiteX52" fmla="*/ 896177 w 9595474"/>
              <a:gd name="connsiteY52" fmla="*/ 576898 h 6858000"/>
              <a:gd name="connsiteX53" fmla="*/ 900906 w 9595474"/>
              <a:gd name="connsiteY53" fmla="*/ 581343 h 6858000"/>
              <a:gd name="connsiteX54" fmla="*/ 1431459 w 9595474"/>
              <a:gd name="connsiteY54" fmla="*/ 1111568 h 6858000"/>
              <a:gd name="connsiteX55" fmla="*/ 2394731 w 9595474"/>
              <a:gd name="connsiteY55" fmla="*/ 2074863 h 6858000"/>
              <a:gd name="connsiteX56" fmla="*/ 2399164 w 9595474"/>
              <a:gd name="connsiteY56" fmla="*/ 2079308 h 6858000"/>
              <a:gd name="connsiteX57" fmla="*/ 2404189 w 9595474"/>
              <a:gd name="connsiteY57" fmla="*/ 2083435 h 6858000"/>
              <a:gd name="connsiteX58" fmla="*/ 2408918 w 9595474"/>
              <a:gd name="connsiteY58" fmla="*/ 2087245 h 6858000"/>
              <a:gd name="connsiteX59" fmla="*/ 2413943 w 9595474"/>
              <a:gd name="connsiteY59" fmla="*/ 2090738 h 6858000"/>
              <a:gd name="connsiteX60" fmla="*/ 2419263 w 9595474"/>
              <a:gd name="connsiteY60" fmla="*/ 2093913 h 6858000"/>
              <a:gd name="connsiteX61" fmla="*/ 2424583 w 9595474"/>
              <a:gd name="connsiteY61" fmla="*/ 2096770 h 6858000"/>
              <a:gd name="connsiteX62" fmla="*/ 2430199 w 9595474"/>
              <a:gd name="connsiteY62" fmla="*/ 2099628 h 6858000"/>
              <a:gd name="connsiteX63" fmla="*/ 2435520 w 9595474"/>
              <a:gd name="connsiteY63" fmla="*/ 2101850 h 6858000"/>
              <a:gd name="connsiteX64" fmla="*/ 2441136 w 9595474"/>
              <a:gd name="connsiteY64" fmla="*/ 2104073 h 6858000"/>
              <a:gd name="connsiteX65" fmla="*/ 2447047 w 9595474"/>
              <a:gd name="connsiteY65" fmla="*/ 2105660 h 6858000"/>
              <a:gd name="connsiteX66" fmla="*/ 2452663 w 9595474"/>
              <a:gd name="connsiteY66" fmla="*/ 2107565 h 6858000"/>
              <a:gd name="connsiteX67" fmla="*/ 2458574 w 9595474"/>
              <a:gd name="connsiteY67" fmla="*/ 2108518 h 6858000"/>
              <a:gd name="connsiteX68" fmla="*/ 2464190 w 9595474"/>
              <a:gd name="connsiteY68" fmla="*/ 2109788 h 6858000"/>
              <a:gd name="connsiteX69" fmla="*/ 2469806 w 9595474"/>
              <a:gd name="connsiteY69" fmla="*/ 2110423 h 6858000"/>
              <a:gd name="connsiteX70" fmla="*/ 2476013 w 9595474"/>
              <a:gd name="connsiteY70" fmla="*/ 2110740 h 6858000"/>
              <a:gd name="connsiteX71" fmla="*/ 2481925 w 9595474"/>
              <a:gd name="connsiteY71" fmla="*/ 2111058 h 6858000"/>
              <a:gd name="connsiteX72" fmla="*/ 2487836 w 9595474"/>
              <a:gd name="connsiteY72" fmla="*/ 2110740 h 6858000"/>
              <a:gd name="connsiteX73" fmla="*/ 2493747 w 9595474"/>
              <a:gd name="connsiteY73" fmla="*/ 2110423 h 6858000"/>
              <a:gd name="connsiteX74" fmla="*/ 2499363 w 9595474"/>
              <a:gd name="connsiteY74" fmla="*/ 2109788 h 6858000"/>
              <a:gd name="connsiteX75" fmla="*/ 2505570 w 9595474"/>
              <a:gd name="connsiteY75" fmla="*/ 2108518 h 6858000"/>
              <a:gd name="connsiteX76" fmla="*/ 2511186 w 9595474"/>
              <a:gd name="connsiteY76" fmla="*/ 2107565 h 6858000"/>
              <a:gd name="connsiteX77" fmla="*/ 2517098 w 9595474"/>
              <a:gd name="connsiteY77" fmla="*/ 2105660 h 6858000"/>
              <a:gd name="connsiteX78" fmla="*/ 2522714 w 9595474"/>
              <a:gd name="connsiteY78" fmla="*/ 2104073 h 6858000"/>
              <a:gd name="connsiteX79" fmla="*/ 2528034 w 9595474"/>
              <a:gd name="connsiteY79" fmla="*/ 2101850 h 6858000"/>
              <a:gd name="connsiteX80" fmla="*/ 2533945 w 9595474"/>
              <a:gd name="connsiteY80" fmla="*/ 2099628 h 6858000"/>
              <a:gd name="connsiteX81" fmla="*/ 2539266 w 9595474"/>
              <a:gd name="connsiteY81" fmla="*/ 2096770 h 6858000"/>
              <a:gd name="connsiteX82" fmla="*/ 2544290 w 9595474"/>
              <a:gd name="connsiteY82" fmla="*/ 2093913 h 6858000"/>
              <a:gd name="connsiteX83" fmla="*/ 2549611 w 9595474"/>
              <a:gd name="connsiteY83" fmla="*/ 2090738 h 6858000"/>
              <a:gd name="connsiteX84" fmla="*/ 2554635 w 9595474"/>
              <a:gd name="connsiteY84" fmla="*/ 2087245 h 6858000"/>
              <a:gd name="connsiteX85" fmla="*/ 2559660 w 9595474"/>
              <a:gd name="connsiteY85" fmla="*/ 2083435 h 6858000"/>
              <a:gd name="connsiteX86" fmla="*/ 2564389 w 9595474"/>
              <a:gd name="connsiteY86" fmla="*/ 2079308 h 6858000"/>
              <a:gd name="connsiteX87" fmla="*/ 2569119 w 9595474"/>
              <a:gd name="connsiteY87" fmla="*/ 2074863 h 6858000"/>
              <a:gd name="connsiteX88" fmla="*/ 2573257 w 9595474"/>
              <a:gd name="connsiteY88" fmla="*/ 2070100 h 6858000"/>
              <a:gd name="connsiteX89" fmla="*/ 2577395 w 9595474"/>
              <a:gd name="connsiteY89" fmla="*/ 2065655 h 6858000"/>
              <a:gd name="connsiteX90" fmla="*/ 2581237 w 9595474"/>
              <a:gd name="connsiteY90" fmla="*/ 2060575 h 6858000"/>
              <a:gd name="connsiteX91" fmla="*/ 2584784 w 9595474"/>
              <a:gd name="connsiteY91" fmla="*/ 2055495 h 6858000"/>
              <a:gd name="connsiteX92" fmla="*/ 2588035 w 9595474"/>
              <a:gd name="connsiteY92" fmla="*/ 2050415 h 6858000"/>
              <a:gd name="connsiteX93" fmla="*/ 2590991 w 9595474"/>
              <a:gd name="connsiteY93" fmla="*/ 2045018 h 6858000"/>
              <a:gd name="connsiteX94" fmla="*/ 2593651 w 9595474"/>
              <a:gd name="connsiteY94" fmla="*/ 2039620 h 6858000"/>
              <a:gd name="connsiteX95" fmla="*/ 2596016 w 9595474"/>
              <a:gd name="connsiteY95" fmla="*/ 2034223 h 6858000"/>
              <a:gd name="connsiteX96" fmla="*/ 2598085 w 9595474"/>
              <a:gd name="connsiteY96" fmla="*/ 2028508 h 6858000"/>
              <a:gd name="connsiteX97" fmla="*/ 2599858 w 9595474"/>
              <a:gd name="connsiteY97" fmla="*/ 2022793 h 6858000"/>
              <a:gd name="connsiteX98" fmla="*/ 2601336 w 9595474"/>
              <a:gd name="connsiteY98" fmla="*/ 2017078 h 6858000"/>
              <a:gd name="connsiteX99" fmla="*/ 2602814 w 9595474"/>
              <a:gd name="connsiteY99" fmla="*/ 2011363 h 6858000"/>
              <a:gd name="connsiteX100" fmla="*/ 2603996 w 9595474"/>
              <a:gd name="connsiteY100" fmla="*/ 2005648 h 6858000"/>
              <a:gd name="connsiteX101" fmla="*/ 2604587 w 9595474"/>
              <a:gd name="connsiteY101" fmla="*/ 1999615 h 6858000"/>
              <a:gd name="connsiteX102" fmla="*/ 2604883 w 9595474"/>
              <a:gd name="connsiteY102" fmla="*/ 1993583 h 6858000"/>
              <a:gd name="connsiteX103" fmla="*/ 2604883 w 9595474"/>
              <a:gd name="connsiteY103" fmla="*/ 1987550 h 6858000"/>
              <a:gd name="connsiteX104" fmla="*/ 2604883 w 9595474"/>
              <a:gd name="connsiteY104" fmla="*/ 1981835 h 6858000"/>
              <a:gd name="connsiteX105" fmla="*/ 2604587 w 9595474"/>
              <a:gd name="connsiteY105" fmla="*/ 1976120 h 6858000"/>
              <a:gd name="connsiteX106" fmla="*/ 2603996 w 9595474"/>
              <a:gd name="connsiteY106" fmla="*/ 1970088 h 6858000"/>
              <a:gd name="connsiteX107" fmla="*/ 2602814 w 9595474"/>
              <a:gd name="connsiteY107" fmla="*/ 1964373 h 6858000"/>
              <a:gd name="connsiteX108" fmla="*/ 2601336 w 9595474"/>
              <a:gd name="connsiteY108" fmla="*/ 1958658 h 6858000"/>
              <a:gd name="connsiteX109" fmla="*/ 2599858 w 9595474"/>
              <a:gd name="connsiteY109" fmla="*/ 1952625 h 6858000"/>
              <a:gd name="connsiteX110" fmla="*/ 2598085 w 9595474"/>
              <a:gd name="connsiteY110" fmla="*/ 1946910 h 6858000"/>
              <a:gd name="connsiteX111" fmla="*/ 2596016 w 9595474"/>
              <a:gd name="connsiteY111" fmla="*/ 1941195 h 6858000"/>
              <a:gd name="connsiteX112" fmla="*/ 2593651 w 9595474"/>
              <a:gd name="connsiteY112" fmla="*/ 1935798 h 6858000"/>
              <a:gd name="connsiteX113" fmla="*/ 2590991 w 9595474"/>
              <a:gd name="connsiteY113" fmla="*/ 1930400 h 6858000"/>
              <a:gd name="connsiteX114" fmla="*/ 2588035 w 9595474"/>
              <a:gd name="connsiteY114" fmla="*/ 1925003 h 6858000"/>
              <a:gd name="connsiteX115" fmla="*/ 2584784 w 9595474"/>
              <a:gd name="connsiteY115" fmla="*/ 1919923 h 6858000"/>
              <a:gd name="connsiteX116" fmla="*/ 2581237 w 9595474"/>
              <a:gd name="connsiteY116" fmla="*/ 1915160 h 6858000"/>
              <a:gd name="connsiteX117" fmla="*/ 2577395 w 9595474"/>
              <a:gd name="connsiteY117" fmla="*/ 1910080 h 6858000"/>
              <a:gd name="connsiteX118" fmla="*/ 2573257 w 9595474"/>
              <a:gd name="connsiteY118" fmla="*/ 1905318 h 6858000"/>
              <a:gd name="connsiteX119" fmla="*/ 2569119 w 9595474"/>
              <a:gd name="connsiteY119" fmla="*/ 1900555 h 6858000"/>
              <a:gd name="connsiteX120" fmla="*/ 1590477 w 9595474"/>
              <a:gd name="connsiteY120" fmla="*/ 922020 h 6858000"/>
              <a:gd name="connsiteX121" fmla="*/ 1272736 w 9595474"/>
              <a:gd name="connsiteY121" fmla="*/ 604203 h 6858000"/>
              <a:gd name="connsiteX122" fmla="*/ 1268303 w 9595474"/>
              <a:gd name="connsiteY122" fmla="*/ 599440 h 6858000"/>
              <a:gd name="connsiteX123" fmla="*/ 1264165 w 9595474"/>
              <a:gd name="connsiteY123" fmla="*/ 594995 h 6858000"/>
              <a:gd name="connsiteX124" fmla="*/ 1260322 w 9595474"/>
              <a:gd name="connsiteY124" fmla="*/ 589915 h 6858000"/>
              <a:gd name="connsiteX125" fmla="*/ 1256776 w 9595474"/>
              <a:gd name="connsiteY125" fmla="*/ 584835 h 6858000"/>
              <a:gd name="connsiteX126" fmla="*/ 1253524 w 9595474"/>
              <a:gd name="connsiteY126" fmla="*/ 579755 h 6858000"/>
              <a:gd name="connsiteX127" fmla="*/ 1250864 w 9595474"/>
              <a:gd name="connsiteY127" fmla="*/ 574358 h 6858000"/>
              <a:gd name="connsiteX128" fmla="*/ 1247908 w 9595474"/>
              <a:gd name="connsiteY128" fmla="*/ 568960 h 6858000"/>
              <a:gd name="connsiteX129" fmla="*/ 1245839 w 9595474"/>
              <a:gd name="connsiteY129" fmla="*/ 563563 h 6858000"/>
              <a:gd name="connsiteX130" fmla="*/ 1243475 w 9595474"/>
              <a:gd name="connsiteY130" fmla="*/ 557848 h 6858000"/>
              <a:gd name="connsiteX131" fmla="*/ 1241701 w 9595474"/>
              <a:gd name="connsiteY131" fmla="*/ 552133 h 6858000"/>
              <a:gd name="connsiteX132" fmla="*/ 1239928 w 9595474"/>
              <a:gd name="connsiteY132" fmla="*/ 546418 h 6858000"/>
              <a:gd name="connsiteX133" fmla="*/ 1238746 w 9595474"/>
              <a:gd name="connsiteY133" fmla="*/ 540703 h 6858000"/>
              <a:gd name="connsiteX134" fmla="*/ 1237859 w 9595474"/>
              <a:gd name="connsiteY134" fmla="*/ 534988 h 6858000"/>
              <a:gd name="connsiteX135" fmla="*/ 1236972 w 9595474"/>
              <a:gd name="connsiteY135" fmla="*/ 528638 h 6858000"/>
              <a:gd name="connsiteX136" fmla="*/ 1236677 w 9595474"/>
              <a:gd name="connsiteY136" fmla="*/ 522923 h 6858000"/>
              <a:gd name="connsiteX137" fmla="*/ 1236381 w 9595474"/>
              <a:gd name="connsiteY137" fmla="*/ 516890 h 6858000"/>
              <a:gd name="connsiteX138" fmla="*/ 1236677 w 9595474"/>
              <a:gd name="connsiteY138" fmla="*/ 511175 h 6858000"/>
              <a:gd name="connsiteX139" fmla="*/ 1236972 w 9595474"/>
              <a:gd name="connsiteY139" fmla="*/ 505460 h 6858000"/>
              <a:gd name="connsiteX140" fmla="*/ 1237859 w 9595474"/>
              <a:gd name="connsiteY140" fmla="*/ 499428 h 6858000"/>
              <a:gd name="connsiteX141" fmla="*/ 1238746 w 9595474"/>
              <a:gd name="connsiteY141" fmla="*/ 493713 h 6858000"/>
              <a:gd name="connsiteX142" fmla="*/ 1239928 w 9595474"/>
              <a:gd name="connsiteY142" fmla="*/ 487680 h 6858000"/>
              <a:gd name="connsiteX143" fmla="*/ 1241701 w 9595474"/>
              <a:gd name="connsiteY143" fmla="*/ 481965 h 6858000"/>
              <a:gd name="connsiteX144" fmla="*/ 1243475 w 9595474"/>
              <a:gd name="connsiteY144" fmla="*/ 476250 h 6858000"/>
              <a:gd name="connsiteX145" fmla="*/ 1245839 w 9595474"/>
              <a:gd name="connsiteY145" fmla="*/ 470535 h 6858000"/>
              <a:gd name="connsiteX146" fmla="*/ 1247908 w 9595474"/>
              <a:gd name="connsiteY146" fmla="*/ 465138 h 6858000"/>
              <a:gd name="connsiteX147" fmla="*/ 1250864 w 9595474"/>
              <a:gd name="connsiteY147" fmla="*/ 459740 h 6858000"/>
              <a:gd name="connsiteX148" fmla="*/ 1253524 w 9595474"/>
              <a:gd name="connsiteY148" fmla="*/ 454343 h 6858000"/>
              <a:gd name="connsiteX149" fmla="*/ 1256776 w 9595474"/>
              <a:gd name="connsiteY149" fmla="*/ 449263 h 6858000"/>
              <a:gd name="connsiteX150" fmla="*/ 1260322 w 9595474"/>
              <a:gd name="connsiteY150" fmla="*/ 444500 h 6858000"/>
              <a:gd name="connsiteX151" fmla="*/ 1264165 w 9595474"/>
              <a:gd name="connsiteY151" fmla="*/ 439420 h 6858000"/>
              <a:gd name="connsiteX152" fmla="*/ 1268303 w 9595474"/>
              <a:gd name="connsiteY152" fmla="*/ 434658 h 6858000"/>
              <a:gd name="connsiteX153" fmla="*/ 1272736 w 9595474"/>
              <a:gd name="connsiteY153" fmla="*/ 429895 h 6858000"/>
              <a:gd name="connsiteX154" fmla="*/ 1277466 w 9595474"/>
              <a:gd name="connsiteY154" fmla="*/ 425768 h 6858000"/>
              <a:gd name="connsiteX155" fmla="*/ 1281899 w 9595474"/>
              <a:gd name="connsiteY155" fmla="*/ 421323 h 6858000"/>
              <a:gd name="connsiteX156" fmla="*/ 1286924 w 9595474"/>
              <a:gd name="connsiteY156" fmla="*/ 417830 h 6858000"/>
              <a:gd name="connsiteX157" fmla="*/ 1291949 w 9595474"/>
              <a:gd name="connsiteY157" fmla="*/ 414338 h 6858000"/>
              <a:gd name="connsiteX158" fmla="*/ 1296973 w 9595474"/>
              <a:gd name="connsiteY158" fmla="*/ 410845 h 6858000"/>
              <a:gd name="connsiteX159" fmla="*/ 1302589 w 9595474"/>
              <a:gd name="connsiteY159" fmla="*/ 407988 h 6858000"/>
              <a:gd name="connsiteX160" fmla="*/ 1307910 w 9595474"/>
              <a:gd name="connsiteY160" fmla="*/ 405130 h 6858000"/>
              <a:gd name="connsiteX161" fmla="*/ 1313230 w 9595474"/>
              <a:gd name="connsiteY161" fmla="*/ 402908 h 6858000"/>
              <a:gd name="connsiteX162" fmla="*/ 1318846 w 9595474"/>
              <a:gd name="connsiteY162" fmla="*/ 401003 h 6858000"/>
              <a:gd name="connsiteX163" fmla="*/ 1324757 w 9595474"/>
              <a:gd name="connsiteY163" fmla="*/ 399098 h 6858000"/>
              <a:gd name="connsiteX164" fmla="*/ 1330373 w 9595474"/>
              <a:gd name="connsiteY164" fmla="*/ 397193 h 6858000"/>
              <a:gd name="connsiteX165" fmla="*/ 1336285 w 9595474"/>
              <a:gd name="connsiteY165" fmla="*/ 396240 h 6858000"/>
              <a:gd name="connsiteX166" fmla="*/ 1341901 w 9595474"/>
              <a:gd name="connsiteY166" fmla="*/ 395288 h 6858000"/>
              <a:gd name="connsiteX167" fmla="*/ 1348108 w 9595474"/>
              <a:gd name="connsiteY167" fmla="*/ 394335 h 6858000"/>
              <a:gd name="connsiteX168" fmla="*/ 1353723 w 9595474"/>
              <a:gd name="connsiteY168" fmla="*/ 394018 h 6858000"/>
              <a:gd name="connsiteX169" fmla="*/ 1359930 w 9595474"/>
              <a:gd name="connsiteY169" fmla="*/ 393700 h 6858000"/>
              <a:gd name="connsiteX170" fmla="*/ 1365546 w 9595474"/>
              <a:gd name="connsiteY170" fmla="*/ 394018 h 6858000"/>
              <a:gd name="connsiteX171" fmla="*/ 1371458 w 9595474"/>
              <a:gd name="connsiteY171" fmla="*/ 394335 h 6858000"/>
              <a:gd name="connsiteX172" fmla="*/ 1377665 w 9595474"/>
              <a:gd name="connsiteY172" fmla="*/ 395288 h 6858000"/>
              <a:gd name="connsiteX173" fmla="*/ 1383281 w 9595474"/>
              <a:gd name="connsiteY173" fmla="*/ 396240 h 6858000"/>
              <a:gd name="connsiteX174" fmla="*/ 1388897 w 9595474"/>
              <a:gd name="connsiteY174" fmla="*/ 397193 h 6858000"/>
              <a:gd name="connsiteX175" fmla="*/ 1394808 w 9595474"/>
              <a:gd name="connsiteY175" fmla="*/ 399098 h 6858000"/>
              <a:gd name="connsiteX176" fmla="*/ 1400424 w 9595474"/>
              <a:gd name="connsiteY176" fmla="*/ 401003 h 6858000"/>
              <a:gd name="connsiteX177" fmla="*/ 1406335 w 9595474"/>
              <a:gd name="connsiteY177" fmla="*/ 402908 h 6858000"/>
              <a:gd name="connsiteX178" fmla="*/ 1411656 w 9595474"/>
              <a:gd name="connsiteY178" fmla="*/ 405130 h 6858000"/>
              <a:gd name="connsiteX179" fmla="*/ 1416976 w 9595474"/>
              <a:gd name="connsiteY179" fmla="*/ 407988 h 6858000"/>
              <a:gd name="connsiteX180" fmla="*/ 1422296 w 9595474"/>
              <a:gd name="connsiteY180" fmla="*/ 410845 h 6858000"/>
              <a:gd name="connsiteX181" fmla="*/ 1427617 w 9595474"/>
              <a:gd name="connsiteY181" fmla="*/ 414338 h 6858000"/>
              <a:gd name="connsiteX182" fmla="*/ 1432641 w 9595474"/>
              <a:gd name="connsiteY182" fmla="*/ 417830 h 6858000"/>
              <a:gd name="connsiteX183" fmla="*/ 1437666 w 9595474"/>
              <a:gd name="connsiteY183" fmla="*/ 421323 h 6858000"/>
              <a:gd name="connsiteX184" fmla="*/ 1442100 w 9595474"/>
              <a:gd name="connsiteY184" fmla="*/ 425768 h 6858000"/>
              <a:gd name="connsiteX185" fmla="*/ 1446829 w 9595474"/>
              <a:gd name="connsiteY185" fmla="*/ 429895 h 6858000"/>
              <a:gd name="connsiteX186" fmla="*/ 1907036 w 9595474"/>
              <a:gd name="connsiteY186" fmla="*/ 890270 h 6858000"/>
              <a:gd name="connsiteX187" fmla="*/ 2165662 w 9595474"/>
              <a:gd name="connsiteY187" fmla="*/ 1148715 h 6858000"/>
              <a:gd name="connsiteX188" fmla="*/ 2170391 w 9595474"/>
              <a:gd name="connsiteY188" fmla="*/ 1153160 h 6858000"/>
              <a:gd name="connsiteX189" fmla="*/ 2175416 w 9595474"/>
              <a:gd name="connsiteY189" fmla="*/ 1157288 h 6858000"/>
              <a:gd name="connsiteX190" fmla="*/ 2180145 w 9595474"/>
              <a:gd name="connsiteY190" fmla="*/ 1161098 h 6858000"/>
              <a:gd name="connsiteX191" fmla="*/ 2185170 w 9595474"/>
              <a:gd name="connsiteY191" fmla="*/ 1164590 h 6858000"/>
              <a:gd name="connsiteX192" fmla="*/ 2190490 w 9595474"/>
              <a:gd name="connsiteY192" fmla="*/ 1167765 h 6858000"/>
              <a:gd name="connsiteX193" fmla="*/ 2195810 w 9595474"/>
              <a:gd name="connsiteY193" fmla="*/ 1170623 h 6858000"/>
              <a:gd name="connsiteX194" fmla="*/ 2201130 w 9595474"/>
              <a:gd name="connsiteY194" fmla="*/ 1173480 h 6858000"/>
              <a:gd name="connsiteX195" fmla="*/ 2206746 w 9595474"/>
              <a:gd name="connsiteY195" fmla="*/ 1176020 h 6858000"/>
              <a:gd name="connsiteX196" fmla="*/ 2212362 w 9595474"/>
              <a:gd name="connsiteY196" fmla="*/ 1177925 h 6858000"/>
              <a:gd name="connsiteX197" fmla="*/ 2217683 w 9595474"/>
              <a:gd name="connsiteY197" fmla="*/ 1180148 h 6858000"/>
              <a:gd name="connsiteX198" fmla="*/ 2223594 w 9595474"/>
              <a:gd name="connsiteY198" fmla="*/ 1181418 h 6858000"/>
              <a:gd name="connsiteX199" fmla="*/ 2229505 w 9595474"/>
              <a:gd name="connsiteY199" fmla="*/ 1182688 h 6858000"/>
              <a:gd name="connsiteX200" fmla="*/ 2235417 w 9595474"/>
              <a:gd name="connsiteY200" fmla="*/ 1183640 h 6858000"/>
              <a:gd name="connsiteX201" fmla="*/ 2241033 w 9595474"/>
              <a:gd name="connsiteY201" fmla="*/ 1184275 h 6858000"/>
              <a:gd name="connsiteX202" fmla="*/ 2247240 w 9595474"/>
              <a:gd name="connsiteY202" fmla="*/ 1184593 h 6858000"/>
              <a:gd name="connsiteX203" fmla="*/ 2252856 w 9595474"/>
              <a:gd name="connsiteY203" fmla="*/ 1185228 h 6858000"/>
              <a:gd name="connsiteX204" fmla="*/ 2259063 w 9595474"/>
              <a:gd name="connsiteY204" fmla="*/ 1184593 h 6858000"/>
              <a:gd name="connsiteX205" fmla="*/ 2264679 w 9595474"/>
              <a:gd name="connsiteY205" fmla="*/ 1184275 h 6858000"/>
              <a:gd name="connsiteX206" fmla="*/ 2270590 w 9595474"/>
              <a:gd name="connsiteY206" fmla="*/ 1183640 h 6858000"/>
              <a:gd name="connsiteX207" fmla="*/ 2276797 w 9595474"/>
              <a:gd name="connsiteY207" fmla="*/ 1182688 h 6858000"/>
              <a:gd name="connsiteX208" fmla="*/ 2282413 w 9595474"/>
              <a:gd name="connsiteY208" fmla="*/ 1181418 h 6858000"/>
              <a:gd name="connsiteX209" fmla="*/ 2288029 w 9595474"/>
              <a:gd name="connsiteY209" fmla="*/ 1180148 h 6858000"/>
              <a:gd name="connsiteX210" fmla="*/ 2293940 w 9595474"/>
              <a:gd name="connsiteY210" fmla="*/ 1177925 h 6858000"/>
              <a:gd name="connsiteX211" fmla="*/ 2299261 w 9595474"/>
              <a:gd name="connsiteY211" fmla="*/ 1176020 h 6858000"/>
              <a:gd name="connsiteX212" fmla="*/ 2304581 w 9595474"/>
              <a:gd name="connsiteY212" fmla="*/ 1173480 h 6858000"/>
              <a:gd name="connsiteX213" fmla="*/ 2310492 w 9595474"/>
              <a:gd name="connsiteY213" fmla="*/ 1170623 h 6858000"/>
              <a:gd name="connsiteX214" fmla="*/ 2315517 w 9595474"/>
              <a:gd name="connsiteY214" fmla="*/ 1167765 h 6858000"/>
              <a:gd name="connsiteX215" fmla="*/ 2320837 w 9595474"/>
              <a:gd name="connsiteY215" fmla="*/ 1164590 h 6858000"/>
              <a:gd name="connsiteX216" fmla="*/ 2325862 w 9595474"/>
              <a:gd name="connsiteY216" fmla="*/ 1161098 h 6858000"/>
              <a:gd name="connsiteX217" fmla="*/ 2330887 w 9595474"/>
              <a:gd name="connsiteY217" fmla="*/ 1157288 h 6858000"/>
              <a:gd name="connsiteX218" fmla="*/ 2335616 w 9595474"/>
              <a:gd name="connsiteY218" fmla="*/ 1153160 h 6858000"/>
              <a:gd name="connsiteX219" fmla="*/ 2340345 w 9595474"/>
              <a:gd name="connsiteY219" fmla="*/ 1148715 h 6858000"/>
              <a:gd name="connsiteX220" fmla="*/ 2344483 w 9595474"/>
              <a:gd name="connsiteY220" fmla="*/ 1144270 h 6858000"/>
              <a:gd name="connsiteX221" fmla="*/ 2348621 w 9595474"/>
              <a:gd name="connsiteY221" fmla="*/ 1139508 h 6858000"/>
              <a:gd name="connsiteX222" fmla="*/ 2352464 w 9595474"/>
              <a:gd name="connsiteY222" fmla="*/ 1134428 h 6858000"/>
              <a:gd name="connsiteX223" fmla="*/ 2356011 w 9595474"/>
              <a:gd name="connsiteY223" fmla="*/ 1129348 h 6858000"/>
              <a:gd name="connsiteX224" fmla="*/ 2359262 w 9595474"/>
              <a:gd name="connsiteY224" fmla="*/ 1124268 h 6858000"/>
              <a:gd name="connsiteX225" fmla="*/ 2362218 w 9595474"/>
              <a:gd name="connsiteY225" fmla="*/ 1118870 h 6858000"/>
              <a:gd name="connsiteX226" fmla="*/ 2364582 w 9595474"/>
              <a:gd name="connsiteY226" fmla="*/ 1113473 h 6858000"/>
              <a:gd name="connsiteX227" fmla="*/ 2367242 w 9595474"/>
              <a:gd name="connsiteY227" fmla="*/ 1108075 h 6858000"/>
              <a:gd name="connsiteX228" fmla="*/ 2369311 w 9595474"/>
              <a:gd name="connsiteY228" fmla="*/ 1102360 h 6858000"/>
              <a:gd name="connsiteX229" fmla="*/ 2371085 w 9595474"/>
              <a:gd name="connsiteY229" fmla="*/ 1096645 h 6858000"/>
              <a:gd name="connsiteX230" fmla="*/ 2372563 w 9595474"/>
              <a:gd name="connsiteY230" fmla="*/ 1090930 h 6858000"/>
              <a:gd name="connsiteX231" fmla="*/ 2374041 w 9595474"/>
              <a:gd name="connsiteY231" fmla="*/ 1085215 h 6858000"/>
              <a:gd name="connsiteX232" fmla="*/ 2375223 w 9595474"/>
              <a:gd name="connsiteY232" fmla="*/ 1079500 h 6858000"/>
              <a:gd name="connsiteX233" fmla="*/ 2375814 w 9595474"/>
              <a:gd name="connsiteY233" fmla="*/ 1073785 h 6858000"/>
              <a:gd name="connsiteX234" fmla="*/ 2376110 w 9595474"/>
              <a:gd name="connsiteY234" fmla="*/ 1067753 h 6858000"/>
              <a:gd name="connsiteX235" fmla="*/ 2376110 w 9595474"/>
              <a:gd name="connsiteY235" fmla="*/ 1061720 h 6858000"/>
              <a:gd name="connsiteX236" fmla="*/ 2376110 w 9595474"/>
              <a:gd name="connsiteY236" fmla="*/ 1055688 h 6858000"/>
              <a:gd name="connsiteX237" fmla="*/ 2375814 w 9595474"/>
              <a:gd name="connsiteY237" fmla="*/ 1049973 h 6858000"/>
              <a:gd name="connsiteX238" fmla="*/ 2375223 w 9595474"/>
              <a:gd name="connsiteY238" fmla="*/ 1043940 h 6858000"/>
              <a:gd name="connsiteX239" fmla="*/ 2374041 w 9595474"/>
              <a:gd name="connsiteY239" fmla="*/ 1038225 h 6858000"/>
              <a:gd name="connsiteX240" fmla="*/ 2372563 w 9595474"/>
              <a:gd name="connsiteY240" fmla="*/ 1032510 h 6858000"/>
              <a:gd name="connsiteX241" fmla="*/ 2371085 w 9595474"/>
              <a:gd name="connsiteY241" fmla="*/ 1026795 h 6858000"/>
              <a:gd name="connsiteX242" fmla="*/ 2369311 w 9595474"/>
              <a:gd name="connsiteY242" fmla="*/ 1021080 h 6858000"/>
              <a:gd name="connsiteX243" fmla="*/ 2367242 w 9595474"/>
              <a:gd name="connsiteY243" fmla="*/ 1015683 h 6858000"/>
              <a:gd name="connsiteX244" fmla="*/ 2364582 w 9595474"/>
              <a:gd name="connsiteY244" fmla="*/ 1009650 h 6858000"/>
              <a:gd name="connsiteX245" fmla="*/ 2362218 w 9595474"/>
              <a:gd name="connsiteY245" fmla="*/ 1004253 h 6858000"/>
              <a:gd name="connsiteX246" fmla="*/ 2359262 w 9595474"/>
              <a:gd name="connsiteY246" fmla="*/ 998855 h 6858000"/>
              <a:gd name="connsiteX247" fmla="*/ 2356011 w 9595474"/>
              <a:gd name="connsiteY247" fmla="*/ 994093 h 6858000"/>
              <a:gd name="connsiteX248" fmla="*/ 2352464 w 9595474"/>
              <a:gd name="connsiteY248" fmla="*/ 989013 h 6858000"/>
              <a:gd name="connsiteX249" fmla="*/ 2348621 w 9595474"/>
              <a:gd name="connsiteY249" fmla="*/ 983933 h 6858000"/>
              <a:gd name="connsiteX250" fmla="*/ 2344483 w 9595474"/>
              <a:gd name="connsiteY250" fmla="*/ 979170 h 6858000"/>
              <a:gd name="connsiteX251" fmla="*/ 2340345 w 9595474"/>
              <a:gd name="connsiteY251" fmla="*/ 974725 h 6858000"/>
              <a:gd name="connsiteX252" fmla="*/ 2240737 w 9595474"/>
              <a:gd name="connsiteY252" fmla="*/ 875030 h 6858000"/>
              <a:gd name="connsiteX253" fmla="*/ 1991865 w 9595474"/>
              <a:gd name="connsiteY253" fmla="*/ 626428 h 6858000"/>
              <a:gd name="connsiteX254" fmla="*/ 1987431 w 9595474"/>
              <a:gd name="connsiteY254" fmla="*/ 621665 h 6858000"/>
              <a:gd name="connsiteX255" fmla="*/ 1983589 w 9595474"/>
              <a:gd name="connsiteY255" fmla="*/ 616903 h 6858000"/>
              <a:gd name="connsiteX256" fmla="*/ 1979451 w 9595474"/>
              <a:gd name="connsiteY256" fmla="*/ 612140 h 6858000"/>
              <a:gd name="connsiteX257" fmla="*/ 1975904 w 9595474"/>
              <a:gd name="connsiteY257" fmla="*/ 607060 h 6858000"/>
              <a:gd name="connsiteX258" fmla="*/ 1972653 w 9595474"/>
              <a:gd name="connsiteY258" fmla="*/ 601663 h 6858000"/>
              <a:gd name="connsiteX259" fmla="*/ 1969993 w 9595474"/>
              <a:gd name="connsiteY259" fmla="*/ 596265 h 6858000"/>
              <a:gd name="connsiteX260" fmla="*/ 1967037 w 9595474"/>
              <a:gd name="connsiteY260" fmla="*/ 590868 h 6858000"/>
              <a:gd name="connsiteX261" fmla="*/ 1964968 w 9595474"/>
              <a:gd name="connsiteY261" fmla="*/ 585470 h 6858000"/>
              <a:gd name="connsiteX262" fmla="*/ 1962603 w 9595474"/>
              <a:gd name="connsiteY262" fmla="*/ 579755 h 6858000"/>
              <a:gd name="connsiteX263" fmla="*/ 1960830 w 9595474"/>
              <a:gd name="connsiteY263" fmla="*/ 574358 h 6858000"/>
              <a:gd name="connsiteX264" fmla="*/ 1959056 w 9595474"/>
              <a:gd name="connsiteY264" fmla="*/ 568643 h 6858000"/>
              <a:gd name="connsiteX265" fmla="*/ 1958170 w 9595474"/>
              <a:gd name="connsiteY265" fmla="*/ 562610 h 6858000"/>
              <a:gd name="connsiteX266" fmla="*/ 1956987 w 9595474"/>
              <a:gd name="connsiteY266" fmla="*/ 556895 h 6858000"/>
              <a:gd name="connsiteX267" fmla="*/ 1956396 w 9595474"/>
              <a:gd name="connsiteY267" fmla="*/ 551180 h 6858000"/>
              <a:gd name="connsiteX268" fmla="*/ 1955805 w 9595474"/>
              <a:gd name="connsiteY268" fmla="*/ 544830 h 6858000"/>
              <a:gd name="connsiteX269" fmla="*/ 1955805 w 9595474"/>
              <a:gd name="connsiteY269" fmla="*/ 539115 h 6858000"/>
              <a:gd name="connsiteX270" fmla="*/ 1955805 w 9595474"/>
              <a:gd name="connsiteY270" fmla="*/ 533083 h 6858000"/>
              <a:gd name="connsiteX271" fmla="*/ 1956396 w 9595474"/>
              <a:gd name="connsiteY271" fmla="*/ 527368 h 6858000"/>
              <a:gd name="connsiteX272" fmla="*/ 1956987 w 9595474"/>
              <a:gd name="connsiteY272" fmla="*/ 521653 h 6858000"/>
              <a:gd name="connsiteX273" fmla="*/ 1958170 w 9595474"/>
              <a:gd name="connsiteY273" fmla="*/ 515620 h 6858000"/>
              <a:gd name="connsiteX274" fmla="*/ 1959056 w 9595474"/>
              <a:gd name="connsiteY274" fmla="*/ 509588 h 6858000"/>
              <a:gd name="connsiteX275" fmla="*/ 1960830 w 9595474"/>
              <a:gd name="connsiteY275" fmla="*/ 503873 h 6858000"/>
              <a:gd name="connsiteX276" fmla="*/ 1962603 w 9595474"/>
              <a:gd name="connsiteY276" fmla="*/ 498158 h 6858000"/>
              <a:gd name="connsiteX277" fmla="*/ 1964968 w 9595474"/>
              <a:gd name="connsiteY277" fmla="*/ 492760 h 6858000"/>
              <a:gd name="connsiteX278" fmla="*/ 1967037 w 9595474"/>
              <a:gd name="connsiteY278" fmla="*/ 487363 h 6858000"/>
              <a:gd name="connsiteX279" fmla="*/ 1969993 w 9595474"/>
              <a:gd name="connsiteY279" fmla="*/ 481648 h 6858000"/>
              <a:gd name="connsiteX280" fmla="*/ 1972653 w 9595474"/>
              <a:gd name="connsiteY280" fmla="*/ 476568 h 6858000"/>
              <a:gd name="connsiteX281" fmla="*/ 1975904 w 9595474"/>
              <a:gd name="connsiteY281" fmla="*/ 471170 h 6858000"/>
              <a:gd name="connsiteX282" fmla="*/ 1979451 w 9595474"/>
              <a:gd name="connsiteY282" fmla="*/ 466408 h 6858000"/>
              <a:gd name="connsiteX283" fmla="*/ 1983589 w 9595474"/>
              <a:gd name="connsiteY283" fmla="*/ 461328 h 6858000"/>
              <a:gd name="connsiteX284" fmla="*/ 1987431 w 9595474"/>
              <a:gd name="connsiteY284" fmla="*/ 456565 h 6858000"/>
              <a:gd name="connsiteX285" fmla="*/ 1991865 w 9595474"/>
              <a:gd name="connsiteY285" fmla="*/ 451803 h 6858000"/>
              <a:gd name="connsiteX286" fmla="*/ 1996594 w 9595474"/>
              <a:gd name="connsiteY286" fmla="*/ 447675 h 6858000"/>
              <a:gd name="connsiteX287" fmla="*/ 2001028 w 9595474"/>
              <a:gd name="connsiteY287" fmla="*/ 443548 h 6858000"/>
              <a:gd name="connsiteX288" fmla="*/ 2006052 w 9595474"/>
              <a:gd name="connsiteY288" fmla="*/ 439738 h 6858000"/>
              <a:gd name="connsiteX289" fmla="*/ 2011077 w 9595474"/>
              <a:gd name="connsiteY289" fmla="*/ 436245 h 6858000"/>
              <a:gd name="connsiteX290" fmla="*/ 2016102 w 9595474"/>
              <a:gd name="connsiteY290" fmla="*/ 432753 h 6858000"/>
              <a:gd name="connsiteX291" fmla="*/ 2021718 w 9595474"/>
              <a:gd name="connsiteY291" fmla="*/ 429895 h 6858000"/>
              <a:gd name="connsiteX292" fmla="*/ 2027038 w 9595474"/>
              <a:gd name="connsiteY292" fmla="*/ 427355 h 6858000"/>
              <a:gd name="connsiteX293" fmla="*/ 2032654 w 9595474"/>
              <a:gd name="connsiteY293" fmla="*/ 424815 h 6858000"/>
              <a:gd name="connsiteX294" fmla="*/ 2038270 w 9595474"/>
              <a:gd name="connsiteY294" fmla="*/ 422910 h 6858000"/>
              <a:gd name="connsiteX295" fmla="*/ 2043886 w 9595474"/>
              <a:gd name="connsiteY295" fmla="*/ 421005 h 6858000"/>
              <a:gd name="connsiteX296" fmla="*/ 2049502 w 9595474"/>
              <a:gd name="connsiteY296" fmla="*/ 419735 h 6858000"/>
              <a:gd name="connsiteX297" fmla="*/ 2055413 w 9595474"/>
              <a:gd name="connsiteY297" fmla="*/ 418148 h 6858000"/>
              <a:gd name="connsiteX298" fmla="*/ 2061029 w 9595474"/>
              <a:gd name="connsiteY298" fmla="*/ 417195 h 6858000"/>
              <a:gd name="connsiteX299" fmla="*/ 2067236 w 9595474"/>
              <a:gd name="connsiteY299" fmla="*/ 416243 h 6858000"/>
              <a:gd name="connsiteX300" fmla="*/ 2072852 w 9595474"/>
              <a:gd name="connsiteY300" fmla="*/ 415925 h 6858000"/>
              <a:gd name="connsiteX301" fmla="*/ 2079059 w 9595474"/>
              <a:gd name="connsiteY301" fmla="*/ 415925 h 6858000"/>
              <a:gd name="connsiteX302" fmla="*/ 2084970 w 9595474"/>
              <a:gd name="connsiteY302" fmla="*/ 415925 h 6858000"/>
              <a:gd name="connsiteX303" fmla="*/ 2090882 w 9595474"/>
              <a:gd name="connsiteY303" fmla="*/ 416243 h 6858000"/>
              <a:gd name="connsiteX304" fmla="*/ 2096793 w 9595474"/>
              <a:gd name="connsiteY304" fmla="*/ 417195 h 6858000"/>
              <a:gd name="connsiteX305" fmla="*/ 2102409 w 9595474"/>
              <a:gd name="connsiteY305" fmla="*/ 418148 h 6858000"/>
              <a:gd name="connsiteX306" fmla="*/ 2108321 w 9595474"/>
              <a:gd name="connsiteY306" fmla="*/ 419735 h 6858000"/>
              <a:gd name="connsiteX307" fmla="*/ 2113936 w 9595474"/>
              <a:gd name="connsiteY307" fmla="*/ 421005 h 6858000"/>
              <a:gd name="connsiteX308" fmla="*/ 2119552 w 9595474"/>
              <a:gd name="connsiteY308" fmla="*/ 422910 h 6858000"/>
              <a:gd name="connsiteX309" fmla="*/ 2125464 w 9595474"/>
              <a:gd name="connsiteY309" fmla="*/ 424815 h 6858000"/>
              <a:gd name="connsiteX310" fmla="*/ 2130784 w 9595474"/>
              <a:gd name="connsiteY310" fmla="*/ 427355 h 6858000"/>
              <a:gd name="connsiteX311" fmla="*/ 2136104 w 9595474"/>
              <a:gd name="connsiteY311" fmla="*/ 429895 h 6858000"/>
              <a:gd name="connsiteX312" fmla="*/ 2141720 w 9595474"/>
              <a:gd name="connsiteY312" fmla="*/ 432753 h 6858000"/>
              <a:gd name="connsiteX313" fmla="*/ 2146745 w 9595474"/>
              <a:gd name="connsiteY313" fmla="*/ 436245 h 6858000"/>
              <a:gd name="connsiteX314" fmla="*/ 2152065 w 9595474"/>
              <a:gd name="connsiteY314" fmla="*/ 439738 h 6858000"/>
              <a:gd name="connsiteX315" fmla="*/ 2156795 w 9595474"/>
              <a:gd name="connsiteY315" fmla="*/ 443548 h 6858000"/>
              <a:gd name="connsiteX316" fmla="*/ 2161819 w 9595474"/>
              <a:gd name="connsiteY316" fmla="*/ 447675 h 6858000"/>
              <a:gd name="connsiteX317" fmla="*/ 2165957 w 9595474"/>
              <a:gd name="connsiteY317" fmla="*/ 451803 h 6858000"/>
              <a:gd name="connsiteX318" fmla="*/ 2966073 w 9595474"/>
              <a:gd name="connsiteY318" fmla="*/ 1251903 h 6858000"/>
              <a:gd name="connsiteX319" fmla="*/ 5612631 w 9595474"/>
              <a:gd name="connsiteY319" fmla="*/ 3898583 h 6858000"/>
              <a:gd name="connsiteX320" fmla="*/ 5617360 w 9595474"/>
              <a:gd name="connsiteY320" fmla="*/ 3903345 h 6858000"/>
              <a:gd name="connsiteX321" fmla="*/ 5621498 w 9595474"/>
              <a:gd name="connsiteY321" fmla="*/ 3908425 h 6858000"/>
              <a:gd name="connsiteX322" fmla="*/ 5625341 w 9595474"/>
              <a:gd name="connsiteY322" fmla="*/ 3913505 h 6858000"/>
              <a:gd name="connsiteX323" fmla="*/ 5628888 w 9595474"/>
              <a:gd name="connsiteY323" fmla="*/ 3918585 h 6858000"/>
              <a:gd name="connsiteX324" fmla="*/ 5632139 w 9595474"/>
              <a:gd name="connsiteY324" fmla="*/ 3923348 h 6858000"/>
              <a:gd name="connsiteX325" fmla="*/ 5635094 w 9595474"/>
              <a:gd name="connsiteY325" fmla="*/ 3928745 h 6858000"/>
              <a:gd name="connsiteX326" fmla="*/ 5638050 w 9595474"/>
              <a:gd name="connsiteY326" fmla="*/ 3934460 h 6858000"/>
              <a:gd name="connsiteX327" fmla="*/ 5640415 w 9595474"/>
              <a:gd name="connsiteY327" fmla="*/ 3939858 h 6858000"/>
              <a:gd name="connsiteX328" fmla="*/ 5642484 w 9595474"/>
              <a:gd name="connsiteY328" fmla="*/ 3945890 h 6858000"/>
              <a:gd name="connsiteX329" fmla="*/ 5644257 w 9595474"/>
              <a:gd name="connsiteY329" fmla="*/ 3951605 h 6858000"/>
              <a:gd name="connsiteX330" fmla="*/ 5645735 w 9595474"/>
              <a:gd name="connsiteY330" fmla="*/ 3957320 h 6858000"/>
              <a:gd name="connsiteX331" fmla="*/ 5647213 w 9595474"/>
              <a:gd name="connsiteY331" fmla="*/ 3963353 h 6858000"/>
              <a:gd name="connsiteX332" fmla="*/ 5648100 w 9595474"/>
              <a:gd name="connsiteY332" fmla="*/ 3969068 h 6858000"/>
              <a:gd name="connsiteX333" fmla="*/ 5648691 w 9595474"/>
              <a:gd name="connsiteY333" fmla="*/ 3975100 h 6858000"/>
              <a:gd name="connsiteX334" fmla="*/ 5649282 w 9595474"/>
              <a:gd name="connsiteY334" fmla="*/ 3980815 h 6858000"/>
              <a:gd name="connsiteX335" fmla="*/ 5649282 w 9595474"/>
              <a:gd name="connsiteY335" fmla="*/ 3987165 h 6858000"/>
              <a:gd name="connsiteX336" fmla="*/ 5649282 w 9595474"/>
              <a:gd name="connsiteY336" fmla="*/ 3992880 h 6858000"/>
              <a:gd name="connsiteX337" fmla="*/ 5648691 w 9595474"/>
              <a:gd name="connsiteY337" fmla="*/ 3998913 h 6858000"/>
              <a:gd name="connsiteX338" fmla="*/ 5648100 w 9595474"/>
              <a:gd name="connsiteY338" fmla="*/ 4004945 h 6858000"/>
              <a:gd name="connsiteX339" fmla="*/ 5647213 w 9595474"/>
              <a:gd name="connsiteY339" fmla="*/ 4010660 h 6858000"/>
              <a:gd name="connsiteX340" fmla="*/ 5645735 w 9595474"/>
              <a:gd name="connsiteY340" fmla="*/ 4016375 h 6858000"/>
              <a:gd name="connsiteX341" fmla="*/ 5644257 w 9595474"/>
              <a:gd name="connsiteY341" fmla="*/ 4022725 h 6858000"/>
              <a:gd name="connsiteX342" fmla="*/ 5642484 w 9595474"/>
              <a:gd name="connsiteY342" fmla="*/ 4028440 h 6858000"/>
              <a:gd name="connsiteX343" fmla="*/ 5640415 w 9595474"/>
              <a:gd name="connsiteY343" fmla="*/ 4033838 h 6858000"/>
              <a:gd name="connsiteX344" fmla="*/ 5638050 w 9595474"/>
              <a:gd name="connsiteY344" fmla="*/ 4039553 h 6858000"/>
              <a:gd name="connsiteX345" fmla="*/ 5635094 w 9595474"/>
              <a:gd name="connsiteY345" fmla="*/ 4044950 h 6858000"/>
              <a:gd name="connsiteX346" fmla="*/ 5632139 w 9595474"/>
              <a:gd name="connsiteY346" fmla="*/ 4050348 h 6858000"/>
              <a:gd name="connsiteX347" fmla="*/ 5628888 w 9595474"/>
              <a:gd name="connsiteY347" fmla="*/ 4055745 h 6858000"/>
              <a:gd name="connsiteX348" fmla="*/ 5625341 w 9595474"/>
              <a:gd name="connsiteY348" fmla="*/ 4060825 h 6858000"/>
              <a:gd name="connsiteX349" fmla="*/ 5621498 w 9595474"/>
              <a:gd name="connsiteY349" fmla="*/ 4065588 h 6858000"/>
              <a:gd name="connsiteX350" fmla="*/ 5617360 w 9595474"/>
              <a:gd name="connsiteY350" fmla="*/ 4070350 h 6858000"/>
              <a:gd name="connsiteX351" fmla="*/ 5612631 w 9595474"/>
              <a:gd name="connsiteY351" fmla="*/ 4075113 h 6858000"/>
              <a:gd name="connsiteX352" fmla="*/ 5608198 w 9595474"/>
              <a:gd name="connsiteY352" fmla="*/ 4079875 h 6858000"/>
              <a:gd name="connsiteX353" fmla="*/ 5603468 w 9595474"/>
              <a:gd name="connsiteY353" fmla="*/ 4083685 h 6858000"/>
              <a:gd name="connsiteX354" fmla="*/ 5598443 w 9595474"/>
              <a:gd name="connsiteY354" fmla="*/ 4087495 h 6858000"/>
              <a:gd name="connsiteX355" fmla="*/ 5593419 w 9595474"/>
              <a:gd name="connsiteY355" fmla="*/ 4091305 h 6858000"/>
              <a:gd name="connsiteX356" fmla="*/ 5588098 w 9595474"/>
              <a:gd name="connsiteY356" fmla="*/ 4094480 h 6858000"/>
              <a:gd name="connsiteX357" fmla="*/ 5582482 w 9595474"/>
              <a:gd name="connsiteY357" fmla="*/ 4097338 h 6858000"/>
              <a:gd name="connsiteX358" fmla="*/ 5577162 w 9595474"/>
              <a:gd name="connsiteY358" fmla="*/ 4100195 h 6858000"/>
              <a:gd name="connsiteX359" fmla="*/ 5571842 w 9595474"/>
              <a:gd name="connsiteY359" fmla="*/ 4102418 h 6858000"/>
              <a:gd name="connsiteX360" fmla="*/ 5565931 w 9595474"/>
              <a:gd name="connsiteY360" fmla="*/ 4104640 h 6858000"/>
              <a:gd name="connsiteX361" fmla="*/ 5560315 w 9595474"/>
              <a:gd name="connsiteY361" fmla="*/ 4106545 h 6858000"/>
              <a:gd name="connsiteX362" fmla="*/ 5554699 w 9595474"/>
              <a:gd name="connsiteY362" fmla="*/ 4108133 h 6858000"/>
              <a:gd name="connsiteX363" fmla="*/ 5548492 w 9595474"/>
              <a:gd name="connsiteY363" fmla="*/ 4109403 h 6858000"/>
              <a:gd name="connsiteX364" fmla="*/ 5542580 w 9595474"/>
              <a:gd name="connsiteY364" fmla="*/ 4110355 h 6858000"/>
              <a:gd name="connsiteX365" fmla="*/ 5536669 w 9595474"/>
              <a:gd name="connsiteY365" fmla="*/ 4110990 h 6858000"/>
              <a:gd name="connsiteX366" fmla="*/ 5530758 w 9595474"/>
              <a:gd name="connsiteY366" fmla="*/ 4111308 h 6858000"/>
              <a:gd name="connsiteX367" fmla="*/ 5524846 w 9595474"/>
              <a:gd name="connsiteY367" fmla="*/ 4111625 h 6858000"/>
              <a:gd name="connsiteX368" fmla="*/ 5518639 w 9595474"/>
              <a:gd name="connsiteY368" fmla="*/ 4111308 h 6858000"/>
              <a:gd name="connsiteX369" fmla="*/ 5513023 w 9595474"/>
              <a:gd name="connsiteY369" fmla="*/ 4110990 h 6858000"/>
              <a:gd name="connsiteX370" fmla="*/ 5506816 w 9595474"/>
              <a:gd name="connsiteY370" fmla="*/ 4110355 h 6858000"/>
              <a:gd name="connsiteX371" fmla="*/ 5501200 w 9595474"/>
              <a:gd name="connsiteY371" fmla="*/ 4109403 h 6858000"/>
              <a:gd name="connsiteX372" fmla="*/ 5494993 w 9595474"/>
              <a:gd name="connsiteY372" fmla="*/ 4108133 h 6858000"/>
              <a:gd name="connsiteX373" fmla="*/ 5489081 w 9595474"/>
              <a:gd name="connsiteY373" fmla="*/ 4106545 h 6858000"/>
              <a:gd name="connsiteX374" fmla="*/ 5483466 w 9595474"/>
              <a:gd name="connsiteY374" fmla="*/ 4104640 h 6858000"/>
              <a:gd name="connsiteX375" fmla="*/ 5477850 w 9595474"/>
              <a:gd name="connsiteY375" fmla="*/ 4102418 h 6858000"/>
              <a:gd name="connsiteX376" fmla="*/ 5472234 w 9595474"/>
              <a:gd name="connsiteY376" fmla="*/ 4100195 h 6858000"/>
              <a:gd name="connsiteX377" fmla="*/ 5466913 w 9595474"/>
              <a:gd name="connsiteY377" fmla="*/ 4097338 h 6858000"/>
              <a:gd name="connsiteX378" fmla="*/ 5461593 w 9595474"/>
              <a:gd name="connsiteY378" fmla="*/ 4094480 h 6858000"/>
              <a:gd name="connsiteX379" fmla="*/ 5456273 w 9595474"/>
              <a:gd name="connsiteY379" fmla="*/ 4091305 h 6858000"/>
              <a:gd name="connsiteX380" fmla="*/ 5451248 w 9595474"/>
              <a:gd name="connsiteY380" fmla="*/ 4087495 h 6858000"/>
              <a:gd name="connsiteX381" fmla="*/ 5446223 w 9595474"/>
              <a:gd name="connsiteY381" fmla="*/ 4083685 h 6858000"/>
              <a:gd name="connsiteX382" fmla="*/ 5441495 w 9595474"/>
              <a:gd name="connsiteY382" fmla="*/ 4079875 h 6858000"/>
              <a:gd name="connsiteX383" fmla="*/ 5436765 w 9595474"/>
              <a:gd name="connsiteY383" fmla="*/ 4075113 h 6858000"/>
              <a:gd name="connsiteX384" fmla="*/ 5322379 w 9595474"/>
              <a:gd name="connsiteY384" fmla="*/ 3960813 h 6858000"/>
              <a:gd name="connsiteX385" fmla="*/ 5317945 w 9595474"/>
              <a:gd name="connsiteY385" fmla="*/ 3956368 h 6858000"/>
              <a:gd name="connsiteX386" fmla="*/ 5312921 w 9595474"/>
              <a:gd name="connsiteY386" fmla="*/ 3952240 h 6858000"/>
              <a:gd name="connsiteX387" fmla="*/ 5307896 w 9595474"/>
              <a:gd name="connsiteY387" fmla="*/ 3948748 h 6858000"/>
              <a:gd name="connsiteX388" fmla="*/ 5302871 w 9595474"/>
              <a:gd name="connsiteY388" fmla="*/ 3944938 h 6858000"/>
              <a:gd name="connsiteX389" fmla="*/ 5297255 w 9595474"/>
              <a:gd name="connsiteY389" fmla="*/ 3941763 h 6858000"/>
              <a:gd name="connsiteX390" fmla="*/ 5292230 w 9595474"/>
              <a:gd name="connsiteY390" fmla="*/ 3938588 h 6858000"/>
              <a:gd name="connsiteX391" fmla="*/ 5286615 w 9595474"/>
              <a:gd name="connsiteY391" fmla="*/ 3936048 h 6858000"/>
              <a:gd name="connsiteX392" fmla="*/ 5281294 w 9595474"/>
              <a:gd name="connsiteY392" fmla="*/ 3933508 h 6858000"/>
              <a:gd name="connsiteX393" fmla="*/ 5275383 w 9595474"/>
              <a:gd name="connsiteY393" fmla="*/ 3931285 h 6858000"/>
              <a:gd name="connsiteX394" fmla="*/ 5269767 w 9595474"/>
              <a:gd name="connsiteY394" fmla="*/ 3929698 h 6858000"/>
              <a:gd name="connsiteX395" fmla="*/ 5263855 w 9595474"/>
              <a:gd name="connsiteY395" fmla="*/ 3927793 h 6858000"/>
              <a:gd name="connsiteX396" fmla="*/ 5257944 w 9595474"/>
              <a:gd name="connsiteY396" fmla="*/ 3926840 h 6858000"/>
              <a:gd name="connsiteX397" fmla="*/ 5252033 w 9595474"/>
              <a:gd name="connsiteY397" fmla="*/ 3925570 h 6858000"/>
              <a:gd name="connsiteX398" fmla="*/ 5246121 w 9595474"/>
              <a:gd name="connsiteY398" fmla="*/ 3924935 h 6858000"/>
              <a:gd name="connsiteX399" fmla="*/ 5240210 w 9595474"/>
              <a:gd name="connsiteY399" fmla="*/ 3924618 h 6858000"/>
              <a:gd name="connsiteX400" fmla="*/ 5234298 w 9595474"/>
              <a:gd name="connsiteY400" fmla="*/ 3924618 h 6858000"/>
              <a:gd name="connsiteX401" fmla="*/ 5228091 w 9595474"/>
              <a:gd name="connsiteY401" fmla="*/ 3924618 h 6858000"/>
              <a:gd name="connsiteX402" fmla="*/ 5222180 w 9595474"/>
              <a:gd name="connsiteY402" fmla="*/ 3924935 h 6858000"/>
              <a:gd name="connsiteX403" fmla="*/ 5216268 w 9595474"/>
              <a:gd name="connsiteY403" fmla="*/ 3925570 h 6858000"/>
              <a:gd name="connsiteX404" fmla="*/ 5210357 w 9595474"/>
              <a:gd name="connsiteY404" fmla="*/ 3926840 h 6858000"/>
              <a:gd name="connsiteX405" fmla="*/ 5204741 w 9595474"/>
              <a:gd name="connsiteY405" fmla="*/ 3927793 h 6858000"/>
              <a:gd name="connsiteX406" fmla="*/ 5198534 w 9595474"/>
              <a:gd name="connsiteY406" fmla="*/ 3929698 h 6858000"/>
              <a:gd name="connsiteX407" fmla="*/ 5192918 w 9595474"/>
              <a:gd name="connsiteY407" fmla="*/ 3931285 h 6858000"/>
              <a:gd name="connsiteX408" fmla="*/ 5187598 w 9595474"/>
              <a:gd name="connsiteY408" fmla="*/ 3933508 h 6858000"/>
              <a:gd name="connsiteX409" fmla="*/ 5181686 w 9595474"/>
              <a:gd name="connsiteY409" fmla="*/ 3936048 h 6858000"/>
              <a:gd name="connsiteX410" fmla="*/ 5176366 w 9595474"/>
              <a:gd name="connsiteY410" fmla="*/ 3938588 h 6858000"/>
              <a:gd name="connsiteX411" fmla="*/ 5171046 w 9595474"/>
              <a:gd name="connsiteY411" fmla="*/ 3941763 h 6858000"/>
              <a:gd name="connsiteX412" fmla="*/ 5165430 w 9595474"/>
              <a:gd name="connsiteY412" fmla="*/ 3944938 h 6858000"/>
              <a:gd name="connsiteX413" fmla="*/ 5160405 w 9595474"/>
              <a:gd name="connsiteY413" fmla="*/ 3948748 h 6858000"/>
              <a:gd name="connsiteX414" fmla="*/ 5155380 w 9595474"/>
              <a:gd name="connsiteY414" fmla="*/ 3952240 h 6858000"/>
              <a:gd name="connsiteX415" fmla="*/ 5150947 w 9595474"/>
              <a:gd name="connsiteY415" fmla="*/ 3956368 h 6858000"/>
              <a:gd name="connsiteX416" fmla="*/ 5146218 w 9595474"/>
              <a:gd name="connsiteY416" fmla="*/ 3960813 h 6858000"/>
              <a:gd name="connsiteX417" fmla="*/ 5141488 w 9595474"/>
              <a:gd name="connsiteY417" fmla="*/ 3965575 h 6858000"/>
              <a:gd name="connsiteX418" fmla="*/ 5137646 w 9595474"/>
              <a:gd name="connsiteY418" fmla="*/ 3970655 h 6858000"/>
              <a:gd name="connsiteX419" fmla="*/ 5133508 w 9595474"/>
              <a:gd name="connsiteY419" fmla="*/ 3975100 h 6858000"/>
              <a:gd name="connsiteX420" fmla="*/ 5129961 w 9595474"/>
              <a:gd name="connsiteY420" fmla="*/ 3980498 h 6858000"/>
              <a:gd name="connsiteX421" fmla="*/ 5126710 w 9595474"/>
              <a:gd name="connsiteY421" fmla="*/ 3985578 h 6858000"/>
              <a:gd name="connsiteX422" fmla="*/ 5123754 w 9595474"/>
              <a:gd name="connsiteY422" fmla="*/ 3990975 h 6858000"/>
              <a:gd name="connsiteX423" fmla="*/ 5121094 w 9595474"/>
              <a:gd name="connsiteY423" fmla="*/ 3996373 h 6858000"/>
              <a:gd name="connsiteX424" fmla="*/ 5118729 w 9595474"/>
              <a:gd name="connsiteY424" fmla="*/ 4002088 h 6858000"/>
              <a:gd name="connsiteX425" fmla="*/ 5116660 w 9595474"/>
              <a:gd name="connsiteY425" fmla="*/ 4007803 h 6858000"/>
              <a:gd name="connsiteX426" fmla="*/ 5114591 w 9595474"/>
              <a:gd name="connsiteY426" fmla="*/ 4013518 h 6858000"/>
              <a:gd name="connsiteX427" fmla="*/ 5113113 w 9595474"/>
              <a:gd name="connsiteY427" fmla="*/ 4019233 h 6858000"/>
              <a:gd name="connsiteX428" fmla="*/ 5111636 w 9595474"/>
              <a:gd name="connsiteY428" fmla="*/ 4025265 h 6858000"/>
              <a:gd name="connsiteX429" fmla="*/ 5111044 w 9595474"/>
              <a:gd name="connsiteY429" fmla="*/ 4031298 h 6858000"/>
              <a:gd name="connsiteX430" fmla="*/ 5110158 w 9595474"/>
              <a:gd name="connsiteY430" fmla="*/ 4037013 h 6858000"/>
              <a:gd name="connsiteX431" fmla="*/ 5109862 w 9595474"/>
              <a:gd name="connsiteY431" fmla="*/ 4043045 h 6858000"/>
              <a:gd name="connsiteX432" fmla="*/ 5109567 w 9595474"/>
              <a:gd name="connsiteY432" fmla="*/ 4049078 h 6858000"/>
              <a:gd name="connsiteX433" fmla="*/ 5109862 w 9595474"/>
              <a:gd name="connsiteY433" fmla="*/ 4055110 h 6858000"/>
              <a:gd name="connsiteX434" fmla="*/ 5110158 w 9595474"/>
              <a:gd name="connsiteY434" fmla="*/ 4061143 h 6858000"/>
              <a:gd name="connsiteX435" fmla="*/ 5111044 w 9595474"/>
              <a:gd name="connsiteY435" fmla="*/ 4066858 h 6858000"/>
              <a:gd name="connsiteX436" fmla="*/ 5111636 w 9595474"/>
              <a:gd name="connsiteY436" fmla="*/ 4072890 h 6858000"/>
              <a:gd name="connsiteX437" fmla="*/ 5113113 w 9595474"/>
              <a:gd name="connsiteY437" fmla="*/ 4078605 h 6858000"/>
              <a:gd name="connsiteX438" fmla="*/ 5114591 w 9595474"/>
              <a:gd name="connsiteY438" fmla="*/ 4084320 h 6858000"/>
              <a:gd name="connsiteX439" fmla="*/ 5116660 w 9595474"/>
              <a:gd name="connsiteY439" fmla="*/ 4090035 h 6858000"/>
              <a:gd name="connsiteX440" fmla="*/ 5118729 w 9595474"/>
              <a:gd name="connsiteY440" fmla="*/ 4095750 h 6858000"/>
              <a:gd name="connsiteX441" fmla="*/ 5121094 w 9595474"/>
              <a:gd name="connsiteY441" fmla="*/ 4101783 h 6858000"/>
              <a:gd name="connsiteX442" fmla="*/ 5123754 w 9595474"/>
              <a:gd name="connsiteY442" fmla="*/ 4107180 h 6858000"/>
              <a:gd name="connsiteX443" fmla="*/ 5126710 w 9595474"/>
              <a:gd name="connsiteY443" fmla="*/ 4112578 h 6858000"/>
              <a:gd name="connsiteX444" fmla="*/ 5129961 w 9595474"/>
              <a:gd name="connsiteY444" fmla="*/ 4117975 h 6858000"/>
              <a:gd name="connsiteX445" fmla="*/ 5133508 w 9595474"/>
              <a:gd name="connsiteY445" fmla="*/ 4122738 h 6858000"/>
              <a:gd name="connsiteX446" fmla="*/ 5137646 w 9595474"/>
              <a:gd name="connsiteY446" fmla="*/ 4127818 h 6858000"/>
              <a:gd name="connsiteX447" fmla="*/ 5141488 w 9595474"/>
              <a:gd name="connsiteY447" fmla="*/ 4132580 h 6858000"/>
              <a:gd name="connsiteX448" fmla="*/ 5146218 w 9595474"/>
              <a:gd name="connsiteY448" fmla="*/ 4137343 h 6858000"/>
              <a:gd name="connsiteX449" fmla="*/ 5870075 w 9595474"/>
              <a:gd name="connsiteY449" fmla="*/ 4860925 h 6858000"/>
              <a:gd name="connsiteX450" fmla="*/ 5874509 w 9595474"/>
              <a:gd name="connsiteY450" fmla="*/ 4865688 h 6858000"/>
              <a:gd name="connsiteX451" fmla="*/ 5878646 w 9595474"/>
              <a:gd name="connsiteY451" fmla="*/ 4870768 h 6858000"/>
              <a:gd name="connsiteX452" fmla="*/ 5882489 w 9595474"/>
              <a:gd name="connsiteY452" fmla="*/ 4875848 h 6858000"/>
              <a:gd name="connsiteX453" fmla="*/ 5886036 w 9595474"/>
              <a:gd name="connsiteY453" fmla="*/ 4880928 h 6858000"/>
              <a:gd name="connsiteX454" fmla="*/ 5889287 w 9595474"/>
              <a:gd name="connsiteY454" fmla="*/ 4885690 h 6858000"/>
              <a:gd name="connsiteX455" fmla="*/ 5892243 w 9595474"/>
              <a:gd name="connsiteY455" fmla="*/ 4891088 h 6858000"/>
              <a:gd name="connsiteX456" fmla="*/ 5895199 w 9595474"/>
              <a:gd name="connsiteY456" fmla="*/ 4897120 h 6858000"/>
              <a:gd name="connsiteX457" fmla="*/ 5897268 w 9595474"/>
              <a:gd name="connsiteY457" fmla="*/ 4902518 h 6858000"/>
              <a:gd name="connsiteX458" fmla="*/ 5899336 w 9595474"/>
              <a:gd name="connsiteY458" fmla="*/ 4908233 h 6858000"/>
              <a:gd name="connsiteX459" fmla="*/ 5901701 w 9595474"/>
              <a:gd name="connsiteY459" fmla="*/ 4913948 h 6858000"/>
              <a:gd name="connsiteX460" fmla="*/ 5902883 w 9595474"/>
              <a:gd name="connsiteY460" fmla="*/ 4919663 h 6858000"/>
              <a:gd name="connsiteX461" fmla="*/ 5904066 w 9595474"/>
              <a:gd name="connsiteY461" fmla="*/ 4925695 h 6858000"/>
              <a:gd name="connsiteX462" fmla="*/ 5905248 w 9595474"/>
              <a:gd name="connsiteY462" fmla="*/ 4931410 h 6858000"/>
              <a:gd name="connsiteX463" fmla="*/ 5905840 w 9595474"/>
              <a:gd name="connsiteY463" fmla="*/ 4937443 h 6858000"/>
              <a:gd name="connsiteX464" fmla="*/ 5906135 w 9595474"/>
              <a:gd name="connsiteY464" fmla="*/ 4943475 h 6858000"/>
              <a:gd name="connsiteX465" fmla="*/ 5906726 w 9595474"/>
              <a:gd name="connsiteY465" fmla="*/ 4949508 h 6858000"/>
              <a:gd name="connsiteX466" fmla="*/ 5906135 w 9595474"/>
              <a:gd name="connsiteY466" fmla="*/ 4955223 h 6858000"/>
              <a:gd name="connsiteX467" fmla="*/ 5905840 w 9595474"/>
              <a:gd name="connsiteY467" fmla="*/ 4961255 h 6858000"/>
              <a:gd name="connsiteX468" fmla="*/ 5905248 w 9595474"/>
              <a:gd name="connsiteY468" fmla="*/ 4967288 h 6858000"/>
              <a:gd name="connsiteX469" fmla="*/ 5904066 w 9595474"/>
              <a:gd name="connsiteY469" fmla="*/ 4973003 h 6858000"/>
              <a:gd name="connsiteX470" fmla="*/ 5902883 w 9595474"/>
              <a:gd name="connsiteY470" fmla="*/ 4979035 h 6858000"/>
              <a:gd name="connsiteX471" fmla="*/ 5901701 w 9595474"/>
              <a:gd name="connsiteY471" fmla="*/ 4985068 h 6858000"/>
              <a:gd name="connsiteX472" fmla="*/ 5899336 w 9595474"/>
              <a:gd name="connsiteY472" fmla="*/ 4990783 h 6858000"/>
              <a:gd name="connsiteX473" fmla="*/ 5897268 w 9595474"/>
              <a:gd name="connsiteY473" fmla="*/ 4996180 h 6858000"/>
              <a:gd name="connsiteX474" fmla="*/ 5895199 w 9595474"/>
              <a:gd name="connsiteY474" fmla="*/ 5001895 h 6858000"/>
              <a:gd name="connsiteX475" fmla="*/ 5892243 w 9595474"/>
              <a:gd name="connsiteY475" fmla="*/ 5007293 h 6858000"/>
              <a:gd name="connsiteX476" fmla="*/ 5889287 w 9595474"/>
              <a:gd name="connsiteY476" fmla="*/ 5012690 h 6858000"/>
              <a:gd name="connsiteX477" fmla="*/ 5886036 w 9595474"/>
              <a:gd name="connsiteY477" fmla="*/ 5018088 h 6858000"/>
              <a:gd name="connsiteX478" fmla="*/ 5882489 w 9595474"/>
              <a:gd name="connsiteY478" fmla="*/ 5023168 h 6858000"/>
              <a:gd name="connsiteX479" fmla="*/ 5878646 w 9595474"/>
              <a:gd name="connsiteY479" fmla="*/ 5028248 h 6858000"/>
              <a:gd name="connsiteX480" fmla="*/ 5874509 w 9595474"/>
              <a:gd name="connsiteY480" fmla="*/ 5032693 h 6858000"/>
              <a:gd name="connsiteX481" fmla="*/ 5870075 w 9595474"/>
              <a:gd name="connsiteY481" fmla="*/ 5037455 h 6858000"/>
              <a:gd name="connsiteX482" fmla="*/ 5865346 w 9595474"/>
              <a:gd name="connsiteY482" fmla="*/ 5041900 h 6858000"/>
              <a:gd name="connsiteX483" fmla="*/ 5860617 w 9595474"/>
              <a:gd name="connsiteY483" fmla="*/ 5046028 h 6858000"/>
              <a:gd name="connsiteX484" fmla="*/ 5855592 w 9595474"/>
              <a:gd name="connsiteY484" fmla="*/ 5050155 h 6858000"/>
              <a:gd name="connsiteX485" fmla="*/ 5850567 w 9595474"/>
              <a:gd name="connsiteY485" fmla="*/ 5053648 h 6858000"/>
              <a:gd name="connsiteX486" fmla="*/ 5845247 w 9595474"/>
              <a:gd name="connsiteY486" fmla="*/ 5056823 h 6858000"/>
              <a:gd name="connsiteX487" fmla="*/ 5839926 w 9595474"/>
              <a:gd name="connsiteY487" fmla="*/ 5059680 h 6858000"/>
              <a:gd name="connsiteX488" fmla="*/ 5834311 w 9595474"/>
              <a:gd name="connsiteY488" fmla="*/ 5062538 h 6858000"/>
              <a:gd name="connsiteX489" fmla="*/ 5828695 w 9595474"/>
              <a:gd name="connsiteY489" fmla="*/ 5064760 h 6858000"/>
              <a:gd name="connsiteX490" fmla="*/ 5823375 w 9595474"/>
              <a:gd name="connsiteY490" fmla="*/ 5066983 h 6858000"/>
              <a:gd name="connsiteX491" fmla="*/ 5817463 w 9595474"/>
              <a:gd name="connsiteY491" fmla="*/ 5069205 h 6858000"/>
              <a:gd name="connsiteX492" fmla="*/ 5811552 w 9595474"/>
              <a:gd name="connsiteY492" fmla="*/ 5070475 h 6858000"/>
              <a:gd name="connsiteX493" fmla="*/ 5805640 w 9595474"/>
              <a:gd name="connsiteY493" fmla="*/ 5071428 h 6858000"/>
              <a:gd name="connsiteX494" fmla="*/ 5800024 w 9595474"/>
              <a:gd name="connsiteY494" fmla="*/ 5072698 h 6858000"/>
              <a:gd name="connsiteX495" fmla="*/ 5793817 w 9595474"/>
              <a:gd name="connsiteY495" fmla="*/ 5073333 h 6858000"/>
              <a:gd name="connsiteX496" fmla="*/ 5787610 w 9595474"/>
              <a:gd name="connsiteY496" fmla="*/ 5073650 h 6858000"/>
              <a:gd name="connsiteX497" fmla="*/ 5781994 w 9595474"/>
              <a:gd name="connsiteY497" fmla="*/ 5073968 h 6858000"/>
              <a:gd name="connsiteX498" fmla="*/ 5775787 w 9595474"/>
              <a:gd name="connsiteY498" fmla="*/ 5073650 h 6858000"/>
              <a:gd name="connsiteX499" fmla="*/ 5770171 w 9595474"/>
              <a:gd name="connsiteY499" fmla="*/ 5073333 h 6858000"/>
              <a:gd name="connsiteX500" fmla="*/ 5763965 w 9595474"/>
              <a:gd name="connsiteY500" fmla="*/ 5072698 h 6858000"/>
              <a:gd name="connsiteX501" fmla="*/ 5758349 w 9595474"/>
              <a:gd name="connsiteY501" fmla="*/ 5071428 h 6858000"/>
              <a:gd name="connsiteX502" fmla="*/ 5752141 w 9595474"/>
              <a:gd name="connsiteY502" fmla="*/ 5070475 h 6858000"/>
              <a:gd name="connsiteX503" fmla="*/ 5746526 w 9595474"/>
              <a:gd name="connsiteY503" fmla="*/ 5069205 h 6858000"/>
              <a:gd name="connsiteX504" fmla="*/ 5740614 w 9595474"/>
              <a:gd name="connsiteY504" fmla="*/ 5066983 h 6858000"/>
              <a:gd name="connsiteX505" fmla="*/ 5734998 w 9595474"/>
              <a:gd name="connsiteY505" fmla="*/ 5064760 h 6858000"/>
              <a:gd name="connsiteX506" fmla="*/ 5729382 w 9595474"/>
              <a:gd name="connsiteY506" fmla="*/ 5062538 h 6858000"/>
              <a:gd name="connsiteX507" fmla="*/ 5723767 w 9595474"/>
              <a:gd name="connsiteY507" fmla="*/ 5059680 h 6858000"/>
              <a:gd name="connsiteX508" fmla="*/ 5718446 w 9595474"/>
              <a:gd name="connsiteY508" fmla="*/ 5056823 h 6858000"/>
              <a:gd name="connsiteX509" fmla="*/ 5713421 w 9595474"/>
              <a:gd name="connsiteY509" fmla="*/ 5053648 h 6858000"/>
              <a:gd name="connsiteX510" fmla="*/ 5708396 w 9595474"/>
              <a:gd name="connsiteY510" fmla="*/ 5050155 h 6858000"/>
              <a:gd name="connsiteX511" fmla="*/ 5703372 w 9595474"/>
              <a:gd name="connsiteY511" fmla="*/ 5046028 h 6858000"/>
              <a:gd name="connsiteX512" fmla="*/ 5698347 w 9595474"/>
              <a:gd name="connsiteY512" fmla="*/ 5041900 h 6858000"/>
              <a:gd name="connsiteX513" fmla="*/ 5693618 w 9595474"/>
              <a:gd name="connsiteY513" fmla="*/ 5037455 h 6858000"/>
              <a:gd name="connsiteX514" fmla="*/ 5598148 w 9595474"/>
              <a:gd name="connsiteY514" fmla="*/ 4941888 h 6858000"/>
              <a:gd name="connsiteX515" fmla="*/ 5490560 w 9595474"/>
              <a:gd name="connsiteY515" fmla="*/ 4834573 h 6858000"/>
              <a:gd name="connsiteX516" fmla="*/ 5485830 w 9595474"/>
              <a:gd name="connsiteY516" fmla="*/ 4830128 h 6858000"/>
              <a:gd name="connsiteX517" fmla="*/ 5481397 w 9595474"/>
              <a:gd name="connsiteY517" fmla="*/ 4826000 h 6858000"/>
              <a:gd name="connsiteX518" fmla="*/ 5476372 w 9595474"/>
              <a:gd name="connsiteY518" fmla="*/ 4821873 h 6858000"/>
              <a:gd name="connsiteX519" fmla="*/ 5471348 w 9595474"/>
              <a:gd name="connsiteY519" fmla="*/ 4818380 h 6858000"/>
              <a:gd name="connsiteX520" fmla="*/ 5465732 w 9595474"/>
              <a:gd name="connsiteY520" fmla="*/ 4815205 h 6858000"/>
              <a:gd name="connsiteX521" fmla="*/ 5460411 w 9595474"/>
              <a:gd name="connsiteY521" fmla="*/ 4812348 h 6858000"/>
              <a:gd name="connsiteX522" fmla="*/ 5455091 w 9595474"/>
              <a:gd name="connsiteY522" fmla="*/ 4809173 h 6858000"/>
              <a:gd name="connsiteX523" fmla="*/ 5449475 w 9595474"/>
              <a:gd name="connsiteY523" fmla="*/ 4807268 h 6858000"/>
              <a:gd name="connsiteX524" fmla="*/ 5443563 w 9595474"/>
              <a:gd name="connsiteY524" fmla="*/ 4805045 h 6858000"/>
              <a:gd name="connsiteX525" fmla="*/ 5437948 w 9595474"/>
              <a:gd name="connsiteY525" fmla="*/ 4802823 h 6858000"/>
              <a:gd name="connsiteX526" fmla="*/ 5432036 w 9595474"/>
              <a:gd name="connsiteY526" fmla="*/ 4801553 h 6858000"/>
              <a:gd name="connsiteX527" fmla="*/ 5426420 w 9595474"/>
              <a:gd name="connsiteY527" fmla="*/ 4800283 h 6858000"/>
              <a:gd name="connsiteX528" fmla="*/ 5420509 w 9595474"/>
              <a:gd name="connsiteY528" fmla="*/ 4799330 h 6858000"/>
              <a:gd name="connsiteX529" fmla="*/ 5414597 w 9595474"/>
              <a:gd name="connsiteY529" fmla="*/ 4798695 h 6858000"/>
              <a:gd name="connsiteX530" fmla="*/ 5408391 w 9595474"/>
              <a:gd name="connsiteY530" fmla="*/ 4798060 h 6858000"/>
              <a:gd name="connsiteX531" fmla="*/ 5402775 w 9595474"/>
              <a:gd name="connsiteY531" fmla="*/ 4797743 h 6858000"/>
              <a:gd name="connsiteX532" fmla="*/ 5396568 w 9595474"/>
              <a:gd name="connsiteY532" fmla="*/ 4798060 h 6858000"/>
              <a:gd name="connsiteX533" fmla="*/ 5390361 w 9595474"/>
              <a:gd name="connsiteY533" fmla="*/ 4798695 h 6858000"/>
              <a:gd name="connsiteX534" fmla="*/ 5384745 w 9595474"/>
              <a:gd name="connsiteY534" fmla="*/ 4799330 h 6858000"/>
              <a:gd name="connsiteX535" fmla="*/ 5378538 w 9595474"/>
              <a:gd name="connsiteY535" fmla="*/ 4800283 h 6858000"/>
              <a:gd name="connsiteX536" fmla="*/ 5372922 w 9595474"/>
              <a:gd name="connsiteY536" fmla="*/ 4801553 h 6858000"/>
              <a:gd name="connsiteX537" fmla="*/ 5367010 w 9595474"/>
              <a:gd name="connsiteY537" fmla="*/ 4802823 h 6858000"/>
              <a:gd name="connsiteX538" fmla="*/ 5361394 w 9595474"/>
              <a:gd name="connsiteY538" fmla="*/ 4805045 h 6858000"/>
              <a:gd name="connsiteX539" fmla="*/ 5355483 w 9595474"/>
              <a:gd name="connsiteY539" fmla="*/ 4807268 h 6858000"/>
              <a:gd name="connsiteX540" fmla="*/ 5350163 w 9595474"/>
              <a:gd name="connsiteY540" fmla="*/ 4809173 h 6858000"/>
              <a:gd name="connsiteX541" fmla="*/ 5344547 w 9595474"/>
              <a:gd name="connsiteY541" fmla="*/ 4812348 h 6858000"/>
              <a:gd name="connsiteX542" fmla="*/ 5338931 w 9595474"/>
              <a:gd name="connsiteY542" fmla="*/ 4815205 h 6858000"/>
              <a:gd name="connsiteX543" fmla="*/ 5333906 w 9595474"/>
              <a:gd name="connsiteY543" fmla="*/ 4818380 h 6858000"/>
              <a:gd name="connsiteX544" fmla="*/ 5328881 w 9595474"/>
              <a:gd name="connsiteY544" fmla="*/ 4821873 h 6858000"/>
              <a:gd name="connsiteX545" fmla="*/ 5323857 w 9595474"/>
              <a:gd name="connsiteY545" fmla="*/ 4826000 h 6858000"/>
              <a:gd name="connsiteX546" fmla="*/ 5318832 w 9595474"/>
              <a:gd name="connsiteY546" fmla="*/ 4830128 h 6858000"/>
              <a:gd name="connsiteX547" fmla="*/ 5314398 w 9595474"/>
              <a:gd name="connsiteY547" fmla="*/ 4834573 h 6858000"/>
              <a:gd name="connsiteX548" fmla="*/ 5307305 w 9595474"/>
              <a:gd name="connsiteY548" fmla="*/ 4841875 h 6858000"/>
              <a:gd name="connsiteX549" fmla="*/ 5301393 w 9595474"/>
              <a:gd name="connsiteY549" fmla="*/ 4849813 h 6858000"/>
              <a:gd name="connsiteX550" fmla="*/ 5295482 w 9595474"/>
              <a:gd name="connsiteY550" fmla="*/ 4858068 h 6858000"/>
              <a:gd name="connsiteX551" fmla="*/ 5291048 w 9595474"/>
              <a:gd name="connsiteY551" fmla="*/ 4867275 h 6858000"/>
              <a:gd name="connsiteX552" fmla="*/ 5286910 w 9595474"/>
              <a:gd name="connsiteY552" fmla="*/ 4875848 h 6858000"/>
              <a:gd name="connsiteX553" fmla="*/ 5283659 w 9595474"/>
              <a:gd name="connsiteY553" fmla="*/ 4885055 h 6858000"/>
              <a:gd name="connsiteX554" fmla="*/ 5281294 w 9595474"/>
              <a:gd name="connsiteY554" fmla="*/ 4894580 h 6858000"/>
              <a:gd name="connsiteX555" fmla="*/ 5279521 w 9595474"/>
              <a:gd name="connsiteY555" fmla="*/ 4903788 h 6858000"/>
              <a:gd name="connsiteX556" fmla="*/ 5278339 w 9595474"/>
              <a:gd name="connsiteY556" fmla="*/ 4913630 h 6858000"/>
              <a:gd name="connsiteX557" fmla="*/ 5278339 w 9595474"/>
              <a:gd name="connsiteY557" fmla="*/ 4923155 h 6858000"/>
              <a:gd name="connsiteX558" fmla="*/ 5278634 w 9595474"/>
              <a:gd name="connsiteY558" fmla="*/ 4932998 h 6858000"/>
              <a:gd name="connsiteX559" fmla="*/ 5279816 w 9595474"/>
              <a:gd name="connsiteY559" fmla="*/ 4942205 h 6858000"/>
              <a:gd name="connsiteX560" fmla="*/ 5281885 w 9595474"/>
              <a:gd name="connsiteY560" fmla="*/ 4952048 h 6858000"/>
              <a:gd name="connsiteX561" fmla="*/ 5284546 w 9595474"/>
              <a:gd name="connsiteY561" fmla="*/ 4960938 h 6858000"/>
              <a:gd name="connsiteX562" fmla="*/ 5288092 w 9595474"/>
              <a:gd name="connsiteY562" fmla="*/ 4970145 h 6858000"/>
              <a:gd name="connsiteX563" fmla="*/ 5291935 w 9595474"/>
              <a:gd name="connsiteY563" fmla="*/ 4979353 h 6858000"/>
              <a:gd name="connsiteX564" fmla="*/ 5583665 w 9595474"/>
              <a:gd name="connsiteY564" fmla="*/ 5270500 h 6858000"/>
              <a:gd name="connsiteX565" fmla="*/ 5588098 w 9595474"/>
              <a:gd name="connsiteY565" fmla="*/ 5275263 h 6858000"/>
              <a:gd name="connsiteX566" fmla="*/ 5592237 w 9595474"/>
              <a:gd name="connsiteY566" fmla="*/ 5280343 h 6858000"/>
              <a:gd name="connsiteX567" fmla="*/ 5595784 w 9595474"/>
              <a:gd name="connsiteY567" fmla="*/ 5284788 h 6858000"/>
              <a:gd name="connsiteX568" fmla="*/ 5599626 w 9595474"/>
              <a:gd name="connsiteY568" fmla="*/ 5290185 h 6858000"/>
              <a:gd name="connsiteX569" fmla="*/ 5602582 w 9595474"/>
              <a:gd name="connsiteY569" fmla="*/ 5295265 h 6858000"/>
              <a:gd name="connsiteX570" fmla="*/ 5605833 w 9595474"/>
              <a:gd name="connsiteY570" fmla="*/ 5300663 h 6858000"/>
              <a:gd name="connsiteX571" fmla="*/ 5608493 w 9595474"/>
              <a:gd name="connsiteY571" fmla="*/ 5306060 h 6858000"/>
              <a:gd name="connsiteX572" fmla="*/ 5610857 w 9595474"/>
              <a:gd name="connsiteY572" fmla="*/ 5311775 h 6858000"/>
              <a:gd name="connsiteX573" fmla="*/ 5613222 w 9595474"/>
              <a:gd name="connsiteY573" fmla="*/ 5317490 h 6858000"/>
              <a:gd name="connsiteX574" fmla="*/ 5614996 w 9595474"/>
              <a:gd name="connsiteY574" fmla="*/ 5323523 h 6858000"/>
              <a:gd name="connsiteX575" fmla="*/ 5616474 w 9595474"/>
              <a:gd name="connsiteY575" fmla="*/ 5329238 h 6858000"/>
              <a:gd name="connsiteX576" fmla="*/ 5617656 w 9595474"/>
              <a:gd name="connsiteY576" fmla="*/ 5334953 h 6858000"/>
              <a:gd name="connsiteX577" fmla="*/ 5618838 w 9595474"/>
              <a:gd name="connsiteY577" fmla="*/ 5340985 h 6858000"/>
              <a:gd name="connsiteX578" fmla="*/ 5619725 w 9595474"/>
              <a:gd name="connsiteY578" fmla="*/ 5346700 h 6858000"/>
              <a:gd name="connsiteX579" fmla="*/ 5620021 w 9595474"/>
              <a:gd name="connsiteY579" fmla="*/ 5352733 h 6858000"/>
              <a:gd name="connsiteX580" fmla="*/ 5620021 w 9595474"/>
              <a:gd name="connsiteY580" fmla="*/ 5359083 h 6858000"/>
              <a:gd name="connsiteX581" fmla="*/ 5620021 w 9595474"/>
              <a:gd name="connsiteY581" fmla="*/ 5364798 h 6858000"/>
              <a:gd name="connsiteX582" fmla="*/ 5619725 w 9595474"/>
              <a:gd name="connsiteY582" fmla="*/ 5370830 h 6858000"/>
              <a:gd name="connsiteX583" fmla="*/ 5618838 w 9595474"/>
              <a:gd name="connsiteY583" fmla="*/ 5376545 h 6858000"/>
              <a:gd name="connsiteX584" fmla="*/ 5617656 w 9595474"/>
              <a:gd name="connsiteY584" fmla="*/ 5382578 h 6858000"/>
              <a:gd name="connsiteX585" fmla="*/ 5616474 w 9595474"/>
              <a:gd name="connsiteY585" fmla="*/ 5388293 h 6858000"/>
              <a:gd name="connsiteX586" fmla="*/ 5614996 w 9595474"/>
              <a:gd name="connsiteY586" fmla="*/ 5394008 h 6858000"/>
              <a:gd name="connsiteX587" fmla="*/ 5613222 w 9595474"/>
              <a:gd name="connsiteY587" fmla="*/ 5400040 h 6858000"/>
              <a:gd name="connsiteX588" fmla="*/ 5610857 w 9595474"/>
              <a:gd name="connsiteY588" fmla="*/ 5405755 h 6858000"/>
              <a:gd name="connsiteX589" fmla="*/ 5608493 w 9595474"/>
              <a:gd name="connsiteY589" fmla="*/ 5411470 h 6858000"/>
              <a:gd name="connsiteX590" fmla="*/ 5605833 w 9595474"/>
              <a:gd name="connsiteY590" fmla="*/ 5416868 h 6858000"/>
              <a:gd name="connsiteX591" fmla="*/ 5602582 w 9595474"/>
              <a:gd name="connsiteY591" fmla="*/ 5422265 h 6858000"/>
              <a:gd name="connsiteX592" fmla="*/ 5599626 w 9595474"/>
              <a:gd name="connsiteY592" fmla="*/ 5427663 h 6858000"/>
              <a:gd name="connsiteX593" fmla="*/ 5595784 w 9595474"/>
              <a:gd name="connsiteY593" fmla="*/ 5432743 h 6858000"/>
              <a:gd name="connsiteX594" fmla="*/ 5592237 w 9595474"/>
              <a:gd name="connsiteY594" fmla="*/ 5437505 h 6858000"/>
              <a:gd name="connsiteX595" fmla="*/ 5588098 w 9595474"/>
              <a:gd name="connsiteY595" fmla="*/ 5442268 h 6858000"/>
              <a:gd name="connsiteX596" fmla="*/ 5583665 w 9595474"/>
              <a:gd name="connsiteY596" fmla="*/ 5447030 h 6858000"/>
              <a:gd name="connsiteX597" fmla="*/ 5578936 w 9595474"/>
              <a:gd name="connsiteY597" fmla="*/ 5451158 h 6858000"/>
              <a:gd name="connsiteX598" fmla="*/ 5573911 w 9595474"/>
              <a:gd name="connsiteY598" fmla="*/ 5455603 h 6858000"/>
              <a:gd name="connsiteX599" fmla="*/ 5569182 w 9595474"/>
              <a:gd name="connsiteY599" fmla="*/ 5459095 h 6858000"/>
              <a:gd name="connsiteX600" fmla="*/ 5563862 w 9595474"/>
              <a:gd name="connsiteY600" fmla="*/ 5462905 h 6858000"/>
              <a:gd name="connsiteX601" fmla="*/ 5558837 w 9595474"/>
              <a:gd name="connsiteY601" fmla="*/ 5466080 h 6858000"/>
              <a:gd name="connsiteX602" fmla="*/ 5553517 w 9595474"/>
              <a:gd name="connsiteY602" fmla="*/ 5469255 h 6858000"/>
              <a:gd name="connsiteX603" fmla="*/ 5548196 w 9595474"/>
              <a:gd name="connsiteY603" fmla="*/ 5471795 h 6858000"/>
              <a:gd name="connsiteX604" fmla="*/ 5542285 w 9595474"/>
              <a:gd name="connsiteY604" fmla="*/ 5474335 h 6858000"/>
              <a:gd name="connsiteX605" fmla="*/ 5536964 w 9595474"/>
              <a:gd name="connsiteY605" fmla="*/ 5476558 h 6858000"/>
              <a:gd name="connsiteX606" fmla="*/ 5531348 w 9595474"/>
              <a:gd name="connsiteY606" fmla="*/ 5478145 h 6858000"/>
              <a:gd name="connsiteX607" fmla="*/ 5525437 w 9595474"/>
              <a:gd name="connsiteY607" fmla="*/ 5479733 h 6858000"/>
              <a:gd name="connsiteX608" fmla="*/ 5519230 w 9595474"/>
              <a:gd name="connsiteY608" fmla="*/ 5481003 h 6858000"/>
              <a:gd name="connsiteX609" fmla="*/ 5513614 w 9595474"/>
              <a:gd name="connsiteY609" fmla="*/ 5482273 h 6858000"/>
              <a:gd name="connsiteX610" fmla="*/ 5507999 w 9595474"/>
              <a:gd name="connsiteY610" fmla="*/ 5482908 h 6858000"/>
              <a:gd name="connsiteX611" fmla="*/ 5501791 w 9595474"/>
              <a:gd name="connsiteY611" fmla="*/ 5483225 h 6858000"/>
              <a:gd name="connsiteX612" fmla="*/ 5495585 w 9595474"/>
              <a:gd name="connsiteY612" fmla="*/ 5483543 h 6858000"/>
              <a:gd name="connsiteX613" fmla="*/ 6873545 w 9595474"/>
              <a:gd name="connsiteY613" fmla="*/ 6858000 h 6858000"/>
              <a:gd name="connsiteX614" fmla="*/ 9595474 w 9595474"/>
              <a:gd name="connsiteY614" fmla="*/ 6858000 h 6858000"/>
              <a:gd name="connsiteX615" fmla="*/ 9595474 w 9595474"/>
              <a:gd name="connsiteY615" fmla="*/ 0 h 6858000"/>
              <a:gd name="connsiteX0" fmla="*/ 9595474 w 9595474"/>
              <a:gd name="connsiteY0" fmla="*/ 0 h 6858000"/>
              <a:gd name="connsiteX1" fmla="*/ 2914643 w 9595474"/>
              <a:gd name="connsiteY1" fmla="*/ 0 h 6858000"/>
              <a:gd name="connsiteX2" fmla="*/ 2857270 w 9595474"/>
              <a:gd name="connsiteY2" fmla="*/ 0 h 6858000"/>
              <a:gd name="connsiteX3" fmla="*/ 0 w 9595474"/>
              <a:gd name="connsiteY3" fmla="*/ 0 h 6858000"/>
              <a:gd name="connsiteX4" fmla="*/ 692823 w 9595474"/>
              <a:gd name="connsiteY4" fmla="*/ 691198 h 6858000"/>
              <a:gd name="connsiteX5" fmla="*/ 691345 w 9595474"/>
              <a:gd name="connsiteY5" fmla="*/ 683895 h 6858000"/>
              <a:gd name="connsiteX6" fmla="*/ 690754 w 9595474"/>
              <a:gd name="connsiteY6" fmla="*/ 676275 h 6858000"/>
              <a:gd name="connsiteX7" fmla="*/ 690754 w 9595474"/>
              <a:gd name="connsiteY7" fmla="*/ 669290 h 6858000"/>
              <a:gd name="connsiteX8" fmla="*/ 690754 w 9595474"/>
              <a:gd name="connsiteY8" fmla="*/ 661988 h 6858000"/>
              <a:gd name="connsiteX9" fmla="*/ 691345 w 9595474"/>
              <a:gd name="connsiteY9" fmla="*/ 654368 h 6858000"/>
              <a:gd name="connsiteX10" fmla="*/ 692527 w 9595474"/>
              <a:gd name="connsiteY10" fmla="*/ 647383 h 6858000"/>
              <a:gd name="connsiteX11" fmla="*/ 694005 w 9595474"/>
              <a:gd name="connsiteY11" fmla="*/ 640080 h 6858000"/>
              <a:gd name="connsiteX12" fmla="*/ 695778 w 9595474"/>
              <a:gd name="connsiteY12" fmla="*/ 633095 h 6858000"/>
              <a:gd name="connsiteX13" fmla="*/ 698143 w 9595474"/>
              <a:gd name="connsiteY13" fmla="*/ 625793 h 6858000"/>
              <a:gd name="connsiteX14" fmla="*/ 700803 w 9595474"/>
              <a:gd name="connsiteY14" fmla="*/ 618808 h 6858000"/>
              <a:gd name="connsiteX15" fmla="*/ 704054 w 9595474"/>
              <a:gd name="connsiteY15" fmla="*/ 612140 h 6858000"/>
              <a:gd name="connsiteX16" fmla="*/ 707601 w 9595474"/>
              <a:gd name="connsiteY16" fmla="*/ 605790 h 6858000"/>
              <a:gd name="connsiteX17" fmla="*/ 712035 w 9595474"/>
              <a:gd name="connsiteY17" fmla="*/ 599123 h 6858000"/>
              <a:gd name="connsiteX18" fmla="*/ 716173 w 9595474"/>
              <a:gd name="connsiteY18" fmla="*/ 592773 h 6858000"/>
              <a:gd name="connsiteX19" fmla="*/ 721198 w 9595474"/>
              <a:gd name="connsiteY19" fmla="*/ 587058 h 6858000"/>
              <a:gd name="connsiteX20" fmla="*/ 726518 w 9595474"/>
              <a:gd name="connsiteY20" fmla="*/ 581343 h 6858000"/>
              <a:gd name="connsiteX21" fmla="*/ 731247 w 9595474"/>
              <a:gd name="connsiteY21" fmla="*/ 576898 h 6858000"/>
              <a:gd name="connsiteX22" fmla="*/ 735976 w 9595474"/>
              <a:gd name="connsiteY22" fmla="*/ 572453 h 6858000"/>
              <a:gd name="connsiteX23" fmla="*/ 741001 w 9595474"/>
              <a:gd name="connsiteY23" fmla="*/ 568960 h 6858000"/>
              <a:gd name="connsiteX24" fmla="*/ 746026 w 9595474"/>
              <a:gd name="connsiteY24" fmla="*/ 565468 h 6858000"/>
              <a:gd name="connsiteX25" fmla="*/ 751050 w 9595474"/>
              <a:gd name="connsiteY25" fmla="*/ 562293 h 6858000"/>
              <a:gd name="connsiteX26" fmla="*/ 756371 w 9595474"/>
              <a:gd name="connsiteY26" fmla="*/ 558800 h 6858000"/>
              <a:gd name="connsiteX27" fmla="*/ 761691 w 9595474"/>
              <a:gd name="connsiteY27" fmla="*/ 556578 h 6858000"/>
              <a:gd name="connsiteX28" fmla="*/ 767602 w 9595474"/>
              <a:gd name="connsiteY28" fmla="*/ 554038 h 6858000"/>
              <a:gd name="connsiteX29" fmla="*/ 772923 w 9595474"/>
              <a:gd name="connsiteY29" fmla="*/ 551815 h 6858000"/>
              <a:gd name="connsiteX30" fmla="*/ 778834 w 9595474"/>
              <a:gd name="connsiteY30" fmla="*/ 549910 h 6858000"/>
              <a:gd name="connsiteX31" fmla="*/ 784450 w 9595474"/>
              <a:gd name="connsiteY31" fmla="*/ 548640 h 6858000"/>
              <a:gd name="connsiteX32" fmla="*/ 790066 w 9595474"/>
              <a:gd name="connsiteY32" fmla="*/ 547370 h 6858000"/>
              <a:gd name="connsiteX33" fmla="*/ 795977 w 9595474"/>
              <a:gd name="connsiteY33" fmla="*/ 546418 h 6858000"/>
              <a:gd name="connsiteX34" fmla="*/ 802184 w 9595474"/>
              <a:gd name="connsiteY34" fmla="*/ 545783 h 6858000"/>
              <a:gd name="connsiteX35" fmla="*/ 807800 w 9595474"/>
              <a:gd name="connsiteY35" fmla="*/ 545465 h 6858000"/>
              <a:gd name="connsiteX36" fmla="*/ 814007 w 9595474"/>
              <a:gd name="connsiteY36" fmla="*/ 544830 h 6858000"/>
              <a:gd name="connsiteX37" fmla="*/ 819623 w 9595474"/>
              <a:gd name="connsiteY37" fmla="*/ 545465 h 6858000"/>
              <a:gd name="connsiteX38" fmla="*/ 825830 w 9595474"/>
              <a:gd name="connsiteY38" fmla="*/ 545783 h 6858000"/>
              <a:gd name="connsiteX39" fmla="*/ 831446 w 9595474"/>
              <a:gd name="connsiteY39" fmla="*/ 546418 h 6858000"/>
              <a:gd name="connsiteX40" fmla="*/ 837358 w 9595474"/>
              <a:gd name="connsiteY40" fmla="*/ 547370 h 6858000"/>
              <a:gd name="connsiteX41" fmla="*/ 842974 w 9595474"/>
              <a:gd name="connsiteY41" fmla="*/ 548640 h 6858000"/>
              <a:gd name="connsiteX42" fmla="*/ 848885 w 9595474"/>
              <a:gd name="connsiteY42" fmla="*/ 549910 h 6858000"/>
              <a:gd name="connsiteX43" fmla="*/ 854501 w 9595474"/>
              <a:gd name="connsiteY43" fmla="*/ 551815 h 6858000"/>
              <a:gd name="connsiteX44" fmla="*/ 860117 w 9595474"/>
              <a:gd name="connsiteY44" fmla="*/ 554038 h 6858000"/>
              <a:gd name="connsiteX45" fmla="*/ 865733 w 9595474"/>
              <a:gd name="connsiteY45" fmla="*/ 556578 h 6858000"/>
              <a:gd name="connsiteX46" fmla="*/ 871053 w 9595474"/>
              <a:gd name="connsiteY46" fmla="*/ 558800 h 6858000"/>
              <a:gd name="connsiteX47" fmla="*/ 876373 w 9595474"/>
              <a:gd name="connsiteY47" fmla="*/ 562293 h 6858000"/>
              <a:gd name="connsiteX48" fmla="*/ 881398 w 9595474"/>
              <a:gd name="connsiteY48" fmla="*/ 565468 h 6858000"/>
              <a:gd name="connsiteX49" fmla="*/ 886718 w 9595474"/>
              <a:gd name="connsiteY49" fmla="*/ 568960 h 6858000"/>
              <a:gd name="connsiteX50" fmla="*/ 891447 w 9595474"/>
              <a:gd name="connsiteY50" fmla="*/ 572453 h 6858000"/>
              <a:gd name="connsiteX51" fmla="*/ 896177 w 9595474"/>
              <a:gd name="connsiteY51" fmla="*/ 576898 h 6858000"/>
              <a:gd name="connsiteX52" fmla="*/ 900906 w 9595474"/>
              <a:gd name="connsiteY52" fmla="*/ 581343 h 6858000"/>
              <a:gd name="connsiteX53" fmla="*/ 1431459 w 9595474"/>
              <a:gd name="connsiteY53" fmla="*/ 1111568 h 6858000"/>
              <a:gd name="connsiteX54" fmla="*/ 2394731 w 9595474"/>
              <a:gd name="connsiteY54" fmla="*/ 2074863 h 6858000"/>
              <a:gd name="connsiteX55" fmla="*/ 2399164 w 9595474"/>
              <a:gd name="connsiteY55" fmla="*/ 2079308 h 6858000"/>
              <a:gd name="connsiteX56" fmla="*/ 2404189 w 9595474"/>
              <a:gd name="connsiteY56" fmla="*/ 2083435 h 6858000"/>
              <a:gd name="connsiteX57" fmla="*/ 2408918 w 9595474"/>
              <a:gd name="connsiteY57" fmla="*/ 2087245 h 6858000"/>
              <a:gd name="connsiteX58" fmla="*/ 2413943 w 9595474"/>
              <a:gd name="connsiteY58" fmla="*/ 2090738 h 6858000"/>
              <a:gd name="connsiteX59" fmla="*/ 2419263 w 9595474"/>
              <a:gd name="connsiteY59" fmla="*/ 2093913 h 6858000"/>
              <a:gd name="connsiteX60" fmla="*/ 2424583 w 9595474"/>
              <a:gd name="connsiteY60" fmla="*/ 2096770 h 6858000"/>
              <a:gd name="connsiteX61" fmla="*/ 2430199 w 9595474"/>
              <a:gd name="connsiteY61" fmla="*/ 2099628 h 6858000"/>
              <a:gd name="connsiteX62" fmla="*/ 2435520 w 9595474"/>
              <a:gd name="connsiteY62" fmla="*/ 2101850 h 6858000"/>
              <a:gd name="connsiteX63" fmla="*/ 2441136 w 9595474"/>
              <a:gd name="connsiteY63" fmla="*/ 2104073 h 6858000"/>
              <a:gd name="connsiteX64" fmla="*/ 2447047 w 9595474"/>
              <a:gd name="connsiteY64" fmla="*/ 2105660 h 6858000"/>
              <a:gd name="connsiteX65" fmla="*/ 2452663 w 9595474"/>
              <a:gd name="connsiteY65" fmla="*/ 2107565 h 6858000"/>
              <a:gd name="connsiteX66" fmla="*/ 2458574 w 9595474"/>
              <a:gd name="connsiteY66" fmla="*/ 2108518 h 6858000"/>
              <a:gd name="connsiteX67" fmla="*/ 2464190 w 9595474"/>
              <a:gd name="connsiteY67" fmla="*/ 2109788 h 6858000"/>
              <a:gd name="connsiteX68" fmla="*/ 2469806 w 9595474"/>
              <a:gd name="connsiteY68" fmla="*/ 2110423 h 6858000"/>
              <a:gd name="connsiteX69" fmla="*/ 2476013 w 9595474"/>
              <a:gd name="connsiteY69" fmla="*/ 2110740 h 6858000"/>
              <a:gd name="connsiteX70" fmla="*/ 2481925 w 9595474"/>
              <a:gd name="connsiteY70" fmla="*/ 2111058 h 6858000"/>
              <a:gd name="connsiteX71" fmla="*/ 2487836 w 9595474"/>
              <a:gd name="connsiteY71" fmla="*/ 2110740 h 6858000"/>
              <a:gd name="connsiteX72" fmla="*/ 2493747 w 9595474"/>
              <a:gd name="connsiteY72" fmla="*/ 2110423 h 6858000"/>
              <a:gd name="connsiteX73" fmla="*/ 2499363 w 9595474"/>
              <a:gd name="connsiteY73" fmla="*/ 2109788 h 6858000"/>
              <a:gd name="connsiteX74" fmla="*/ 2505570 w 9595474"/>
              <a:gd name="connsiteY74" fmla="*/ 2108518 h 6858000"/>
              <a:gd name="connsiteX75" fmla="*/ 2511186 w 9595474"/>
              <a:gd name="connsiteY75" fmla="*/ 2107565 h 6858000"/>
              <a:gd name="connsiteX76" fmla="*/ 2517098 w 9595474"/>
              <a:gd name="connsiteY76" fmla="*/ 2105660 h 6858000"/>
              <a:gd name="connsiteX77" fmla="*/ 2522714 w 9595474"/>
              <a:gd name="connsiteY77" fmla="*/ 2104073 h 6858000"/>
              <a:gd name="connsiteX78" fmla="*/ 2528034 w 9595474"/>
              <a:gd name="connsiteY78" fmla="*/ 2101850 h 6858000"/>
              <a:gd name="connsiteX79" fmla="*/ 2533945 w 9595474"/>
              <a:gd name="connsiteY79" fmla="*/ 2099628 h 6858000"/>
              <a:gd name="connsiteX80" fmla="*/ 2539266 w 9595474"/>
              <a:gd name="connsiteY80" fmla="*/ 2096770 h 6858000"/>
              <a:gd name="connsiteX81" fmla="*/ 2544290 w 9595474"/>
              <a:gd name="connsiteY81" fmla="*/ 2093913 h 6858000"/>
              <a:gd name="connsiteX82" fmla="*/ 2549611 w 9595474"/>
              <a:gd name="connsiteY82" fmla="*/ 2090738 h 6858000"/>
              <a:gd name="connsiteX83" fmla="*/ 2554635 w 9595474"/>
              <a:gd name="connsiteY83" fmla="*/ 2087245 h 6858000"/>
              <a:gd name="connsiteX84" fmla="*/ 2559660 w 9595474"/>
              <a:gd name="connsiteY84" fmla="*/ 2083435 h 6858000"/>
              <a:gd name="connsiteX85" fmla="*/ 2564389 w 9595474"/>
              <a:gd name="connsiteY85" fmla="*/ 2079308 h 6858000"/>
              <a:gd name="connsiteX86" fmla="*/ 2569119 w 9595474"/>
              <a:gd name="connsiteY86" fmla="*/ 2074863 h 6858000"/>
              <a:gd name="connsiteX87" fmla="*/ 2573257 w 9595474"/>
              <a:gd name="connsiteY87" fmla="*/ 2070100 h 6858000"/>
              <a:gd name="connsiteX88" fmla="*/ 2577395 w 9595474"/>
              <a:gd name="connsiteY88" fmla="*/ 2065655 h 6858000"/>
              <a:gd name="connsiteX89" fmla="*/ 2581237 w 9595474"/>
              <a:gd name="connsiteY89" fmla="*/ 2060575 h 6858000"/>
              <a:gd name="connsiteX90" fmla="*/ 2584784 w 9595474"/>
              <a:gd name="connsiteY90" fmla="*/ 2055495 h 6858000"/>
              <a:gd name="connsiteX91" fmla="*/ 2588035 w 9595474"/>
              <a:gd name="connsiteY91" fmla="*/ 2050415 h 6858000"/>
              <a:gd name="connsiteX92" fmla="*/ 2590991 w 9595474"/>
              <a:gd name="connsiteY92" fmla="*/ 2045018 h 6858000"/>
              <a:gd name="connsiteX93" fmla="*/ 2593651 w 9595474"/>
              <a:gd name="connsiteY93" fmla="*/ 2039620 h 6858000"/>
              <a:gd name="connsiteX94" fmla="*/ 2596016 w 9595474"/>
              <a:gd name="connsiteY94" fmla="*/ 2034223 h 6858000"/>
              <a:gd name="connsiteX95" fmla="*/ 2598085 w 9595474"/>
              <a:gd name="connsiteY95" fmla="*/ 2028508 h 6858000"/>
              <a:gd name="connsiteX96" fmla="*/ 2599858 w 9595474"/>
              <a:gd name="connsiteY96" fmla="*/ 2022793 h 6858000"/>
              <a:gd name="connsiteX97" fmla="*/ 2601336 w 9595474"/>
              <a:gd name="connsiteY97" fmla="*/ 2017078 h 6858000"/>
              <a:gd name="connsiteX98" fmla="*/ 2602814 w 9595474"/>
              <a:gd name="connsiteY98" fmla="*/ 2011363 h 6858000"/>
              <a:gd name="connsiteX99" fmla="*/ 2603996 w 9595474"/>
              <a:gd name="connsiteY99" fmla="*/ 2005648 h 6858000"/>
              <a:gd name="connsiteX100" fmla="*/ 2604587 w 9595474"/>
              <a:gd name="connsiteY100" fmla="*/ 1999615 h 6858000"/>
              <a:gd name="connsiteX101" fmla="*/ 2604883 w 9595474"/>
              <a:gd name="connsiteY101" fmla="*/ 1993583 h 6858000"/>
              <a:gd name="connsiteX102" fmla="*/ 2604883 w 9595474"/>
              <a:gd name="connsiteY102" fmla="*/ 1987550 h 6858000"/>
              <a:gd name="connsiteX103" fmla="*/ 2604883 w 9595474"/>
              <a:gd name="connsiteY103" fmla="*/ 1981835 h 6858000"/>
              <a:gd name="connsiteX104" fmla="*/ 2604587 w 9595474"/>
              <a:gd name="connsiteY104" fmla="*/ 1976120 h 6858000"/>
              <a:gd name="connsiteX105" fmla="*/ 2603996 w 9595474"/>
              <a:gd name="connsiteY105" fmla="*/ 1970088 h 6858000"/>
              <a:gd name="connsiteX106" fmla="*/ 2602814 w 9595474"/>
              <a:gd name="connsiteY106" fmla="*/ 1964373 h 6858000"/>
              <a:gd name="connsiteX107" fmla="*/ 2601336 w 9595474"/>
              <a:gd name="connsiteY107" fmla="*/ 1958658 h 6858000"/>
              <a:gd name="connsiteX108" fmla="*/ 2599858 w 9595474"/>
              <a:gd name="connsiteY108" fmla="*/ 1952625 h 6858000"/>
              <a:gd name="connsiteX109" fmla="*/ 2598085 w 9595474"/>
              <a:gd name="connsiteY109" fmla="*/ 1946910 h 6858000"/>
              <a:gd name="connsiteX110" fmla="*/ 2596016 w 9595474"/>
              <a:gd name="connsiteY110" fmla="*/ 1941195 h 6858000"/>
              <a:gd name="connsiteX111" fmla="*/ 2593651 w 9595474"/>
              <a:gd name="connsiteY111" fmla="*/ 1935798 h 6858000"/>
              <a:gd name="connsiteX112" fmla="*/ 2590991 w 9595474"/>
              <a:gd name="connsiteY112" fmla="*/ 1930400 h 6858000"/>
              <a:gd name="connsiteX113" fmla="*/ 2588035 w 9595474"/>
              <a:gd name="connsiteY113" fmla="*/ 1925003 h 6858000"/>
              <a:gd name="connsiteX114" fmla="*/ 2584784 w 9595474"/>
              <a:gd name="connsiteY114" fmla="*/ 1919923 h 6858000"/>
              <a:gd name="connsiteX115" fmla="*/ 2581237 w 9595474"/>
              <a:gd name="connsiteY115" fmla="*/ 1915160 h 6858000"/>
              <a:gd name="connsiteX116" fmla="*/ 2577395 w 9595474"/>
              <a:gd name="connsiteY116" fmla="*/ 1910080 h 6858000"/>
              <a:gd name="connsiteX117" fmla="*/ 2573257 w 9595474"/>
              <a:gd name="connsiteY117" fmla="*/ 1905318 h 6858000"/>
              <a:gd name="connsiteX118" fmla="*/ 2569119 w 9595474"/>
              <a:gd name="connsiteY118" fmla="*/ 1900555 h 6858000"/>
              <a:gd name="connsiteX119" fmla="*/ 1590477 w 9595474"/>
              <a:gd name="connsiteY119" fmla="*/ 922020 h 6858000"/>
              <a:gd name="connsiteX120" fmla="*/ 1272736 w 9595474"/>
              <a:gd name="connsiteY120" fmla="*/ 604203 h 6858000"/>
              <a:gd name="connsiteX121" fmla="*/ 1268303 w 9595474"/>
              <a:gd name="connsiteY121" fmla="*/ 599440 h 6858000"/>
              <a:gd name="connsiteX122" fmla="*/ 1264165 w 9595474"/>
              <a:gd name="connsiteY122" fmla="*/ 594995 h 6858000"/>
              <a:gd name="connsiteX123" fmla="*/ 1260322 w 9595474"/>
              <a:gd name="connsiteY123" fmla="*/ 589915 h 6858000"/>
              <a:gd name="connsiteX124" fmla="*/ 1256776 w 9595474"/>
              <a:gd name="connsiteY124" fmla="*/ 584835 h 6858000"/>
              <a:gd name="connsiteX125" fmla="*/ 1253524 w 9595474"/>
              <a:gd name="connsiteY125" fmla="*/ 579755 h 6858000"/>
              <a:gd name="connsiteX126" fmla="*/ 1250864 w 9595474"/>
              <a:gd name="connsiteY126" fmla="*/ 574358 h 6858000"/>
              <a:gd name="connsiteX127" fmla="*/ 1247908 w 9595474"/>
              <a:gd name="connsiteY127" fmla="*/ 568960 h 6858000"/>
              <a:gd name="connsiteX128" fmla="*/ 1245839 w 9595474"/>
              <a:gd name="connsiteY128" fmla="*/ 563563 h 6858000"/>
              <a:gd name="connsiteX129" fmla="*/ 1243475 w 9595474"/>
              <a:gd name="connsiteY129" fmla="*/ 557848 h 6858000"/>
              <a:gd name="connsiteX130" fmla="*/ 1241701 w 9595474"/>
              <a:gd name="connsiteY130" fmla="*/ 552133 h 6858000"/>
              <a:gd name="connsiteX131" fmla="*/ 1239928 w 9595474"/>
              <a:gd name="connsiteY131" fmla="*/ 546418 h 6858000"/>
              <a:gd name="connsiteX132" fmla="*/ 1238746 w 9595474"/>
              <a:gd name="connsiteY132" fmla="*/ 540703 h 6858000"/>
              <a:gd name="connsiteX133" fmla="*/ 1237859 w 9595474"/>
              <a:gd name="connsiteY133" fmla="*/ 534988 h 6858000"/>
              <a:gd name="connsiteX134" fmla="*/ 1236972 w 9595474"/>
              <a:gd name="connsiteY134" fmla="*/ 528638 h 6858000"/>
              <a:gd name="connsiteX135" fmla="*/ 1236677 w 9595474"/>
              <a:gd name="connsiteY135" fmla="*/ 522923 h 6858000"/>
              <a:gd name="connsiteX136" fmla="*/ 1236381 w 9595474"/>
              <a:gd name="connsiteY136" fmla="*/ 516890 h 6858000"/>
              <a:gd name="connsiteX137" fmla="*/ 1236677 w 9595474"/>
              <a:gd name="connsiteY137" fmla="*/ 511175 h 6858000"/>
              <a:gd name="connsiteX138" fmla="*/ 1236972 w 9595474"/>
              <a:gd name="connsiteY138" fmla="*/ 505460 h 6858000"/>
              <a:gd name="connsiteX139" fmla="*/ 1237859 w 9595474"/>
              <a:gd name="connsiteY139" fmla="*/ 499428 h 6858000"/>
              <a:gd name="connsiteX140" fmla="*/ 1238746 w 9595474"/>
              <a:gd name="connsiteY140" fmla="*/ 493713 h 6858000"/>
              <a:gd name="connsiteX141" fmla="*/ 1239928 w 9595474"/>
              <a:gd name="connsiteY141" fmla="*/ 487680 h 6858000"/>
              <a:gd name="connsiteX142" fmla="*/ 1241701 w 9595474"/>
              <a:gd name="connsiteY142" fmla="*/ 481965 h 6858000"/>
              <a:gd name="connsiteX143" fmla="*/ 1243475 w 9595474"/>
              <a:gd name="connsiteY143" fmla="*/ 476250 h 6858000"/>
              <a:gd name="connsiteX144" fmla="*/ 1245839 w 9595474"/>
              <a:gd name="connsiteY144" fmla="*/ 470535 h 6858000"/>
              <a:gd name="connsiteX145" fmla="*/ 1247908 w 9595474"/>
              <a:gd name="connsiteY145" fmla="*/ 465138 h 6858000"/>
              <a:gd name="connsiteX146" fmla="*/ 1250864 w 9595474"/>
              <a:gd name="connsiteY146" fmla="*/ 459740 h 6858000"/>
              <a:gd name="connsiteX147" fmla="*/ 1253524 w 9595474"/>
              <a:gd name="connsiteY147" fmla="*/ 454343 h 6858000"/>
              <a:gd name="connsiteX148" fmla="*/ 1256776 w 9595474"/>
              <a:gd name="connsiteY148" fmla="*/ 449263 h 6858000"/>
              <a:gd name="connsiteX149" fmla="*/ 1260322 w 9595474"/>
              <a:gd name="connsiteY149" fmla="*/ 444500 h 6858000"/>
              <a:gd name="connsiteX150" fmla="*/ 1264165 w 9595474"/>
              <a:gd name="connsiteY150" fmla="*/ 439420 h 6858000"/>
              <a:gd name="connsiteX151" fmla="*/ 1268303 w 9595474"/>
              <a:gd name="connsiteY151" fmla="*/ 434658 h 6858000"/>
              <a:gd name="connsiteX152" fmla="*/ 1272736 w 9595474"/>
              <a:gd name="connsiteY152" fmla="*/ 429895 h 6858000"/>
              <a:gd name="connsiteX153" fmla="*/ 1277466 w 9595474"/>
              <a:gd name="connsiteY153" fmla="*/ 425768 h 6858000"/>
              <a:gd name="connsiteX154" fmla="*/ 1281899 w 9595474"/>
              <a:gd name="connsiteY154" fmla="*/ 421323 h 6858000"/>
              <a:gd name="connsiteX155" fmla="*/ 1286924 w 9595474"/>
              <a:gd name="connsiteY155" fmla="*/ 417830 h 6858000"/>
              <a:gd name="connsiteX156" fmla="*/ 1291949 w 9595474"/>
              <a:gd name="connsiteY156" fmla="*/ 414338 h 6858000"/>
              <a:gd name="connsiteX157" fmla="*/ 1296973 w 9595474"/>
              <a:gd name="connsiteY157" fmla="*/ 410845 h 6858000"/>
              <a:gd name="connsiteX158" fmla="*/ 1302589 w 9595474"/>
              <a:gd name="connsiteY158" fmla="*/ 407988 h 6858000"/>
              <a:gd name="connsiteX159" fmla="*/ 1307910 w 9595474"/>
              <a:gd name="connsiteY159" fmla="*/ 405130 h 6858000"/>
              <a:gd name="connsiteX160" fmla="*/ 1313230 w 9595474"/>
              <a:gd name="connsiteY160" fmla="*/ 402908 h 6858000"/>
              <a:gd name="connsiteX161" fmla="*/ 1318846 w 9595474"/>
              <a:gd name="connsiteY161" fmla="*/ 401003 h 6858000"/>
              <a:gd name="connsiteX162" fmla="*/ 1324757 w 9595474"/>
              <a:gd name="connsiteY162" fmla="*/ 399098 h 6858000"/>
              <a:gd name="connsiteX163" fmla="*/ 1330373 w 9595474"/>
              <a:gd name="connsiteY163" fmla="*/ 397193 h 6858000"/>
              <a:gd name="connsiteX164" fmla="*/ 1336285 w 9595474"/>
              <a:gd name="connsiteY164" fmla="*/ 396240 h 6858000"/>
              <a:gd name="connsiteX165" fmla="*/ 1341901 w 9595474"/>
              <a:gd name="connsiteY165" fmla="*/ 395288 h 6858000"/>
              <a:gd name="connsiteX166" fmla="*/ 1348108 w 9595474"/>
              <a:gd name="connsiteY166" fmla="*/ 394335 h 6858000"/>
              <a:gd name="connsiteX167" fmla="*/ 1353723 w 9595474"/>
              <a:gd name="connsiteY167" fmla="*/ 394018 h 6858000"/>
              <a:gd name="connsiteX168" fmla="*/ 1359930 w 9595474"/>
              <a:gd name="connsiteY168" fmla="*/ 393700 h 6858000"/>
              <a:gd name="connsiteX169" fmla="*/ 1365546 w 9595474"/>
              <a:gd name="connsiteY169" fmla="*/ 394018 h 6858000"/>
              <a:gd name="connsiteX170" fmla="*/ 1371458 w 9595474"/>
              <a:gd name="connsiteY170" fmla="*/ 394335 h 6858000"/>
              <a:gd name="connsiteX171" fmla="*/ 1377665 w 9595474"/>
              <a:gd name="connsiteY171" fmla="*/ 395288 h 6858000"/>
              <a:gd name="connsiteX172" fmla="*/ 1383281 w 9595474"/>
              <a:gd name="connsiteY172" fmla="*/ 396240 h 6858000"/>
              <a:gd name="connsiteX173" fmla="*/ 1388897 w 9595474"/>
              <a:gd name="connsiteY173" fmla="*/ 397193 h 6858000"/>
              <a:gd name="connsiteX174" fmla="*/ 1394808 w 9595474"/>
              <a:gd name="connsiteY174" fmla="*/ 399098 h 6858000"/>
              <a:gd name="connsiteX175" fmla="*/ 1400424 w 9595474"/>
              <a:gd name="connsiteY175" fmla="*/ 401003 h 6858000"/>
              <a:gd name="connsiteX176" fmla="*/ 1406335 w 9595474"/>
              <a:gd name="connsiteY176" fmla="*/ 402908 h 6858000"/>
              <a:gd name="connsiteX177" fmla="*/ 1411656 w 9595474"/>
              <a:gd name="connsiteY177" fmla="*/ 405130 h 6858000"/>
              <a:gd name="connsiteX178" fmla="*/ 1416976 w 9595474"/>
              <a:gd name="connsiteY178" fmla="*/ 407988 h 6858000"/>
              <a:gd name="connsiteX179" fmla="*/ 1422296 w 9595474"/>
              <a:gd name="connsiteY179" fmla="*/ 410845 h 6858000"/>
              <a:gd name="connsiteX180" fmla="*/ 1427617 w 9595474"/>
              <a:gd name="connsiteY180" fmla="*/ 414338 h 6858000"/>
              <a:gd name="connsiteX181" fmla="*/ 1432641 w 9595474"/>
              <a:gd name="connsiteY181" fmla="*/ 417830 h 6858000"/>
              <a:gd name="connsiteX182" fmla="*/ 1437666 w 9595474"/>
              <a:gd name="connsiteY182" fmla="*/ 421323 h 6858000"/>
              <a:gd name="connsiteX183" fmla="*/ 1442100 w 9595474"/>
              <a:gd name="connsiteY183" fmla="*/ 425768 h 6858000"/>
              <a:gd name="connsiteX184" fmla="*/ 1446829 w 9595474"/>
              <a:gd name="connsiteY184" fmla="*/ 429895 h 6858000"/>
              <a:gd name="connsiteX185" fmla="*/ 1907036 w 9595474"/>
              <a:gd name="connsiteY185" fmla="*/ 890270 h 6858000"/>
              <a:gd name="connsiteX186" fmla="*/ 2165662 w 9595474"/>
              <a:gd name="connsiteY186" fmla="*/ 1148715 h 6858000"/>
              <a:gd name="connsiteX187" fmla="*/ 2170391 w 9595474"/>
              <a:gd name="connsiteY187" fmla="*/ 1153160 h 6858000"/>
              <a:gd name="connsiteX188" fmla="*/ 2175416 w 9595474"/>
              <a:gd name="connsiteY188" fmla="*/ 1157288 h 6858000"/>
              <a:gd name="connsiteX189" fmla="*/ 2180145 w 9595474"/>
              <a:gd name="connsiteY189" fmla="*/ 1161098 h 6858000"/>
              <a:gd name="connsiteX190" fmla="*/ 2185170 w 9595474"/>
              <a:gd name="connsiteY190" fmla="*/ 1164590 h 6858000"/>
              <a:gd name="connsiteX191" fmla="*/ 2190490 w 9595474"/>
              <a:gd name="connsiteY191" fmla="*/ 1167765 h 6858000"/>
              <a:gd name="connsiteX192" fmla="*/ 2195810 w 9595474"/>
              <a:gd name="connsiteY192" fmla="*/ 1170623 h 6858000"/>
              <a:gd name="connsiteX193" fmla="*/ 2201130 w 9595474"/>
              <a:gd name="connsiteY193" fmla="*/ 1173480 h 6858000"/>
              <a:gd name="connsiteX194" fmla="*/ 2206746 w 9595474"/>
              <a:gd name="connsiteY194" fmla="*/ 1176020 h 6858000"/>
              <a:gd name="connsiteX195" fmla="*/ 2212362 w 9595474"/>
              <a:gd name="connsiteY195" fmla="*/ 1177925 h 6858000"/>
              <a:gd name="connsiteX196" fmla="*/ 2217683 w 9595474"/>
              <a:gd name="connsiteY196" fmla="*/ 1180148 h 6858000"/>
              <a:gd name="connsiteX197" fmla="*/ 2223594 w 9595474"/>
              <a:gd name="connsiteY197" fmla="*/ 1181418 h 6858000"/>
              <a:gd name="connsiteX198" fmla="*/ 2229505 w 9595474"/>
              <a:gd name="connsiteY198" fmla="*/ 1182688 h 6858000"/>
              <a:gd name="connsiteX199" fmla="*/ 2235417 w 9595474"/>
              <a:gd name="connsiteY199" fmla="*/ 1183640 h 6858000"/>
              <a:gd name="connsiteX200" fmla="*/ 2241033 w 9595474"/>
              <a:gd name="connsiteY200" fmla="*/ 1184275 h 6858000"/>
              <a:gd name="connsiteX201" fmla="*/ 2247240 w 9595474"/>
              <a:gd name="connsiteY201" fmla="*/ 1184593 h 6858000"/>
              <a:gd name="connsiteX202" fmla="*/ 2252856 w 9595474"/>
              <a:gd name="connsiteY202" fmla="*/ 1185228 h 6858000"/>
              <a:gd name="connsiteX203" fmla="*/ 2259063 w 9595474"/>
              <a:gd name="connsiteY203" fmla="*/ 1184593 h 6858000"/>
              <a:gd name="connsiteX204" fmla="*/ 2264679 w 9595474"/>
              <a:gd name="connsiteY204" fmla="*/ 1184275 h 6858000"/>
              <a:gd name="connsiteX205" fmla="*/ 2270590 w 9595474"/>
              <a:gd name="connsiteY205" fmla="*/ 1183640 h 6858000"/>
              <a:gd name="connsiteX206" fmla="*/ 2276797 w 9595474"/>
              <a:gd name="connsiteY206" fmla="*/ 1182688 h 6858000"/>
              <a:gd name="connsiteX207" fmla="*/ 2282413 w 9595474"/>
              <a:gd name="connsiteY207" fmla="*/ 1181418 h 6858000"/>
              <a:gd name="connsiteX208" fmla="*/ 2288029 w 9595474"/>
              <a:gd name="connsiteY208" fmla="*/ 1180148 h 6858000"/>
              <a:gd name="connsiteX209" fmla="*/ 2293940 w 9595474"/>
              <a:gd name="connsiteY209" fmla="*/ 1177925 h 6858000"/>
              <a:gd name="connsiteX210" fmla="*/ 2299261 w 9595474"/>
              <a:gd name="connsiteY210" fmla="*/ 1176020 h 6858000"/>
              <a:gd name="connsiteX211" fmla="*/ 2304581 w 9595474"/>
              <a:gd name="connsiteY211" fmla="*/ 1173480 h 6858000"/>
              <a:gd name="connsiteX212" fmla="*/ 2310492 w 9595474"/>
              <a:gd name="connsiteY212" fmla="*/ 1170623 h 6858000"/>
              <a:gd name="connsiteX213" fmla="*/ 2315517 w 9595474"/>
              <a:gd name="connsiteY213" fmla="*/ 1167765 h 6858000"/>
              <a:gd name="connsiteX214" fmla="*/ 2320837 w 9595474"/>
              <a:gd name="connsiteY214" fmla="*/ 1164590 h 6858000"/>
              <a:gd name="connsiteX215" fmla="*/ 2325862 w 9595474"/>
              <a:gd name="connsiteY215" fmla="*/ 1161098 h 6858000"/>
              <a:gd name="connsiteX216" fmla="*/ 2330887 w 9595474"/>
              <a:gd name="connsiteY216" fmla="*/ 1157288 h 6858000"/>
              <a:gd name="connsiteX217" fmla="*/ 2335616 w 9595474"/>
              <a:gd name="connsiteY217" fmla="*/ 1153160 h 6858000"/>
              <a:gd name="connsiteX218" fmla="*/ 2340345 w 9595474"/>
              <a:gd name="connsiteY218" fmla="*/ 1148715 h 6858000"/>
              <a:gd name="connsiteX219" fmla="*/ 2344483 w 9595474"/>
              <a:gd name="connsiteY219" fmla="*/ 1144270 h 6858000"/>
              <a:gd name="connsiteX220" fmla="*/ 2348621 w 9595474"/>
              <a:gd name="connsiteY220" fmla="*/ 1139508 h 6858000"/>
              <a:gd name="connsiteX221" fmla="*/ 2352464 w 9595474"/>
              <a:gd name="connsiteY221" fmla="*/ 1134428 h 6858000"/>
              <a:gd name="connsiteX222" fmla="*/ 2356011 w 9595474"/>
              <a:gd name="connsiteY222" fmla="*/ 1129348 h 6858000"/>
              <a:gd name="connsiteX223" fmla="*/ 2359262 w 9595474"/>
              <a:gd name="connsiteY223" fmla="*/ 1124268 h 6858000"/>
              <a:gd name="connsiteX224" fmla="*/ 2362218 w 9595474"/>
              <a:gd name="connsiteY224" fmla="*/ 1118870 h 6858000"/>
              <a:gd name="connsiteX225" fmla="*/ 2364582 w 9595474"/>
              <a:gd name="connsiteY225" fmla="*/ 1113473 h 6858000"/>
              <a:gd name="connsiteX226" fmla="*/ 2367242 w 9595474"/>
              <a:gd name="connsiteY226" fmla="*/ 1108075 h 6858000"/>
              <a:gd name="connsiteX227" fmla="*/ 2369311 w 9595474"/>
              <a:gd name="connsiteY227" fmla="*/ 1102360 h 6858000"/>
              <a:gd name="connsiteX228" fmla="*/ 2371085 w 9595474"/>
              <a:gd name="connsiteY228" fmla="*/ 1096645 h 6858000"/>
              <a:gd name="connsiteX229" fmla="*/ 2372563 w 9595474"/>
              <a:gd name="connsiteY229" fmla="*/ 1090930 h 6858000"/>
              <a:gd name="connsiteX230" fmla="*/ 2374041 w 9595474"/>
              <a:gd name="connsiteY230" fmla="*/ 1085215 h 6858000"/>
              <a:gd name="connsiteX231" fmla="*/ 2375223 w 9595474"/>
              <a:gd name="connsiteY231" fmla="*/ 1079500 h 6858000"/>
              <a:gd name="connsiteX232" fmla="*/ 2375814 w 9595474"/>
              <a:gd name="connsiteY232" fmla="*/ 1073785 h 6858000"/>
              <a:gd name="connsiteX233" fmla="*/ 2376110 w 9595474"/>
              <a:gd name="connsiteY233" fmla="*/ 1067753 h 6858000"/>
              <a:gd name="connsiteX234" fmla="*/ 2376110 w 9595474"/>
              <a:gd name="connsiteY234" fmla="*/ 1061720 h 6858000"/>
              <a:gd name="connsiteX235" fmla="*/ 2376110 w 9595474"/>
              <a:gd name="connsiteY235" fmla="*/ 1055688 h 6858000"/>
              <a:gd name="connsiteX236" fmla="*/ 2375814 w 9595474"/>
              <a:gd name="connsiteY236" fmla="*/ 1049973 h 6858000"/>
              <a:gd name="connsiteX237" fmla="*/ 2375223 w 9595474"/>
              <a:gd name="connsiteY237" fmla="*/ 1043940 h 6858000"/>
              <a:gd name="connsiteX238" fmla="*/ 2374041 w 9595474"/>
              <a:gd name="connsiteY238" fmla="*/ 1038225 h 6858000"/>
              <a:gd name="connsiteX239" fmla="*/ 2372563 w 9595474"/>
              <a:gd name="connsiteY239" fmla="*/ 1032510 h 6858000"/>
              <a:gd name="connsiteX240" fmla="*/ 2371085 w 9595474"/>
              <a:gd name="connsiteY240" fmla="*/ 1026795 h 6858000"/>
              <a:gd name="connsiteX241" fmla="*/ 2369311 w 9595474"/>
              <a:gd name="connsiteY241" fmla="*/ 1021080 h 6858000"/>
              <a:gd name="connsiteX242" fmla="*/ 2367242 w 9595474"/>
              <a:gd name="connsiteY242" fmla="*/ 1015683 h 6858000"/>
              <a:gd name="connsiteX243" fmla="*/ 2364582 w 9595474"/>
              <a:gd name="connsiteY243" fmla="*/ 1009650 h 6858000"/>
              <a:gd name="connsiteX244" fmla="*/ 2362218 w 9595474"/>
              <a:gd name="connsiteY244" fmla="*/ 1004253 h 6858000"/>
              <a:gd name="connsiteX245" fmla="*/ 2359262 w 9595474"/>
              <a:gd name="connsiteY245" fmla="*/ 998855 h 6858000"/>
              <a:gd name="connsiteX246" fmla="*/ 2356011 w 9595474"/>
              <a:gd name="connsiteY246" fmla="*/ 994093 h 6858000"/>
              <a:gd name="connsiteX247" fmla="*/ 2352464 w 9595474"/>
              <a:gd name="connsiteY247" fmla="*/ 989013 h 6858000"/>
              <a:gd name="connsiteX248" fmla="*/ 2348621 w 9595474"/>
              <a:gd name="connsiteY248" fmla="*/ 983933 h 6858000"/>
              <a:gd name="connsiteX249" fmla="*/ 2344483 w 9595474"/>
              <a:gd name="connsiteY249" fmla="*/ 979170 h 6858000"/>
              <a:gd name="connsiteX250" fmla="*/ 2340345 w 9595474"/>
              <a:gd name="connsiteY250" fmla="*/ 974725 h 6858000"/>
              <a:gd name="connsiteX251" fmla="*/ 2240737 w 9595474"/>
              <a:gd name="connsiteY251" fmla="*/ 875030 h 6858000"/>
              <a:gd name="connsiteX252" fmla="*/ 1991865 w 9595474"/>
              <a:gd name="connsiteY252" fmla="*/ 626428 h 6858000"/>
              <a:gd name="connsiteX253" fmla="*/ 1987431 w 9595474"/>
              <a:gd name="connsiteY253" fmla="*/ 621665 h 6858000"/>
              <a:gd name="connsiteX254" fmla="*/ 1983589 w 9595474"/>
              <a:gd name="connsiteY254" fmla="*/ 616903 h 6858000"/>
              <a:gd name="connsiteX255" fmla="*/ 1979451 w 9595474"/>
              <a:gd name="connsiteY255" fmla="*/ 612140 h 6858000"/>
              <a:gd name="connsiteX256" fmla="*/ 1975904 w 9595474"/>
              <a:gd name="connsiteY256" fmla="*/ 607060 h 6858000"/>
              <a:gd name="connsiteX257" fmla="*/ 1972653 w 9595474"/>
              <a:gd name="connsiteY257" fmla="*/ 601663 h 6858000"/>
              <a:gd name="connsiteX258" fmla="*/ 1969993 w 9595474"/>
              <a:gd name="connsiteY258" fmla="*/ 596265 h 6858000"/>
              <a:gd name="connsiteX259" fmla="*/ 1967037 w 9595474"/>
              <a:gd name="connsiteY259" fmla="*/ 590868 h 6858000"/>
              <a:gd name="connsiteX260" fmla="*/ 1964968 w 9595474"/>
              <a:gd name="connsiteY260" fmla="*/ 585470 h 6858000"/>
              <a:gd name="connsiteX261" fmla="*/ 1962603 w 9595474"/>
              <a:gd name="connsiteY261" fmla="*/ 579755 h 6858000"/>
              <a:gd name="connsiteX262" fmla="*/ 1960830 w 9595474"/>
              <a:gd name="connsiteY262" fmla="*/ 574358 h 6858000"/>
              <a:gd name="connsiteX263" fmla="*/ 1959056 w 9595474"/>
              <a:gd name="connsiteY263" fmla="*/ 568643 h 6858000"/>
              <a:gd name="connsiteX264" fmla="*/ 1958170 w 9595474"/>
              <a:gd name="connsiteY264" fmla="*/ 562610 h 6858000"/>
              <a:gd name="connsiteX265" fmla="*/ 1956987 w 9595474"/>
              <a:gd name="connsiteY265" fmla="*/ 556895 h 6858000"/>
              <a:gd name="connsiteX266" fmla="*/ 1956396 w 9595474"/>
              <a:gd name="connsiteY266" fmla="*/ 551180 h 6858000"/>
              <a:gd name="connsiteX267" fmla="*/ 1955805 w 9595474"/>
              <a:gd name="connsiteY267" fmla="*/ 544830 h 6858000"/>
              <a:gd name="connsiteX268" fmla="*/ 1955805 w 9595474"/>
              <a:gd name="connsiteY268" fmla="*/ 539115 h 6858000"/>
              <a:gd name="connsiteX269" fmla="*/ 1955805 w 9595474"/>
              <a:gd name="connsiteY269" fmla="*/ 533083 h 6858000"/>
              <a:gd name="connsiteX270" fmla="*/ 1956396 w 9595474"/>
              <a:gd name="connsiteY270" fmla="*/ 527368 h 6858000"/>
              <a:gd name="connsiteX271" fmla="*/ 1956987 w 9595474"/>
              <a:gd name="connsiteY271" fmla="*/ 521653 h 6858000"/>
              <a:gd name="connsiteX272" fmla="*/ 1958170 w 9595474"/>
              <a:gd name="connsiteY272" fmla="*/ 515620 h 6858000"/>
              <a:gd name="connsiteX273" fmla="*/ 1959056 w 9595474"/>
              <a:gd name="connsiteY273" fmla="*/ 509588 h 6858000"/>
              <a:gd name="connsiteX274" fmla="*/ 1960830 w 9595474"/>
              <a:gd name="connsiteY274" fmla="*/ 503873 h 6858000"/>
              <a:gd name="connsiteX275" fmla="*/ 1962603 w 9595474"/>
              <a:gd name="connsiteY275" fmla="*/ 498158 h 6858000"/>
              <a:gd name="connsiteX276" fmla="*/ 1964968 w 9595474"/>
              <a:gd name="connsiteY276" fmla="*/ 492760 h 6858000"/>
              <a:gd name="connsiteX277" fmla="*/ 1967037 w 9595474"/>
              <a:gd name="connsiteY277" fmla="*/ 487363 h 6858000"/>
              <a:gd name="connsiteX278" fmla="*/ 1969993 w 9595474"/>
              <a:gd name="connsiteY278" fmla="*/ 481648 h 6858000"/>
              <a:gd name="connsiteX279" fmla="*/ 1972653 w 9595474"/>
              <a:gd name="connsiteY279" fmla="*/ 476568 h 6858000"/>
              <a:gd name="connsiteX280" fmla="*/ 1975904 w 9595474"/>
              <a:gd name="connsiteY280" fmla="*/ 471170 h 6858000"/>
              <a:gd name="connsiteX281" fmla="*/ 1979451 w 9595474"/>
              <a:gd name="connsiteY281" fmla="*/ 466408 h 6858000"/>
              <a:gd name="connsiteX282" fmla="*/ 1983589 w 9595474"/>
              <a:gd name="connsiteY282" fmla="*/ 461328 h 6858000"/>
              <a:gd name="connsiteX283" fmla="*/ 1987431 w 9595474"/>
              <a:gd name="connsiteY283" fmla="*/ 456565 h 6858000"/>
              <a:gd name="connsiteX284" fmla="*/ 1991865 w 9595474"/>
              <a:gd name="connsiteY284" fmla="*/ 451803 h 6858000"/>
              <a:gd name="connsiteX285" fmla="*/ 1996594 w 9595474"/>
              <a:gd name="connsiteY285" fmla="*/ 447675 h 6858000"/>
              <a:gd name="connsiteX286" fmla="*/ 2001028 w 9595474"/>
              <a:gd name="connsiteY286" fmla="*/ 443548 h 6858000"/>
              <a:gd name="connsiteX287" fmla="*/ 2006052 w 9595474"/>
              <a:gd name="connsiteY287" fmla="*/ 439738 h 6858000"/>
              <a:gd name="connsiteX288" fmla="*/ 2011077 w 9595474"/>
              <a:gd name="connsiteY288" fmla="*/ 436245 h 6858000"/>
              <a:gd name="connsiteX289" fmla="*/ 2016102 w 9595474"/>
              <a:gd name="connsiteY289" fmla="*/ 432753 h 6858000"/>
              <a:gd name="connsiteX290" fmla="*/ 2021718 w 9595474"/>
              <a:gd name="connsiteY290" fmla="*/ 429895 h 6858000"/>
              <a:gd name="connsiteX291" fmla="*/ 2027038 w 9595474"/>
              <a:gd name="connsiteY291" fmla="*/ 427355 h 6858000"/>
              <a:gd name="connsiteX292" fmla="*/ 2032654 w 9595474"/>
              <a:gd name="connsiteY292" fmla="*/ 424815 h 6858000"/>
              <a:gd name="connsiteX293" fmla="*/ 2038270 w 9595474"/>
              <a:gd name="connsiteY293" fmla="*/ 422910 h 6858000"/>
              <a:gd name="connsiteX294" fmla="*/ 2043886 w 9595474"/>
              <a:gd name="connsiteY294" fmla="*/ 421005 h 6858000"/>
              <a:gd name="connsiteX295" fmla="*/ 2049502 w 9595474"/>
              <a:gd name="connsiteY295" fmla="*/ 419735 h 6858000"/>
              <a:gd name="connsiteX296" fmla="*/ 2055413 w 9595474"/>
              <a:gd name="connsiteY296" fmla="*/ 418148 h 6858000"/>
              <a:gd name="connsiteX297" fmla="*/ 2061029 w 9595474"/>
              <a:gd name="connsiteY297" fmla="*/ 417195 h 6858000"/>
              <a:gd name="connsiteX298" fmla="*/ 2067236 w 9595474"/>
              <a:gd name="connsiteY298" fmla="*/ 416243 h 6858000"/>
              <a:gd name="connsiteX299" fmla="*/ 2072852 w 9595474"/>
              <a:gd name="connsiteY299" fmla="*/ 415925 h 6858000"/>
              <a:gd name="connsiteX300" fmla="*/ 2079059 w 9595474"/>
              <a:gd name="connsiteY300" fmla="*/ 415925 h 6858000"/>
              <a:gd name="connsiteX301" fmla="*/ 2084970 w 9595474"/>
              <a:gd name="connsiteY301" fmla="*/ 415925 h 6858000"/>
              <a:gd name="connsiteX302" fmla="*/ 2090882 w 9595474"/>
              <a:gd name="connsiteY302" fmla="*/ 416243 h 6858000"/>
              <a:gd name="connsiteX303" fmla="*/ 2096793 w 9595474"/>
              <a:gd name="connsiteY303" fmla="*/ 417195 h 6858000"/>
              <a:gd name="connsiteX304" fmla="*/ 2102409 w 9595474"/>
              <a:gd name="connsiteY304" fmla="*/ 418148 h 6858000"/>
              <a:gd name="connsiteX305" fmla="*/ 2108321 w 9595474"/>
              <a:gd name="connsiteY305" fmla="*/ 419735 h 6858000"/>
              <a:gd name="connsiteX306" fmla="*/ 2113936 w 9595474"/>
              <a:gd name="connsiteY306" fmla="*/ 421005 h 6858000"/>
              <a:gd name="connsiteX307" fmla="*/ 2119552 w 9595474"/>
              <a:gd name="connsiteY307" fmla="*/ 422910 h 6858000"/>
              <a:gd name="connsiteX308" fmla="*/ 2125464 w 9595474"/>
              <a:gd name="connsiteY308" fmla="*/ 424815 h 6858000"/>
              <a:gd name="connsiteX309" fmla="*/ 2130784 w 9595474"/>
              <a:gd name="connsiteY309" fmla="*/ 427355 h 6858000"/>
              <a:gd name="connsiteX310" fmla="*/ 2136104 w 9595474"/>
              <a:gd name="connsiteY310" fmla="*/ 429895 h 6858000"/>
              <a:gd name="connsiteX311" fmla="*/ 2141720 w 9595474"/>
              <a:gd name="connsiteY311" fmla="*/ 432753 h 6858000"/>
              <a:gd name="connsiteX312" fmla="*/ 2146745 w 9595474"/>
              <a:gd name="connsiteY312" fmla="*/ 436245 h 6858000"/>
              <a:gd name="connsiteX313" fmla="*/ 2152065 w 9595474"/>
              <a:gd name="connsiteY313" fmla="*/ 439738 h 6858000"/>
              <a:gd name="connsiteX314" fmla="*/ 2156795 w 9595474"/>
              <a:gd name="connsiteY314" fmla="*/ 443548 h 6858000"/>
              <a:gd name="connsiteX315" fmla="*/ 2161819 w 9595474"/>
              <a:gd name="connsiteY315" fmla="*/ 447675 h 6858000"/>
              <a:gd name="connsiteX316" fmla="*/ 2165957 w 9595474"/>
              <a:gd name="connsiteY316" fmla="*/ 451803 h 6858000"/>
              <a:gd name="connsiteX317" fmla="*/ 2966073 w 9595474"/>
              <a:gd name="connsiteY317" fmla="*/ 1251903 h 6858000"/>
              <a:gd name="connsiteX318" fmla="*/ 5612631 w 9595474"/>
              <a:gd name="connsiteY318" fmla="*/ 3898583 h 6858000"/>
              <a:gd name="connsiteX319" fmla="*/ 5617360 w 9595474"/>
              <a:gd name="connsiteY319" fmla="*/ 3903345 h 6858000"/>
              <a:gd name="connsiteX320" fmla="*/ 5621498 w 9595474"/>
              <a:gd name="connsiteY320" fmla="*/ 3908425 h 6858000"/>
              <a:gd name="connsiteX321" fmla="*/ 5625341 w 9595474"/>
              <a:gd name="connsiteY321" fmla="*/ 3913505 h 6858000"/>
              <a:gd name="connsiteX322" fmla="*/ 5628888 w 9595474"/>
              <a:gd name="connsiteY322" fmla="*/ 3918585 h 6858000"/>
              <a:gd name="connsiteX323" fmla="*/ 5632139 w 9595474"/>
              <a:gd name="connsiteY323" fmla="*/ 3923348 h 6858000"/>
              <a:gd name="connsiteX324" fmla="*/ 5635094 w 9595474"/>
              <a:gd name="connsiteY324" fmla="*/ 3928745 h 6858000"/>
              <a:gd name="connsiteX325" fmla="*/ 5638050 w 9595474"/>
              <a:gd name="connsiteY325" fmla="*/ 3934460 h 6858000"/>
              <a:gd name="connsiteX326" fmla="*/ 5640415 w 9595474"/>
              <a:gd name="connsiteY326" fmla="*/ 3939858 h 6858000"/>
              <a:gd name="connsiteX327" fmla="*/ 5642484 w 9595474"/>
              <a:gd name="connsiteY327" fmla="*/ 3945890 h 6858000"/>
              <a:gd name="connsiteX328" fmla="*/ 5644257 w 9595474"/>
              <a:gd name="connsiteY328" fmla="*/ 3951605 h 6858000"/>
              <a:gd name="connsiteX329" fmla="*/ 5645735 w 9595474"/>
              <a:gd name="connsiteY329" fmla="*/ 3957320 h 6858000"/>
              <a:gd name="connsiteX330" fmla="*/ 5647213 w 9595474"/>
              <a:gd name="connsiteY330" fmla="*/ 3963353 h 6858000"/>
              <a:gd name="connsiteX331" fmla="*/ 5648100 w 9595474"/>
              <a:gd name="connsiteY331" fmla="*/ 3969068 h 6858000"/>
              <a:gd name="connsiteX332" fmla="*/ 5648691 w 9595474"/>
              <a:gd name="connsiteY332" fmla="*/ 3975100 h 6858000"/>
              <a:gd name="connsiteX333" fmla="*/ 5649282 w 9595474"/>
              <a:gd name="connsiteY333" fmla="*/ 3980815 h 6858000"/>
              <a:gd name="connsiteX334" fmla="*/ 5649282 w 9595474"/>
              <a:gd name="connsiteY334" fmla="*/ 3987165 h 6858000"/>
              <a:gd name="connsiteX335" fmla="*/ 5649282 w 9595474"/>
              <a:gd name="connsiteY335" fmla="*/ 3992880 h 6858000"/>
              <a:gd name="connsiteX336" fmla="*/ 5648691 w 9595474"/>
              <a:gd name="connsiteY336" fmla="*/ 3998913 h 6858000"/>
              <a:gd name="connsiteX337" fmla="*/ 5648100 w 9595474"/>
              <a:gd name="connsiteY337" fmla="*/ 4004945 h 6858000"/>
              <a:gd name="connsiteX338" fmla="*/ 5647213 w 9595474"/>
              <a:gd name="connsiteY338" fmla="*/ 4010660 h 6858000"/>
              <a:gd name="connsiteX339" fmla="*/ 5645735 w 9595474"/>
              <a:gd name="connsiteY339" fmla="*/ 4016375 h 6858000"/>
              <a:gd name="connsiteX340" fmla="*/ 5644257 w 9595474"/>
              <a:gd name="connsiteY340" fmla="*/ 4022725 h 6858000"/>
              <a:gd name="connsiteX341" fmla="*/ 5642484 w 9595474"/>
              <a:gd name="connsiteY341" fmla="*/ 4028440 h 6858000"/>
              <a:gd name="connsiteX342" fmla="*/ 5640415 w 9595474"/>
              <a:gd name="connsiteY342" fmla="*/ 4033838 h 6858000"/>
              <a:gd name="connsiteX343" fmla="*/ 5638050 w 9595474"/>
              <a:gd name="connsiteY343" fmla="*/ 4039553 h 6858000"/>
              <a:gd name="connsiteX344" fmla="*/ 5635094 w 9595474"/>
              <a:gd name="connsiteY344" fmla="*/ 4044950 h 6858000"/>
              <a:gd name="connsiteX345" fmla="*/ 5632139 w 9595474"/>
              <a:gd name="connsiteY345" fmla="*/ 4050348 h 6858000"/>
              <a:gd name="connsiteX346" fmla="*/ 5628888 w 9595474"/>
              <a:gd name="connsiteY346" fmla="*/ 4055745 h 6858000"/>
              <a:gd name="connsiteX347" fmla="*/ 5625341 w 9595474"/>
              <a:gd name="connsiteY347" fmla="*/ 4060825 h 6858000"/>
              <a:gd name="connsiteX348" fmla="*/ 5621498 w 9595474"/>
              <a:gd name="connsiteY348" fmla="*/ 4065588 h 6858000"/>
              <a:gd name="connsiteX349" fmla="*/ 5617360 w 9595474"/>
              <a:gd name="connsiteY349" fmla="*/ 4070350 h 6858000"/>
              <a:gd name="connsiteX350" fmla="*/ 5612631 w 9595474"/>
              <a:gd name="connsiteY350" fmla="*/ 4075113 h 6858000"/>
              <a:gd name="connsiteX351" fmla="*/ 5608198 w 9595474"/>
              <a:gd name="connsiteY351" fmla="*/ 4079875 h 6858000"/>
              <a:gd name="connsiteX352" fmla="*/ 5603468 w 9595474"/>
              <a:gd name="connsiteY352" fmla="*/ 4083685 h 6858000"/>
              <a:gd name="connsiteX353" fmla="*/ 5598443 w 9595474"/>
              <a:gd name="connsiteY353" fmla="*/ 4087495 h 6858000"/>
              <a:gd name="connsiteX354" fmla="*/ 5593419 w 9595474"/>
              <a:gd name="connsiteY354" fmla="*/ 4091305 h 6858000"/>
              <a:gd name="connsiteX355" fmla="*/ 5588098 w 9595474"/>
              <a:gd name="connsiteY355" fmla="*/ 4094480 h 6858000"/>
              <a:gd name="connsiteX356" fmla="*/ 5582482 w 9595474"/>
              <a:gd name="connsiteY356" fmla="*/ 4097338 h 6858000"/>
              <a:gd name="connsiteX357" fmla="*/ 5577162 w 9595474"/>
              <a:gd name="connsiteY357" fmla="*/ 4100195 h 6858000"/>
              <a:gd name="connsiteX358" fmla="*/ 5571842 w 9595474"/>
              <a:gd name="connsiteY358" fmla="*/ 4102418 h 6858000"/>
              <a:gd name="connsiteX359" fmla="*/ 5565931 w 9595474"/>
              <a:gd name="connsiteY359" fmla="*/ 4104640 h 6858000"/>
              <a:gd name="connsiteX360" fmla="*/ 5560315 w 9595474"/>
              <a:gd name="connsiteY360" fmla="*/ 4106545 h 6858000"/>
              <a:gd name="connsiteX361" fmla="*/ 5554699 w 9595474"/>
              <a:gd name="connsiteY361" fmla="*/ 4108133 h 6858000"/>
              <a:gd name="connsiteX362" fmla="*/ 5548492 w 9595474"/>
              <a:gd name="connsiteY362" fmla="*/ 4109403 h 6858000"/>
              <a:gd name="connsiteX363" fmla="*/ 5542580 w 9595474"/>
              <a:gd name="connsiteY363" fmla="*/ 4110355 h 6858000"/>
              <a:gd name="connsiteX364" fmla="*/ 5536669 w 9595474"/>
              <a:gd name="connsiteY364" fmla="*/ 4110990 h 6858000"/>
              <a:gd name="connsiteX365" fmla="*/ 5530758 w 9595474"/>
              <a:gd name="connsiteY365" fmla="*/ 4111308 h 6858000"/>
              <a:gd name="connsiteX366" fmla="*/ 5524846 w 9595474"/>
              <a:gd name="connsiteY366" fmla="*/ 4111625 h 6858000"/>
              <a:gd name="connsiteX367" fmla="*/ 5518639 w 9595474"/>
              <a:gd name="connsiteY367" fmla="*/ 4111308 h 6858000"/>
              <a:gd name="connsiteX368" fmla="*/ 5513023 w 9595474"/>
              <a:gd name="connsiteY368" fmla="*/ 4110990 h 6858000"/>
              <a:gd name="connsiteX369" fmla="*/ 5506816 w 9595474"/>
              <a:gd name="connsiteY369" fmla="*/ 4110355 h 6858000"/>
              <a:gd name="connsiteX370" fmla="*/ 5501200 w 9595474"/>
              <a:gd name="connsiteY370" fmla="*/ 4109403 h 6858000"/>
              <a:gd name="connsiteX371" fmla="*/ 5494993 w 9595474"/>
              <a:gd name="connsiteY371" fmla="*/ 4108133 h 6858000"/>
              <a:gd name="connsiteX372" fmla="*/ 5489081 w 9595474"/>
              <a:gd name="connsiteY372" fmla="*/ 4106545 h 6858000"/>
              <a:gd name="connsiteX373" fmla="*/ 5483466 w 9595474"/>
              <a:gd name="connsiteY373" fmla="*/ 4104640 h 6858000"/>
              <a:gd name="connsiteX374" fmla="*/ 5477850 w 9595474"/>
              <a:gd name="connsiteY374" fmla="*/ 4102418 h 6858000"/>
              <a:gd name="connsiteX375" fmla="*/ 5472234 w 9595474"/>
              <a:gd name="connsiteY375" fmla="*/ 4100195 h 6858000"/>
              <a:gd name="connsiteX376" fmla="*/ 5466913 w 9595474"/>
              <a:gd name="connsiteY376" fmla="*/ 4097338 h 6858000"/>
              <a:gd name="connsiteX377" fmla="*/ 5461593 w 9595474"/>
              <a:gd name="connsiteY377" fmla="*/ 4094480 h 6858000"/>
              <a:gd name="connsiteX378" fmla="*/ 5456273 w 9595474"/>
              <a:gd name="connsiteY378" fmla="*/ 4091305 h 6858000"/>
              <a:gd name="connsiteX379" fmla="*/ 5451248 w 9595474"/>
              <a:gd name="connsiteY379" fmla="*/ 4087495 h 6858000"/>
              <a:gd name="connsiteX380" fmla="*/ 5446223 w 9595474"/>
              <a:gd name="connsiteY380" fmla="*/ 4083685 h 6858000"/>
              <a:gd name="connsiteX381" fmla="*/ 5441495 w 9595474"/>
              <a:gd name="connsiteY381" fmla="*/ 4079875 h 6858000"/>
              <a:gd name="connsiteX382" fmla="*/ 5436765 w 9595474"/>
              <a:gd name="connsiteY382" fmla="*/ 4075113 h 6858000"/>
              <a:gd name="connsiteX383" fmla="*/ 5322379 w 9595474"/>
              <a:gd name="connsiteY383" fmla="*/ 3960813 h 6858000"/>
              <a:gd name="connsiteX384" fmla="*/ 5317945 w 9595474"/>
              <a:gd name="connsiteY384" fmla="*/ 3956368 h 6858000"/>
              <a:gd name="connsiteX385" fmla="*/ 5312921 w 9595474"/>
              <a:gd name="connsiteY385" fmla="*/ 3952240 h 6858000"/>
              <a:gd name="connsiteX386" fmla="*/ 5307896 w 9595474"/>
              <a:gd name="connsiteY386" fmla="*/ 3948748 h 6858000"/>
              <a:gd name="connsiteX387" fmla="*/ 5302871 w 9595474"/>
              <a:gd name="connsiteY387" fmla="*/ 3944938 h 6858000"/>
              <a:gd name="connsiteX388" fmla="*/ 5297255 w 9595474"/>
              <a:gd name="connsiteY388" fmla="*/ 3941763 h 6858000"/>
              <a:gd name="connsiteX389" fmla="*/ 5292230 w 9595474"/>
              <a:gd name="connsiteY389" fmla="*/ 3938588 h 6858000"/>
              <a:gd name="connsiteX390" fmla="*/ 5286615 w 9595474"/>
              <a:gd name="connsiteY390" fmla="*/ 3936048 h 6858000"/>
              <a:gd name="connsiteX391" fmla="*/ 5281294 w 9595474"/>
              <a:gd name="connsiteY391" fmla="*/ 3933508 h 6858000"/>
              <a:gd name="connsiteX392" fmla="*/ 5275383 w 9595474"/>
              <a:gd name="connsiteY392" fmla="*/ 3931285 h 6858000"/>
              <a:gd name="connsiteX393" fmla="*/ 5269767 w 9595474"/>
              <a:gd name="connsiteY393" fmla="*/ 3929698 h 6858000"/>
              <a:gd name="connsiteX394" fmla="*/ 5263855 w 9595474"/>
              <a:gd name="connsiteY394" fmla="*/ 3927793 h 6858000"/>
              <a:gd name="connsiteX395" fmla="*/ 5257944 w 9595474"/>
              <a:gd name="connsiteY395" fmla="*/ 3926840 h 6858000"/>
              <a:gd name="connsiteX396" fmla="*/ 5252033 w 9595474"/>
              <a:gd name="connsiteY396" fmla="*/ 3925570 h 6858000"/>
              <a:gd name="connsiteX397" fmla="*/ 5246121 w 9595474"/>
              <a:gd name="connsiteY397" fmla="*/ 3924935 h 6858000"/>
              <a:gd name="connsiteX398" fmla="*/ 5240210 w 9595474"/>
              <a:gd name="connsiteY398" fmla="*/ 3924618 h 6858000"/>
              <a:gd name="connsiteX399" fmla="*/ 5234298 w 9595474"/>
              <a:gd name="connsiteY399" fmla="*/ 3924618 h 6858000"/>
              <a:gd name="connsiteX400" fmla="*/ 5228091 w 9595474"/>
              <a:gd name="connsiteY400" fmla="*/ 3924618 h 6858000"/>
              <a:gd name="connsiteX401" fmla="*/ 5222180 w 9595474"/>
              <a:gd name="connsiteY401" fmla="*/ 3924935 h 6858000"/>
              <a:gd name="connsiteX402" fmla="*/ 5216268 w 9595474"/>
              <a:gd name="connsiteY402" fmla="*/ 3925570 h 6858000"/>
              <a:gd name="connsiteX403" fmla="*/ 5210357 w 9595474"/>
              <a:gd name="connsiteY403" fmla="*/ 3926840 h 6858000"/>
              <a:gd name="connsiteX404" fmla="*/ 5204741 w 9595474"/>
              <a:gd name="connsiteY404" fmla="*/ 3927793 h 6858000"/>
              <a:gd name="connsiteX405" fmla="*/ 5198534 w 9595474"/>
              <a:gd name="connsiteY405" fmla="*/ 3929698 h 6858000"/>
              <a:gd name="connsiteX406" fmla="*/ 5192918 w 9595474"/>
              <a:gd name="connsiteY406" fmla="*/ 3931285 h 6858000"/>
              <a:gd name="connsiteX407" fmla="*/ 5187598 w 9595474"/>
              <a:gd name="connsiteY407" fmla="*/ 3933508 h 6858000"/>
              <a:gd name="connsiteX408" fmla="*/ 5181686 w 9595474"/>
              <a:gd name="connsiteY408" fmla="*/ 3936048 h 6858000"/>
              <a:gd name="connsiteX409" fmla="*/ 5176366 w 9595474"/>
              <a:gd name="connsiteY409" fmla="*/ 3938588 h 6858000"/>
              <a:gd name="connsiteX410" fmla="*/ 5171046 w 9595474"/>
              <a:gd name="connsiteY410" fmla="*/ 3941763 h 6858000"/>
              <a:gd name="connsiteX411" fmla="*/ 5165430 w 9595474"/>
              <a:gd name="connsiteY411" fmla="*/ 3944938 h 6858000"/>
              <a:gd name="connsiteX412" fmla="*/ 5160405 w 9595474"/>
              <a:gd name="connsiteY412" fmla="*/ 3948748 h 6858000"/>
              <a:gd name="connsiteX413" fmla="*/ 5155380 w 9595474"/>
              <a:gd name="connsiteY413" fmla="*/ 3952240 h 6858000"/>
              <a:gd name="connsiteX414" fmla="*/ 5150947 w 9595474"/>
              <a:gd name="connsiteY414" fmla="*/ 3956368 h 6858000"/>
              <a:gd name="connsiteX415" fmla="*/ 5146218 w 9595474"/>
              <a:gd name="connsiteY415" fmla="*/ 3960813 h 6858000"/>
              <a:gd name="connsiteX416" fmla="*/ 5141488 w 9595474"/>
              <a:gd name="connsiteY416" fmla="*/ 3965575 h 6858000"/>
              <a:gd name="connsiteX417" fmla="*/ 5137646 w 9595474"/>
              <a:gd name="connsiteY417" fmla="*/ 3970655 h 6858000"/>
              <a:gd name="connsiteX418" fmla="*/ 5133508 w 9595474"/>
              <a:gd name="connsiteY418" fmla="*/ 3975100 h 6858000"/>
              <a:gd name="connsiteX419" fmla="*/ 5129961 w 9595474"/>
              <a:gd name="connsiteY419" fmla="*/ 3980498 h 6858000"/>
              <a:gd name="connsiteX420" fmla="*/ 5126710 w 9595474"/>
              <a:gd name="connsiteY420" fmla="*/ 3985578 h 6858000"/>
              <a:gd name="connsiteX421" fmla="*/ 5123754 w 9595474"/>
              <a:gd name="connsiteY421" fmla="*/ 3990975 h 6858000"/>
              <a:gd name="connsiteX422" fmla="*/ 5121094 w 9595474"/>
              <a:gd name="connsiteY422" fmla="*/ 3996373 h 6858000"/>
              <a:gd name="connsiteX423" fmla="*/ 5118729 w 9595474"/>
              <a:gd name="connsiteY423" fmla="*/ 4002088 h 6858000"/>
              <a:gd name="connsiteX424" fmla="*/ 5116660 w 9595474"/>
              <a:gd name="connsiteY424" fmla="*/ 4007803 h 6858000"/>
              <a:gd name="connsiteX425" fmla="*/ 5114591 w 9595474"/>
              <a:gd name="connsiteY425" fmla="*/ 4013518 h 6858000"/>
              <a:gd name="connsiteX426" fmla="*/ 5113113 w 9595474"/>
              <a:gd name="connsiteY426" fmla="*/ 4019233 h 6858000"/>
              <a:gd name="connsiteX427" fmla="*/ 5111636 w 9595474"/>
              <a:gd name="connsiteY427" fmla="*/ 4025265 h 6858000"/>
              <a:gd name="connsiteX428" fmla="*/ 5111044 w 9595474"/>
              <a:gd name="connsiteY428" fmla="*/ 4031298 h 6858000"/>
              <a:gd name="connsiteX429" fmla="*/ 5110158 w 9595474"/>
              <a:gd name="connsiteY429" fmla="*/ 4037013 h 6858000"/>
              <a:gd name="connsiteX430" fmla="*/ 5109862 w 9595474"/>
              <a:gd name="connsiteY430" fmla="*/ 4043045 h 6858000"/>
              <a:gd name="connsiteX431" fmla="*/ 5109567 w 9595474"/>
              <a:gd name="connsiteY431" fmla="*/ 4049078 h 6858000"/>
              <a:gd name="connsiteX432" fmla="*/ 5109862 w 9595474"/>
              <a:gd name="connsiteY432" fmla="*/ 4055110 h 6858000"/>
              <a:gd name="connsiteX433" fmla="*/ 5110158 w 9595474"/>
              <a:gd name="connsiteY433" fmla="*/ 4061143 h 6858000"/>
              <a:gd name="connsiteX434" fmla="*/ 5111044 w 9595474"/>
              <a:gd name="connsiteY434" fmla="*/ 4066858 h 6858000"/>
              <a:gd name="connsiteX435" fmla="*/ 5111636 w 9595474"/>
              <a:gd name="connsiteY435" fmla="*/ 4072890 h 6858000"/>
              <a:gd name="connsiteX436" fmla="*/ 5113113 w 9595474"/>
              <a:gd name="connsiteY436" fmla="*/ 4078605 h 6858000"/>
              <a:gd name="connsiteX437" fmla="*/ 5114591 w 9595474"/>
              <a:gd name="connsiteY437" fmla="*/ 4084320 h 6858000"/>
              <a:gd name="connsiteX438" fmla="*/ 5116660 w 9595474"/>
              <a:gd name="connsiteY438" fmla="*/ 4090035 h 6858000"/>
              <a:gd name="connsiteX439" fmla="*/ 5118729 w 9595474"/>
              <a:gd name="connsiteY439" fmla="*/ 4095750 h 6858000"/>
              <a:gd name="connsiteX440" fmla="*/ 5121094 w 9595474"/>
              <a:gd name="connsiteY440" fmla="*/ 4101783 h 6858000"/>
              <a:gd name="connsiteX441" fmla="*/ 5123754 w 9595474"/>
              <a:gd name="connsiteY441" fmla="*/ 4107180 h 6858000"/>
              <a:gd name="connsiteX442" fmla="*/ 5126710 w 9595474"/>
              <a:gd name="connsiteY442" fmla="*/ 4112578 h 6858000"/>
              <a:gd name="connsiteX443" fmla="*/ 5129961 w 9595474"/>
              <a:gd name="connsiteY443" fmla="*/ 4117975 h 6858000"/>
              <a:gd name="connsiteX444" fmla="*/ 5133508 w 9595474"/>
              <a:gd name="connsiteY444" fmla="*/ 4122738 h 6858000"/>
              <a:gd name="connsiteX445" fmla="*/ 5137646 w 9595474"/>
              <a:gd name="connsiteY445" fmla="*/ 4127818 h 6858000"/>
              <a:gd name="connsiteX446" fmla="*/ 5141488 w 9595474"/>
              <a:gd name="connsiteY446" fmla="*/ 4132580 h 6858000"/>
              <a:gd name="connsiteX447" fmla="*/ 5146218 w 9595474"/>
              <a:gd name="connsiteY447" fmla="*/ 4137343 h 6858000"/>
              <a:gd name="connsiteX448" fmla="*/ 5870075 w 9595474"/>
              <a:gd name="connsiteY448" fmla="*/ 4860925 h 6858000"/>
              <a:gd name="connsiteX449" fmla="*/ 5874509 w 9595474"/>
              <a:gd name="connsiteY449" fmla="*/ 4865688 h 6858000"/>
              <a:gd name="connsiteX450" fmla="*/ 5878646 w 9595474"/>
              <a:gd name="connsiteY450" fmla="*/ 4870768 h 6858000"/>
              <a:gd name="connsiteX451" fmla="*/ 5882489 w 9595474"/>
              <a:gd name="connsiteY451" fmla="*/ 4875848 h 6858000"/>
              <a:gd name="connsiteX452" fmla="*/ 5886036 w 9595474"/>
              <a:gd name="connsiteY452" fmla="*/ 4880928 h 6858000"/>
              <a:gd name="connsiteX453" fmla="*/ 5889287 w 9595474"/>
              <a:gd name="connsiteY453" fmla="*/ 4885690 h 6858000"/>
              <a:gd name="connsiteX454" fmla="*/ 5892243 w 9595474"/>
              <a:gd name="connsiteY454" fmla="*/ 4891088 h 6858000"/>
              <a:gd name="connsiteX455" fmla="*/ 5895199 w 9595474"/>
              <a:gd name="connsiteY455" fmla="*/ 4897120 h 6858000"/>
              <a:gd name="connsiteX456" fmla="*/ 5897268 w 9595474"/>
              <a:gd name="connsiteY456" fmla="*/ 4902518 h 6858000"/>
              <a:gd name="connsiteX457" fmla="*/ 5899336 w 9595474"/>
              <a:gd name="connsiteY457" fmla="*/ 4908233 h 6858000"/>
              <a:gd name="connsiteX458" fmla="*/ 5901701 w 9595474"/>
              <a:gd name="connsiteY458" fmla="*/ 4913948 h 6858000"/>
              <a:gd name="connsiteX459" fmla="*/ 5902883 w 9595474"/>
              <a:gd name="connsiteY459" fmla="*/ 4919663 h 6858000"/>
              <a:gd name="connsiteX460" fmla="*/ 5904066 w 9595474"/>
              <a:gd name="connsiteY460" fmla="*/ 4925695 h 6858000"/>
              <a:gd name="connsiteX461" fmla="*/ 5905248 w 9595474"/>
              <a:gd name="connsiteY461" fmla="*/ 4931410 h 6858000"/>
              <a:gd name="connsiteX462" fmla="*/ 5905840 w 9595474"/>
              <a:gd name="connsiteY462" fmla="*/ 4937443 h 6858000"/>
              <a:gd name="connsiteX463" fmla="*/ 5906135 w 9595474"/>
              <a:gd name="connsiteY463" fmla="*/ 4943475 h 6858000"/>
              <a:gd name="connsiteX464" fmla="*/ 5906726 w 9595474"/>
              <a:gd name="connsiteY464" fmla="*/ 4949508 h 6858000"/>
              <a:gd name="connsiteX465" fmla="*/ 5906135 w 9595474"/>
              <a:gd name="connsiteY465" fmla="*/ 4955223 h 6858000"/>
              <a:gd name="connsiteX466" fmla="*/ 5905840 w 9595474"/>
              <a:gd name="connsiteY466" fmla="*/ 4961255 h 6858000"/>
              <a:gd name="connsiteX467" fmla="*/ 5905248 w 9595474"/>
              <a:gd name="connsiteY467" fmla="*/ 4967288 h 6858000"/>
              <a:gd name="connsiteX468" fmla="*/ 5904066 w 9595474"/>
              <a:gd name="connsiteY468" fmla="*/ 4973003 h 6858000"/>
              <a:gd name="connsiteX469" fmla="*/ 5902883 w 9595474"/>
              <a:gd name="connsiteY469" fmla="*/ 4979035 h 6858000"/>
              <a:gd name="connsiteX470" fmla="*/ 5901701 w 9595474"/>
              <a:gd name="connsiteY470" fmla="*/ 4985068 h 6858000"/>
              <a:gd name="connsiteX471" fmla="*/ 5899336 w 9595474"/>
              <a:gd name="connsiteY471" fmla="*/ 4990783 h 6858000"/>
              <a:gd name="connsiteX472" fmla="*/ 5897268 w 9595474"/>
              <a:gd name="connsiteY472" fmla="*/ 4996180 h 6858000"/>
              <a:gd name="connsiteX473" fmla="*/ 5895199 w 9595474"/>
              <a:gd name="connsiteY473" fmla="*/ 5001895 h 6858000"/>
              <a:gd name="connsiteX474" fmla="*/ 5892243 w 9595474"/>
              <a:gd name="connsiteY474" fmla="*/ 5007293 h 6858000"/>
              <a:gd name="connsiteX475" fmla="*/ 5889287 w 9595474"/>
              <a:gd name="connsiteY475" fmla="*/ 5012690 h 6858000"/>
              <a:gd name="connsiteX476" fmla="*/ 5886036 w 9595474"/>
              <a:gd name="connsiteY476" fmla="*/ 5018088 h 6858000"/>
              <a:gd name="connsiteX477" fmla="*/ 5882489 w 9595474"/>
              <a:gd name="connsiteY477" fmla="*/ 5023168 h 6858000"/>
              <a:gd name="connsiteX478" fmla="*/ 5878646 w 9595474"/>
              <a:gd name="connsiteY478" fmla="*/ 5028248 h 6858000"/>
              <a:gd name="connsiteX479" fmla="*/ 5874509 w 9595474"/>
              <a:gd name="connsiteY479" fmla="*/ 5032693 h 6858000"/>
              <a:gd name="connsiteX480" fmla="*/ 5870075 w 9595474"/>
              <a:gd name="connsiteY480" fmla="*/ 5037455 h 6858000"/>
              <a:gd name="connsiteX481" fmla="*/ 5865346 w 9595474"/>
              <a:gd name="connsiteY481" fmla="*/ 5041900 h 6858000"/>
              <a:gd name="connsiteX482" fmla="*/ 5860617 w 9595474"/>
              <a:gd name="connsiteY482" fmla="*/ 5046028 h 6858000"/>
              <a:gd name="connsiteX483" fmla="*/ 5855592 w 9595474"/>
              <a:gd name="connsiteY483" fmla="*/ 5050155 h 6858000"/>
              <a:gd name="connsiteX484" fmla="*/ 5850567 w 9595474"/>
              <a:gd name="connsiteY484" fmla="*/ 5053648 h 6858000"/>
              <a:gd name="connsiteX485" fmla="*/ 5845247 w 9595474"/>
              <a:gd name="connsiteY485" fmla="*/ 5056823 h 6858000"/>
              <a:gd name="connsiteX486" fmla="*/ 5839926 w 9595474"/>
              <a:gd name="connsiteY486" fmla="*/ 5059680 h 6858000"/>
              <a:gd name="connsiteX487" fmla="*/ 5834311 w 9595474"/>
              <a:gd name="connsiteY487" fmla="*/ 5062538 h 6858000"/>
              <a:gd name="connsiteX488" fmla="*/ 5828695 w 9595474"/>
              <a:gd name="connsiteY488" fmla="*/ 5064760 h 6858000"/>
              <a:gd name="connsiteX489" fmla="*/ 5823375 w 9595474"/>
              <a:gd name="connsiteY489" fmla="*/ 5066983 h 6858000"/>
              <a:gd name="connsiteX490" fmla="*/ 5817463 w 9595474"/>
              <a:gd name="connsiteY490" fmla="*/ 5069205 h 6858000"/>
              <a:gd name="connsiteX491" fmla="*/ 5811552 w 9595474"/>
              <a:gd name="connsiteY491" fmla="*/ 5070475 h 6858000"/>
              <a:gd name="connsiteX492" fmla="*/ 5805640 w 9595474"/>
              <a:gd name="connsiteY492" fmla="*/ 5071428 h 6858000"/>
              <a:gd name="connsiteX493" fmla="*/ 5800024 w 9595474"/>
              <a:gd name="connsiteY493" fmla="*/ 5072698 h 6858000"/>
              <a:gd name="connsiteX494" fmla="*/ 5793817 w 9595474"/>
              <a:gd name="connsiteY494" fmla="*/ 5073333 h 6858000"/>
              <a:gd name="connsiteX495" fmla="*/ 5787610 w 9595474"/>
              <a:gd name="connsiteY495" fmla="*/ 5073650 h 6858000"/>
              <a:gd name="connsiteX496" fmla="*/ 5781994 w 9595474"/>
              <a:gd name="connsiteY496" fmla="*/ 5073968 h 6858000"/>
              <a:gd name="connsiteX497" fmla="*/ 5775787 w 9595474"/>
              <a:gd name="connsiteY497" fmla="*/ 5073650 h 6858000"/>
              <a:gd name="connsiteX498" fmla="*/ 5770171 w 9595474"/>
              <a:gd name="connsiteY498" fmla="*/ 5073333 h 6858000"/>
              <a:gd name="connsiteX499" fmla="*/ 5763965 w 9595474"/>
              <a:gd name="connsiteY499" fmla="*/ 5072698 h 6858000"/>
              <a:gd name="connsiteX500" fmla="*/ 5758349 w 9595474"/>
              <a:gd name="connsiteY500" fmla="*/ 5071428 h 6858000"/>
              <a:gd name="connsiteX501" fmla="*/ 5752141 w 9595474"/>
              <a:gd name="connsiteY501" fmla="*/ 5070475 h 6858000"/>
              <a:gd name="connsiteX502" fmla="*/ 5746526 w 9595474"/>
              <a:gd name="connsiteY502" fmla="*/ 5069205 h 6858000"/>
              <a:gd name="connsiteX503" fmla="*/ 5740614 w 9595474"/>
              <a:gd name="connsiteY503" fmla="*/ 5066983 h 6858000"/>
              <a:gd name="connsiteX504" fmla="*/ 5734998 w 9595474"/>
              <a:gd name="connsiteY504" fmla="*/ 5064760 h 6858000"/>
              <a:gd name="connsiteX505" fmla="*/ 5729382 w 9595474"/>
              <a:gd name="connsiteY505" fmla="*/ 5062538 h 6858000"/>
              <a:gd name="connsiteX506" fmla="*/ 5723767 w 9595474"/>
              <a:gd name="connsiteY506" fmla="*/ 5059680 h 6858000"/>
              <a:gd name="connsiteX507" fmla="*/ 5718446 w 9595474"/>
              <a:gd name="connsiteY507" fmla="*/ 5056823 h 6858000"/>
              <a:gd name="connsiteX508" fmla="*/ 5713421 w 9595474"/>
              <a:gd name="connsiteY508" fmla="*/ 5053648 h 6858000"/>
              <a:gd name="connsiteX509" fmla="*/ 5708396 w 9595474"/>
              <a:gd name="connsiteY509" fmla="*/ 5050155 h 6858000"/>
              <a:gd name="connsiteX510" fmla="*/ 5703372 w 9595474"/>
              <a:gd name="connsiteY510" fmla="*/ 5046028 h 6858000"/>
              <a:gd name="connsiteX511" fmla="*/ 5698347 w 9595474"/>
              <a:gd name="connsiteY511" fmla="*/ 5041900 h 6858000"/>
              <a:gd name="connsiteX512" fmla="*/ 5693618 w 9595474"/>
              <a:gd name="connsiteY512" fmla="*/ 5037455 h 6858000"/>
              <a:gd name="connsiteX513" fmla="*/ 5598148 w 9595474"/>
              <a:gd name="connsiteY513" fmla="*/ 4941888 h 6858000"/>
              <a:gd name="connsiteX514" fmla="*/ 5490560 w 9595474"/>
              <a:gd name="connsiteY514" fmla="*/ 4834573 h 6858000"/>
              <a:gd name="connsiteX515" fmla="*/ 5485830 w 9595474"/>
              <a:gd name="connsiteY515" fmla="*/ 4830128 h 6858000"/>
              <a:gd name="connsiteX516" fmla="*/ 5481397 w 9595474"/>
              <a:gd name="connsiteY516" fmla="*/ 4826000 h 6858000"/>
              <a:gd name="connsiteX517" fmla="*/ 5476372 w 9595474"/>
              <a:gd name="connsiteY517" fmla="*/ 4821873 h 6858000"/>
              <a:gd name="connsiteX518" fmla="*/ 5471348 w 9595474"/>
              <a:gd name="connsiteY518" fmla="*/ 4818380 h 6858000"/>
              <a:gd name="connsiteX519" fmla="*/ 5465732 w 9595474"/>
              <a:gd name="connsiteY519" fmla="*/ 4815205 h 6858000"/>
              <a:gd name="connsiteX520" fmla="*/ 5460411 w 9595474"/>
              <a:gd name="connsiteY520" fmla="*/ 4812348 h 6858000"/>
              <a:gd name="connsiteX521" fmla="*/ 5455091 w 9595474"/>
              <a:gd name="connsiteY521" fmla="*/ 4809173 h 6858000"/>
              <a:gd name="connsiteX522" fmla="*/ 5449475 w 9595474"/>
              <a:gd name="connsiteY522" fmla="*/ 4807268 h 6858000"/>
              <a:gd name="connsiteX523" fmla="*/ 5443563 w 9595474"/>
              <a:gd name="connsiteY523" fmla="*/ 4805045 h 6858000"/>
              <a:gd name="connsiteX524" fmla="*/ 5437948 w 9595474"/>
              <a:gd name="connsiteY524" fmla="*/ 4802823 h 6858000"/>
              <a:gd name="connsiteX525" fmla="*/ 5432036 w 9595474"/>
              <a:gd name="connsiteY525" fmla="*/ 4801553 h 6858000"/>
              <a:gd name="connsiteX526" fmla="*/ 5426420 w 9595474"/>
              <a:gd name="connsiteY526" fmla="*/ 4800283 h 6858000"/>
              <a:gd name="connsiteX527" fmla="*/ 5420509 w 9595474"/>
              <a:gd name="connsiteY527" fmla="*/ 4799330 h 6858000"/>
              <a:gd name="connsiteX528" fmla="*/ 5414597 w 9595474"/>
              <a:gd name="connsiteY528" fmla="*/ 4798695 h 6858000"/>
              <a:gd name="connsiteX529" fmla="*/ 5408391 w 9595474"/>
              <a:gd name="connsiteY529" fmla="*/ 4798060 h 6858000"/>
              <a:gd name="connsiteX530" fmla="*/ 5402775 w 9595474"/>
              <a:gd name="connsiteY530" fmla="*/ 4797743 h 6858000"/>
              <a:gd name="connsiteX531" fmla="*/ 5396568 w 9595474"/>
              <a:gd name="connsiteY531" fmla="*/ 4798060 h 6858000"/>
              <a:gd name="connsiteX532" fmla="*/ 5390361 w 9595474"/>
              <a:gd name="connsiteY532" fmla="*/ 4798695 h 6858000"/>
              <a:gd name="connsiteX533" fmla="*/ 5384745 w 9595474"/>
              <a:gd name="connsiteY533" fmla="*/ 4799330 h 6858000"/>
              <a:gd name="connsiteX534" fmla="*/ 5378538 w 9595474"/>
              <a:gd name="connsiteY534" fmla="*/ 4800283 h 6858000"/>
              <a:gd name="connsiteX535" fmla="*/ 5372922 w 9595474"/>
              <a:gd name="connsiteY535" fmla="*/ 4801553 h 6858000"/>
              <a:gd name="connsiteX536" fmla="*/ 5367010 w 9595474"/>
              <a:gd name="connsiteY536" fmla="*/ 4802823 h 6858000"/>
              <a:gd name="connsiteX537" fmla="*/ 5361394 w 9595474"/>
              <a:gd name="connsiteY537" fmla="*/ 4805045 h 6858000"/>
              <a:gd name="connsiteX538" fmla="*/ 5355483 w 9595474"/>
              <a:gd name="connsiteY538" fmla="*/ 4807268 h 6858000"/>
              <a:gd name="connsiteX539" fmla="*/ 5350163 w 9595474"/>
              <a:gd name="connsiteY539" fmla="*/ 4809173 h 6858000"/>
              <a:gd name="connsiteX540" fmla="*/ 5344547 w 9595474"/>
              <a:gd name="connsiteY540" fmla="*/ 4812348 h 6858000"/>
              <a:gd name="connsiteX541" fmla="*/ 5338931 w 9595474"/>
              <a:gd name="connsiteY541" fmla="*/ 4815205 h 6858000"/>
              <a:gd name="connsiteX542" fmla="*/ 5333906 w 9595474"/>
              <a:gd name="connsiteY542" fmla="*/ 4818380 h 6858000"/>
              <a:gd name="connsiteX543" fmla="*/ 5328881 w 9595474"/>
              <a:gd name="connsiteY543" fmla="*/ 4821873 h 6858000"/>
              <a:gd name="connsiteX544" fmla="*/ 5323857 w 9595474"/>
              <a:gd name="connsiteY544" fmla="*/ 4826000 h 6858000"/>
              <a:gd name="connsiteX545" fmla="*/ 5318832 w 9595474"/>
              <a:gd name="connsiteY545" fmla="*/ 4830128 h 6858000"/>
              <a:gd name="connsiteX546" fmla="*/ 5314398 w 9595474"/>
              <a:gd name="connsiteY546" fmla="*/ 4834573 h 6858000"/>
              <a:gd name="connsiteX547" fmla="*/ 5307305 w 9595474"/>
              <a:gd name="connsiteY547" fmla="*/ 4841875 h 6858000"/>
              <a:gd name="connsiteX548" fmla="*/ 5301393 w 9595474"/>
              <a:gd name="connsiteY548" fmla="*/ 4849813 h 6858000"/>
              <a:gd name="connsiteX549" fmla="*/ 5295482 w 9595474"/>
              <a:gd name="connsiteY549" fmla="*/ 4858068 h 6858000"/>
              <a:gd name="connsiteX550" fmla="*/ 5291048 w 9595474"/>
              <a:gd name="connsiteY550" fmla="*/ 4867275 h 6858000"/>
              <a:gd name="connsiteX551" fmla="*/ 5286910 w 9595474"/>
              <a:gd name="connsiteY551" fmla="*/ 4875848 h 6858000"/>
              <a:gd name="connsiteX552" fmla="*/ 5283659 w 9595474"/>
              <a:gd name="connsiteY552" fmla="*/ 4885055 h 6858000"/>
              <a:gd name="connsiteX553" fmla="*/ 5281294 w 9595474"/>
              <a:gd name="connsiteY553" fmla="*/ 4894580 h 6858000"/>
              <a:gd name="connsiteX554" fmla="*/ 5279521 w 9595474"/>
              <a:gd name="connsiteY554" fmla="*/ 4903788 h 6858000"/>
              <a:gd name="connsiteX555" fmla="*/ 5278339 w 9595474"/>
              <a:gd name="connsiteY555" fmla="*/ 4913630 h 6858000"/>
              <a:gd name="connsiteX556" fmla="*/ 5278339 w 9595474"/>
              <a:gd name="connsiteY556" fmla="*/ 4923155 h 6858000"/>
              <a:gd name="connsiteX557" fmla="*/ 5278634 w 9595474"/>
              <a:gd name="connsiteY557" fmla="*/ 4932998 h 6858000"/>
              <a:gd name="connsiteX558" fmla="*/ 5279816 w 9595474"/>
              <a:gd name="connsiteY558" fmla="*/ 4942205 h 6858000"/>
              <a:gd name="connsiteX559" fmla="*/ 5281885 w 9595474"/>
              <a:gd name="connsiteY559" fmla="*/ 4952048 h 6858000"/>
              <a:gd name="connsiteX560" fmla="*/ 5284546 w 9595474"/>
              <a:gd name="connsiteY560" fmla="*/ 4960938 h 6858000"/>
              <a:gd name="connsiteX561" fmla="*/ 5288092 w 9595474"/>
              <a:gd name="connsiteY561" fmla="*/ 4970145 h 6858000"/>
              <a:gd name="connsiteX562" fmla="*/ 5291935 w 9595474"/>
              <a:gd name="connsiteY562" fmla="*/ 4979353 h 6858000"/>
              <a:gd name="connsiteX563" fmla="*/ 5583665 w 9595474"/>
              <a:gd name="connsiteY563" fmla="*/ 5270500 h 6858000"/>
              <a:gd name="connsiteX564" fmla="*/ 5588098 w 9595474"/>
              <a:gd name="connsiteY564" fmla="*/ 5275263 h 6858000"/>
              <a:gd name="connsiteX565" fmla="*/ 5592237 w 9595474"/>
              <a:gd name="connsiteY565" fmla="*/ 5280343 h 6858000"/>
              <a:gd name="connsiteX566" fmla="*/ 5595784 w 9595474"/>
              <a:gd name="connsiteY566" fmla="*/ 5284788 h 6858000"/>
              <a:gd name="connsiteX567" fmla="*/ 5599626 w 9595474"/>
              <a:gd name="connsiteY567" fmla="*/ 5290185 h 6858000"/>
              <a:gd name="connsiteX568" fmla="*/ 5602582 w 9595474"/>
              <a:gd name="connsiteY568" fmla="*/ 5295265 h 6858000"/>
              <a:gd name="connsiteX569" fmla="*/ 5605833 w 9595474"/>
              <a:gd name="connsiteY569" fmla="*/ 5300663 h 6858000"/>
              <a:gd name="connsiteX570" fmla="*/ 5608493 w 9595474"/>
              <a:gd name="connsiteY570" fmla="*/ 5306060 h 6858000"/>
              <a:gd name="connsiteX571" fmla="*/ 5610857 w 9595474"/>
              <a:gd name="connsiteY571" fmla="*/ 5311775 h 6858000"/>
              <a:gd name="connsiteX572" fmla="*/ 5613222 w 9595474"/>
              <a:gd name="connsiteY572" fmla="*/ 5317490 h 6858000"/>
              <a:gd name="connsiteX573" fmla="*/ 5614996 w 9595474"/>
              <a:gd name="connsiteY573" fmla="*/ 5323523 h 6858000"/>
              <a:gd name="connsiteX574" fmla="*/ 5616474 w 9595474"/>
              <a:gd name="connsiteY574" fmla="*/ 5329238 h 6858000"/>
              <a:gd name="connsiteX575" fmla="*/ 5617656 w 9595474"/>
              <a:gd name="connsiteY575" fmla="*/ 5334953 h 6858000"/>
              <a:gd name="connsiteX576" fmla="*/ 5618838 w 9595474"/>
              <a:gd name="connsiteY576" fmla="*/ 5340985 h 6858000"/>
              <a:gd name="connsiteX577" fmla="*/ 5619725 w 9595474"/>
              <a:gd name="connsiteY577" fmla="*/ 5346700 h 6858000"/>
              <a:gd name="connsiteX578" fmla="*/ 5620021 w 9595474"/>
              <a:gd name="connsiteY578" fmla="*/ 5352733 h 6858000"/>
              <a:gd name="connsiteX579" fmla="*/ 5620021 w 9595474"/>
              <a:gd name="connsiteY579" fmla="*/ 5359083 h 6858000"/>
              <a:gd name="connsiteX580" fmla="*/ 5620021 w 9595474"/>
              <a:gd name="connsiteY580" fmla="*/ 5364798 h 6858000"/>
              <a:gd name="connsiteX581" fmla="*/ 5619725 w 9595474"/>
              <a:gd name="connsiteY581" fmla="*/ 5370830 h 6858000"/>
              <a:gd name="connsiteX582" fmla="*/ 5618838 w 9595474"/>
              <a:gd name="connsiteY582" fmla="*/ 5376545 h 6858000"/>
              <a:gd name="connsiteX583" fmla="*/ 5617656 w 9595474"/>
              <a:gd name="connsiteY583" fmla="*/ 5382578 h 6858000"/>
              <a:gd name="connsiteX584" fmla="*/ 5616474 w 9595474"/>
              <a:gd name="connsiteY584" fmla="*/ 5388293 h 6858000"/>
              <a:gd name="connsiteX585" fmla="*/ 5614996 w 9595474"/>
              <a:gd name="connsiteY585" fmla="*/ 5394008 h 6858000"/>
              <a:gd name="connsiteX586" fmla="*/ 5613222 w 9595474"/>
              <a:gd name="connsiteY586" fmla="*/ 5400040 h 6858000"/>
              <a:gd name="connsiteX587" fmla="*/ 5610857 w 9595474"/>
              <a:gd name="connsiteY587" fmla="*/ 5405755 h 6858000"/>
              <a:gd name="connsiteX588" fmla="*/ 5608493 w 9595474"/>
              <a:gd name="connsiteY588" fmla="*/ 5411470 h 6858000"/>
              <a:gd name="connsiteX589" fmla="*/ 5605833 w 9595474"/>
              <a:gd name="connsiteY589" fmla="*/ 5416868 h 6858000"/>
              <a:gd name="connsiteX590" fmla="*/ 5602582 w 9595474"/>
              <a:gd name="connsiteY590" fmla="*/ 5422265 h 6858000"/>
              <a:gd name="connsiteX591" fmla="*/ 5599626 w 9595474"/>
              <a:gd name="connsiteY591" fmla="*/ 5427663 h 6858000"/>
              <a:gd name="connsiteX592" fmla="*/ 5595784 w 9595474"/>
              <a:gd name="connsiteY592" fmla="*/ 5432743 h 6858000"/>
              <a:gd name="connsiteX593" fmla="*/ 5592237 w 9595474"/>
              <a:gd name="connsiteY593" fmla="*/ 5437505 h 6858000"/>
              <a:gd name="connsiteX594" fmla="*/ 5588098 w 9595474"/>
              <a:gd name="connsiteY594" fmla="*/ 5442268 h 6858000"/>
              <a:gd name="connsiteX595" fmla="*/ 5583665 w 9595474"/>
              <a:gd name="connsiteY595" fmla="*/ 5447030 h 6858000"/>
              <a:gd name="connsiteX596" fmla="*/ 5578936 w 9595474"/>
              <a:gd name="connsiteY596" fmla="*/ 5451158 h 6858000"/>
              <a:gd name="connsiteX597" fmla="*/ 5573911 w 9595474"/>
              <a:gd name="connsiteY597" fmla="*/ 5455603 h 6858000"/>
              <a:gd name="connsiteX598" fmla="*/ 5569182 w 9595474"/>
              <a:gd name="connsiteY598" fmla="*/ 5459095 h 6858000"/>
              <a:gd name="connsiteX599" fmla="*/ 5563862 w 9595474"/>
              <a:gd name="connsiteY599" fmla="*/ 5462905 h 6858000"/>
              <a:gd name="connsiteX600" fmla="*/ 5558837 w 9595474"/>
              <a:gd name="connsiteY600" fmla="*/ 5466080 h 6858000"/>
              <a:gd name="connsiteX601" fmla="*/ 5553517 w 9595474"/>
              <a:gd name="connsiteY601" fmla="*/ 5469255 h 6858000"/>
              <a:gd name="connsiteX602" fmla="*/ 5548196 w 9595474"/>
              <a:gd name="connsiteY602" fmla="*/ 5471795 h 6858000"/>
              <a:gd name="connsiteX603" fmla="*/ 5542285 w 9595474"/>
              <a:gd name="connsiteY603" fmla="*/ 5474335 h 6858000"/>
              <a:gd name="connsiteX604" fmla="*/ 5536964 w 9595474"/>
              <a:gd name="connsiteY604" fmla="*/ 5476558 h 6858000"/>
              <a:gd name="connsiteX605" fmla="*/ 5531348 w 9595474"/>
              <a:gd name="connsiteY605" fmla="*/ 5478145 h 6858000"/>
              <a:gd name="connsiteX606" fmla="*/ 5525437 w 9595474"/>
              <a:gd name="connsiteY606" fmla="*/ 5479733 h 6858000"/>
              <a:gd name="connsiteX607" fmla="*/ 5519230 w 9595474"/>
              <a:gd name="connsiteY607" fmla="*/ 5481003 h 6858000"/>
              <a:gd name="connsiteX608" fmla="*/ 5513614 w 9595474"/>
              <a:gd name="connsiteY608" fmla="*/ 5482273 h 6858000"/>
              <a:gd name="connsiteX609" fmla="*/ 5507999 w 9595474"/>
              <a:gd name="connsiteY609" fmla="*/ 5482908 h 6858000"/>
              <a:gd name="connsiteX610" fmla="*/ 5501791 w 9595474"/>
              <a:gd name="connsiteY610" fmla="*/ 5483225 h 6858000"/>
              <a:gd name="connsiteX611" fmla="*/ 5495585 w 9595474"/>
              <a:gd name="connsiteY611" fmla="*/ 5483543 h 6858000"/>
              <a:gd name="connsiteX612" fmla="*/ 6873545 w 9595474"/>
              <a:gd name="connsiteY612" fmla="*/ 6858000 h 6858000"/>
              <a:gd name="connsiteX613" fmla="*/ 9595474 w 9595474"/>
              <a:gd name="connsiteY613" fmla="*/ 6858000 h 6858000"/>
              <a:gd name="connsiteX614" fmla="*/ 9595474 w 9595474"/>
              <a:gd name="connsiteY614" fmla="*/ 0 h 6858000"/>
              <a:gd name="connsiteX0" fmla="*/ 9595474 w 9595474"/>
              <a:gd name="connsiteY0" fmla="*/ 0 h 6858000"/>
              <a:gd name="connsiteX1" fmla="*/ 2914643 w 9595474"/>
              <a:gd name="connsiteY1" fmla="*/ 0 h 6858000"/>
              <a:gd name="connsiteX2" fmla="*/ 0 w 9595474"/>
              <a:gd name="connsiteY2" fmla="*/ 0 h 6858000"/>
              <a:gd name="connsiteX3" fmla="*/ 692823 w 9595474"/>
              <a:gd name="connsiteY3" fmla="*/ 691198 h 6858000"/>
              <a:gd name="connsiteX4" fmla="*/ 691345 w 9595474"/>
              <a:gd name="connsiteY4" fmla="*/ 683895 h 6858000"/>
              <a:gd name="connsiteX5" fmla="*/ 690754 w 9595474"/>
              <a:gd name="connsiteY5" fmla="*/ 676275 h 6858000"/>
              <a:gd name="connsiteX6" fmla="*/ 690754 w 9595474"/>
              <a:gd name="connsiteY6" fmla="*/ 669290 h 6858000"/>
              <a:gd name="connsiteX7" fmla="*/ 690754 w 9595474"/>
              <a:gd name="connsiteY7" fmla="*/ 661988 h 6858000"/>
              <a:gd name="connsiteX8" fmla="*/ 691345 w 9595474"/>
              <a:gd name="connsiteY8" fmla="*/ 654368 h 6858000"/>
              <a:gd name="connsiteX9" fmla="*/ 692527 w 9595474"/>
              <a:gd name="connsiteY9" fmla="*/ 647383 h 6858000"/>
              <a:gd name="connsiteX10" fmla="*/ 694005 w 9595474"/>
              <a:gd name="connsiteY10" fmla="*/ 640080 h 6858000"/>
              <a:gd name="connsiteX11" fmla="*/ 695778 w 9595474"/>
              <a:gd name="connsiteY11" fmla="*/ 633095 h 6858000"/>
              <a:gd name="connsiteX12" fmla="*/ 698143 w 9595474"/>
              <a:gd name="connsiteY12" fmla="*/ 625793 h 6858000"/>
              <a:gd name="connsiteX13" fmla="*/ 700803 w 9595474"/>
              <a:gd name="connsiteY13" fmla="*/ 618808 h 6858000"/>
              <a:gd name="connsiteX14" fmla="*/ 704054 w 9595474"/>
              <a:gd name="connsiteY14" fmla="*/ 612140 h 6858000"/>
              <a:gd name="connsiteX15" fmla="*/ 707601 w 9595474"/>
              <a:gd name="connsiteY15" fmla="*/ 605790 h 6858000"/>
              <a:gd name="connsiteX16" fmla="*/ 712035 w 9595474"/>
              <a:gd name="connsiteY16" fmla="*/ 599123 h 6858000"/>
              <a:gd name="connsiteX17" fmla="*/ 716173 w 9595474"/>
              <a:gd name="connsiteY17" fmla="*/ 592773 h 6858000"/>
              <a:gd name="connsiteX18" fmla="*/ 721198 w 9595474"/>
              <a:gd name="connsiteY18" fmla="*/ 587058 h 6858000"/>
              <a:gd name="connsiteX19" fmla="*/ 726518 w 9595474"/>
              <a:gd name="connsiteY19" fmla="*/ 581343 h 6858000"/>
              <a:gd name="connsiteX20" fmla="*/ 731247 w 9595474"/>
              <a:gd name="connsiteY20" fmla="*/ 576898 h 6858000"/>
              <a:gd name="connsiteX21" fmla="*/ 735976 w 9595474"/>
              <a:gd name="connsiteY21" fmla="*/ 572453 h 6858000"/>
              <a:gd name="connsiteX22" fmla="*/ 741001 w 9595474"/>
              <a:gd name="connsiteY22" fmla="*/ 568960 h 6858000"/>
              <a:gd name="connsiteX23" fmla="*/ 746026 w 9595474"/>
              <a:gd name="connsiteY23" fmla="*/ 565468 h 6858000"/>
              <a:gd name="connsiteX24" fmla="*/ 751050 w 9595474"/>
              <a:gd name="connsiteY24" fmla="*/ 562293 h 6858000"/>
              <a:gd name="connsiteX25" fmla="*/ 756371 w 9595474"/>
              <a:gd name="connsiteY25" fmla="*/ 558800 h 6858000"/>
              <a:gd name="connsiteX26" fmla="*/ 761691 w 9595474"/>
              <a:gd name="connsiteY26" fmla="*/ 556578 h 6858000"/>
              <a:gd name="connsiteX27" fmla="*/ 767602 w 9595474"/>
              <a:gd name="connsiteY27" fmla="*/ 554038 h 6858000"/>
              <a:gd name="connsiteX28" fmla="*/ 772923 w 9595474"/>
              <a:gd name="connsiteY28" fmla="*/ 551815 h 6858000"/>
              <a:gd name="connsiteX29" fmla="*/ 778834 w 9595474"/>
              <a:gd name="connsiteY29" fmla="*/ 549910 h 6858000"/>
              <a:gd name="connsiteX30" fmla="*/ 784450 w 9595474"/>
              <a:gd name="connsiteY30" fmla="*/ 548640 h 6858000"/>
              <a:gd name="connsiteX31" fmla="*/ 790066 w 9595474"/>
              <a:gd name="connsiteY31" fmla="*/ 547370 h 6858000"/>
              <a:gd name="connsiteX32" fmla="*/ 795977 w 9595474"/>
              <a:gd name="connsiteY32" fmla="*/ 546418 h 6858000"/>
              <a:gd name="connsiteX33" fmla="*/ 802184 w 9595474"/>
              <a:gd name="connsiteY33" fmla="*/ 545783 h 6858000"/>
              <a:gd name="connsiteX34" fmla="*/ 807800 w 9595474"/>
              <a:gd name="connsiteY34" fmla="*/ 545465 h 6858000"/>
              <a:gd name="connsiteX35" fmla="*/ 814007 w 9595474"/>
              <a:gd name="connsiteY35" fmla="*/ 544830 h 6858000"/>
              <a:gd name="connsiteX36" fmla="*/ 819623 w 9595474"/>
              <a:gd name="connsiteY36" fmla="*/ 545465 h 6858000"/>
              <a:gd name="connsiteX37" fmla="*/ 825830 w 9595474"/>
              <a:gd name="connsiteY37" fmla="*/ 545783 h 6858000"/>
              <a:gd name="connsiteX38" fmla="*/ 831446 w 9595474"/>
              <a:gd name="connsiteY38" fmla="*/ 546418 h 6858000"/>
              <a:gd name="connsiteX39" fmla="*/ 837358 w 9595474"/>
              <a:gd name="connsiteY39" fmla="*/ 547370 h 6858000"/>
              <a:gd name="connsiteX40" fmla="*/ 842974 w 9595474"/>
              <a:gd name="connsiteY40" fmla="*/ 548640 h 6858000"/>
              <a:gd name="connsiteX41" fmla="*/ 848885 w 9595474"/>
              <a:gd name="connsiteY41" fmla="*/ 549910 h 6858000"/>
              <a:gd name="connsiteX42" fmla="*/ 854501 w 9595474"/>
              <a:gd name="connsiteY42" fmla="*/ 551815 h 6858000"/>
              <a:gd name="connsiteX43" fmla="*/ 860117 w 9595474"/>
              <a:gd name="connsiteY43" fmla="*/ 554038 h 6858000"/>
              <a:gd name="connsiteX44" fmla="*/ 865733 w 9595474"/>
              <a:gd name="connsiteY44" fmla="*/ 556578 h 6858000"/>
              <a:gd name="connsiteX45" fmla="*/ 871053 w 9595474"/>
              <a:gd name="connsiteY45" fmla="*/ 558800 h 6858000"/>
              <a:gd name="connsiteX46" fmla="*/ 876373 w 9595474"/>
              <a:gd name="connsiteY46" fmla="*/ 562293 h 6858000"/>
              <a:gd name="connsiteX47" fmla="*/ 881398 w 9595474"/>
              <a:gd name="connsiteY47" fmla="*/ 565468 h 6858000"/>
              <a:gd name="connsiteX48" fmla="*/ 886718 w 9595474"/>
              <a:gd name="connsiteY48" fmla="*/ 568960 h 6858000"/>
              <a:gd name="connsiteX49" fmla="*/ 891447 w 9595474"/>
              <a:gd name="connsiteY49" fmla="*/ 572453 h 6858000"/>
              <a:gd name="connsiteX50" fmla="*/ 896177 w 9595474"/>
              <a:gd name="connsiteY50" fmla="*/ 576898 h 6858000"/>
              <a:gd name="connsiteX51" fmla="*/ 900906 w 9595474"/>
              <a:gd name="connsiteY51" fmla="*/ 581343 h 6858000"/>
              <a:gd name="connsiteX52" fmla="*/ 1431459 w 9595474"/>
              <a:gd name="connsiteY52" fmla="*/ 1111568 h 6858000"/>
              <a:gd name="connsiteX53" fmla="*/ 2394731 w 9595474"/>
              <a:gd name="connsiteY53" fmla="*/ 2074863 h 6858000"/>
              <a:gd name="connsiteX54" fmla="*/ 2399164 w 9595474"/>
              <a:gd name="connsiteY54" fmla="*/ 2079308 h 6858000"/>
              <a:gd name="connsiteX55" fmla="*/ 2404189 w 9595474"/>
              <a:gd name="connsiteY55" fmla="*/ 2083435 h 6858000"/>
              <a:gd name="connsiteX56" fmla="*/ 2408918 w 9595474"/>
              <a:gd name="connsiteY56" fmla="*/ 2087245 h 6858000"/>
              <a:gd name="connsiteX57" fmla="*/ 2413943 w 9595474"/>
              <a:gd name="connsiteY57" fmla="*/ 2090738 h 6858000"/>
              <a:gd name="connsiteX58" fmla="*/ 2419263 w 9595474"/>
              <a:gd name="connsiteY58" fmla="*/ 2093913 h 6858000"/>
              <a:gd name="connsiteX59" fmla="*/ 2424583 w 9595474"/>
              <a:gd name="connsiteY59" fmla="*/ 2096770 h 6858000"/>
              <a:gd name="connsiteX60" fmla="*/ 2430199 w 9595474"/>
              <a:gd name="connsiteY60" fmla="*/ 2099628 h 6858000"/>
              <a:gd name="connsiteX61" fmla="*/ 2435520 w 9595474"/>
              <a:gd name="connsiteY61" fmla="*/ 2101850 h 6858000"/>
              <a:gd name="connsiteX62" fmla="*/ 2441136 w 9595474"/>
              <a:gd name="connsiteY62" fmla="*/ 2104073 h 6858000"/>
              <a:gd name="connsiteX63" fmla="*/ 2447047 w 9595474"/>
              <a:gd name="connsiteY63" fmla="*/ 2105660 h 6858000"/>
              <a:gd name="connsiteX64" fmla="*/ 2452663 w 9595474"/>
              <a:gd name="connsiteY64" fmla="*/ 2107565 h 6858000"/>
              <a:gd name="connsiteX65" fmla="*/ 2458574 w 9595474"/>
              <a:gd name="connsiteY65" fmla="*/ 2108518 h 6858000"/>
              <a:gd name="connsiteX66" fmla="*/ 2464190 w 9595474"/>
              <a:gd name="connsiteY66" fmla="*/ 2109788 h 6858000"/>
              <a:gd name="connsiteX67" fmla="*/ 2469806 w 9595474"/>
              <a:gd name="connsiteY67" fmla="*/ 2110423 h 6858000"/>
              <a:gd name="connsiteX68" fmla="*/ 2476013 w 9595474"/>
              <a:gd name="connsiteY68" fmla="*/ 2110740 h 6858000"/>
              <a:gd name="connsiteX69" fmla="*/ 2481925 w 9595474"/>
              <a:gd name="connsiteY69" fmla="*/ 2111058 h 6858000"/>
              <a:gd name="connsiteX70" fmla="*/ 2487836 w 9595474"/>
              <a:gd name="connsiteY70" fmla="*/ 2110740 h 6858000"/>
              <a:gd name="connsiteX71" fmla="*/ 2493747 w 9595474"/>
              <a:gd name="connsiteY71" fmla="*/ 2110423 h 6858000"/>
              <a:gd name="connsiteX72" fmla="*/ 2499363 w 9595474"/>
              <a:gd name="connsiteY72" fmla="*/ 2109788 h 6858000"/>
              <a:gd name="connsiteX73" fmla="*/ 2505570 w 9595474"/>
              <a:gd name="connsiteY73" fmla="*/ 2108518 h 6858000"/>
              <a:gd name="connsiteX74" fmla="*/ 2511186 w 9595474"/>
              <a:gd name="connsiteY74" fmla="*/ 2107565 h 6858000"/>
              <a:gd name="connsiteX75" fmla="*/ 2517098 w 9595474"/>
              <a:gd name="connsiteY75" fmla="*/ 2105660 h 6858000"/>
              <a:gd name="connsiteX76" fmla="*/ 2522714 w 9595474"/>
              <a:gd name="connsiteY76" fmla="*/ 2104073 h 6858000"/>
              <a:gd name="connsiteX77" fmla="*/ 2528034 w 9595474"/>
              <a:gd name="connsiteY77" fmla="*/ 2101850 h 6858000"/>
              <a:gd name="connsiteX78" fmla="*/ 2533945 w 9595474"/>
              <a:gd name="connsiteY78" fmla="*/ 2099628 h 6858000"/>
              <a:gd name="connsiteX79" fmla="*/ 2539266 w 9595474"/>
              <a:gd name="connsiteY79" fmla="*/ 2096770 h 6858000"/>
              <a:gd name="connsiteX80" fmla="*/ 2544290 w 9595474"/>
              <a:gd name="connsiteY80" fmla="*/ 2093913 h 6858000"/>
              <a:gd name="connsiteX81" fmla="*/ 2549611 w 9595474"/>
              <a:gd name="connsiteY81" fmla="*/ 2090738 h 6858000"/>
              <a:gd name="connsiteX82" fmla="*/ 2554635 w 9595474"/>
              <a:gd name="connsiteY82" fmla="*/ 2087245 h 6858000"/>
              <a:gd name="connsiteX83" fmla="*/ 2559660 w 9595474"/>
              <a:gd name="connsiteY83" fmla="*/ 2083435 h 6858000"/>
              <a:gd name="connsiteX84" fmla="*/ 2564389 w 9595474"/>
              <a:gd name="connsiteY84" fmla="*/ 2079308 h 6858000"/>
              <a:gd name="connsiteX85" fmla="*/ 2569119 w 9595474"/>
              <a:gd name="connsiteY85" fmla="*/ 2074863 h 6858000"/>
              <a:gd name="connsiteX86" fmla="*/ 2573257 w 9595474"/>
              <a:gd name="connsiteY86" fmla="*/ 2070100 h 6858000"/>
              <a:gd name="connsiteX87" fmla="*/ 2577395 w 9595474"/>
              <a:gd name="connsiteY87" fmla="*/ 2065655 h 6858000"/>
              <a:gd name="connsiteX88" fmla="*/ 2581237 w 9595474"/>
              <a:gd name="connsiteY88" fmla="*/ 2060575 h 6858000"/>
              <a:gd name="connsiteX89" fmla="*/ 2584784 w 9595474"/>
              <a:gd name="connsiteY89" fmla="*/ 2055495 h 6858000"/>
              <a:gd name="connsiteX90" fmla="*/ 2588035 w 9595474"/>
              <a:gd name="connsiteY90" fmla="*/ 2050415 h 6858000"/>
              <a:gd name="connsiteX91" fmla="*/ 2590991 w 9595474"/>
              <a:gd name="connsiteY91" fmla="*/ 2045018 h 6858000"/>
              <a:gd name="connsiteX92" fmla="*/ 2593651 w 9595474"/>
              <a:gd name="connsiteY92" fmla="*/ 2039620 h 6858000"/>
              <a:gd name="connsiteX93" fmla="*/ 2596016 w 9595474"/>
              <a:gd name="connsiteY93" fmla="*/ 2034223 h 6858000"/>
              <a:gd name="connsiteX94" fmla="*/ 2598085 w 9595474"/>
              <a:gd name="connsiteY94" fmla="*/ 2028508 h 6858000"/>
              <a:gd name="connsiteX95" fmla="*/ 2599858 w 9595474"/>
              <a:gd name="connsiteY95" fmla="*/ 2022793 h 6858000"/>
              <a:gd name="connsiteX96" fmla="*/ 2601336 w 9595474"/>
              <a:gd name="connsiteY96" fmla="*/ 2017078 h 6858000"/>
              <a:gd name="connsiteX97" fmla="*/ 2602814 w 9595474"/>
              <a:gd name="connsiteY97" fmla="*/ 2011363 h 6858000"/>
              <a:gd name="connsiteX98" fmla="*/ 2603996 w 9595474"/>
              <a:gd name="connsiteY98" fmla="*/ 2005648 h 6858000"/>
              <a:gd name="connsiteX99" fmla="*/ 2604587 w 9595474"/>
              <a:gd name="connsiteY99" fmla="*/ 1999615 h 6858000"/>
              <a:gd name="connsiteX100" fmla="*/ 2604883 w 9595474"/>
              <a:gd name="connsiteY100" fmla="*/ 1993583 h 6858000"/>
              <a:gd name="connsiteX101" fmla="*/ 2604883 w 9595474"/>
              <a:gd name="connsiteY101" fmla="*/ 1987550 h 6858000"/>
              <a:gd name="connsiteX102" fmla="*/ 2604883 w 9595474"/>
              <a:gd name="connsiteY102" fmla="*/ 1981835 h 6858000"/>
              <a:gd name="connsiteX103" fmla="*/ 2604587 w 9595474"/>
              <a:gd name="connsiteY103" fmla="*/ 1976120 h 6858000"/>
              <a:gd name="connsiteX104" fmla="*/ 2603996 w 9595474"/>
              <a:gd name="connsiteY104" fmla="*/ 1970088 h 6858000"/>
              <a:gd name="connsiteX105" fmla="*/ 2602814 w 9595474"/>
              <a:gd name="connsiteY105" fmla="*/ 1964373 h 6858000"/>
              <a:gd name="connsiteX106" fmla="*/ 2601336 w 9595474"/>
              <a:gd name="connsiteY106" fmla="*/ 1958658 h 6858000"/>
              <a:gd name="connsiteX107" fmla="*/ 2599858 w 9595474"/>
              <a:gd name="connsiteY107" fmla="*/ 1952625 h 6858000"/>
              <a:gd name="connsiteX108" fmla="*/ 2598085 w 9595474"/>
              <a:gd name="connsiteY108" fmla="*/ 1946910 h 6858000"/>
              <a:gd name="connsiteX109" fmla="*/ 2596016 w 9595474"/>
              <a:gd name="connsiteY109" fmla="*/ 1941195 h 6858000"/>
              <a:gd name="connsiteX110" fmla="*/ 2593651 w 9595474"/>
              <a:gd name="connsiteY110" fmla="*/ 1935798 h 6858000"/>
              <a:gd name="connsiteX111" fmla="*/ 2590991 w 9595474"/>
              <a:gd name="connsiteY111" fmla="*/ 1930400 h 6858000"/>
              <a:gd name="connsiteX112" fmla="*/ 2588035 w 9595474"/>
              <a:gd name="connsiteY112" fmla="*/ 1925003 h 6858000"/>
              <a:gd name="connsiteX113" fmla="*/ 2584784 w 9595474"/>
              <a:gd name="connsiteY113" fmla="*/ 1919923 h 6858000"/>
              <a:gd name="connsiteX114" fmla="*/ 2581237 w 9595474"/>
              <a:gd name="connsiteY114" fmla="*/ 1915160 h 6858000"/>
              <a:gd name="connsiteX115" fmla="*/ 2577395 w 9595474"/>
              <a:gd name="connsiteY115" fmla="*/ 1910080 h 6858000"/>
              <a:gd name="connsiteX116" fmla="*/ 2573257 w 9595474"/>
              <a:gd name="connsiteY116" fmla="*/ 1905318 h 6858000"/>
              <a:gd name="connsiteX117" fmla="*/ 2569119 w 9595474"/>
              <a:gd name="connsiteY117" fmla="*/ 1900555 h 6858000"/>
              <a:gd name="connsiteX118" fmla="*/ 1590477 w 9595474"/>
              <a:gd name="connsiteY118" fmla="*/ 922020 h 6858000"/>
              <a:gd name="connsiteX119" fmla="*/ 1272736 w 9595474"/>
              <a:gd name="connsiteY119" fmla="*/ 604203 h 6858000"/>
              <a:gd name="connsiteX120" fmla="*/ 1268303 w 9595474"/>
              <a:gd name="connsiteY120" fmla="*/ 599440 h 6858000"/>
              <a:gd name="connsiteX121" fmla="*/ 1264165 w 9595474"/>
              <a:gd name="connsiteY121" fmla="*/ 594995 h 6858000"/>
              <a:gd name="connsiteX122" fmla="*/ 1260322 w 9595474"/>
              <a:gd name="connsiteY122" fmla="*/ 589915 h 6858000"/>
              <a:gd name="connsiteX123" fmla="*/ 1256776 w 9595474"/>
              <a:gd name="connsiteY123" fmla="*/ 584835 h 6858000"/>
              <a:gd name="connsiteX124" fmla="*/ 1253524 w 9595474"/>
              <a:gd name="connsiteY124" fmla="*/ 579755 h 6858000"/>
              <a:gd name="connsiteX125" fmla="*/ 1250864 w 9595474"/>
              <a:gd name="connsiteY125" fmla="*/ 574358 h 6858000"/>
              <a:gd name="connsiteX126" fmla="*/ 1247908 w 9595474"/>
              <a:gd name="connsiteY126" fmla="*/ 568960 h 6858000"/>
              <a:gd name="connsiteX127" fmla="*/ 1245839 w 9595474"/>
              <a:gd name="connsiteY127" fmla="*/ 563563 h 6858000"/>
              <a:gd name="connsiteX128" fmla="*/ 1243475 w 9595474"/>
              <a:gd name="connsiteY128" fmla="*/ 557848 h 6858000"/>
              <a:gd name="connsiteX129" fmla="*/ 1241701 w 9595474"/>
              <a:gd name="connsiteY129" fmla="*/ 552133 h 6858000"/>
              <a:gd name="connsiteX130" fmla="*/ 1239928 w 9595474"/>
              <a:gd name="connsiteY130" fmla="*/ 546418 h 6858000"/>
              <a:gd name="connsiteX131" fmla="*/ 1238746 w 9595474"/>
              <a:gd name="connsiteY131" fmla="*/ 540703 h 6858000"/>
              <a:gd name="connsiteX132" fmla="*/ 1237859 w 9595474"/>
              <a:gd name="connsiteY132" fmla="*/ 534988 h 6858000"/>
              <a:gd name="connsiteX133" fmla="*/ 1236972 w 9595474"/>
              <a:gd name="connsiteY133" fmla="*/ 528638 h 6858000"/>
              <a:gd name="connsiteX134" fmla="*/ 1236677 w 9595474"/>
              <a:gd name="connsiteY134" fmla="*/ 522923 h 6858000"/>
              <a:gd name="connsiteX135" fmla="*/ 1236381 w 9595474"/>
              <a:gd name="connsiteY135" fmla="*/ 516890 h 6858000"/>
              <a:gd name="connsiteX136" fmla="*/ 1236677 w 9595474"/>
              <a:gd name="connsiteY136" fmla="*/ 511175 h 6858000"/>
              <a:gd name="connsiteX137" fmla="*/ 1236972 w 9595474"/>
              <a:gd name="connsiteY137" fmla="*/ 505460 h 6858000"/>
              <a:gd name="connsiteX138" fmla="*/ 1237859 w 9595474"/>
              <a:gd name="connsiteY138" fmla="*/ 499428 h 6858000"/>
              <a:gd name="connsiteX139" fmla="*/ 1238746 w 9595474"/>
              <a:gd name="connsiteY139" fmla="*/ 493713 h 6858000"/>
              <a:gd name="connsiteX140" fmla="*/ 1239928 w 9595474"/>
              <a:gd name="connsiteY140" fmla="*/ 487680 h 6858000"/>
              <a:gd name="connsiteX141" fmla="*/ 1241701 w 9595474"/>
              <a:gd name="connsiteY141" fmla="*/ 481965 h 6858000"/>
              <a:gd name="connsiteX142" fmla="*/ 1243475 w 9595474"/>
              <a:gd name="connsiteY142" fmla="*/ 476250 h 6858000"/>
              <a:gd name="connsiteX143" fmla="*/ 1245839 w 9595474"/>
              <a:gd name="connsiteY143" fmla="*/ 470535 h 6858000"/>
              <a:gd name="connsiteX144" fmla="*/ 1247908 w 9595474"/>
              <a:gd name="connsiteY144" fmla="*/ 465138 h 6858000"/>
              <a:gd name="connsiteX145" fmla="*/ 1250864 w 9595474"/>
              <a:gd name="connsiteY145" fmla="*/ 459740 h 6858000"/>
              <a:gd name="connsiteX146" fmla="*/ 1253524 w 9595474"/>
              <a:gd name="connsiteY146" fmla="*/ 454343 h 6858000"/>
              <a:gd name="connsiteX147" fmla="*/ 1256776 w 9595474"/>
              <a:gd name="connsiteY147" fmla="*/ 449263 h 6858000"/>
              <a:gd name="connsiteX148" fmla="*/ 1260322 w 9595474"/>
              <a:gd name="connsiteY148" fmla="*/ 444500 h 6858000"/>
              <a:gd name="connsiteX149" fmla="*/ 1264165 w 9595474"/>
              <a:gd name="connsiteY149" fmla="*/ 439420 h 6858000"/>
              <a:gd name="connsiteX150" fmla="*/ 1268303 w 9595474"/>
              <a:gd name="connsiteY150" fmla="*/ 434658 h 6858000"/>
              <a:gd name="connsiteX151" fmla="*/ 1272736 w 9595474"/>
              <a:gd name="connsiteY151" fmla="*/ 429895 h 6858000"/>
              <a:gd name="connsiteX152" fmla="*/ 1277466 w 9595474"/>
              <a:gd name="connsiteY152" fmla="*/ 425768 h 6858000"/>
              <a:gd name="connsiteX153" fmla="*/ 1281899 w 9595474"/>
              <a:gd name="connsiteY153" fmla="*/ 421323 h 6858000"/>
              <a:gd name="connsiteX154" fmla="*/ 1286924 w 9595474"/>
              <a:gd name="connsiteY154" fmla="*/ 417830 h 6858000"/>
              <a:gd name="connsiteX155" fmla="*/ 1291949 w 9595474"/>
              <a:gd name="connsiteY155" fmla="*/ 414338 h 6858000"/>
              <a:gd name="connsiteX156" fmla="*/ 1296973 w 9595474"/>
              <a:gd name="connsiteY156" fmla="*/ 410845 h 6858000"/>
              <a:gd name="connsiteX157" fmla="*/ 1302589 w 9595474"/>
              <a:gd name="connsiteY157" fmla="*/ 407988 h 6858000"/>
              <a:gd name="connsiteX158" fmla="*/ 1307910 w 9595474"/>
              <a:gd name="connsiteY158" fmla="*/ 405130 h 6858000"/>
              <a:gd name="connsiteX159" fmla="*/ 1313230 w 9595474"/>
              <a:gd name="connsiteY159" fmla="*/ 402908 h 6858000"/>
              <a:gd name="connsiteX160" fmla="*/ 1318846 w 9595474"/>
              <a:gd name="connsiteY160" fmla="*/ 401003 h 6858000"/>
              <a:gd name="connsiteX161" fmla="*/ 1324757 w 9595474"/>
              <a:gd name="connsiteY161" fmla="*/ 399098 h 6858000"/>
              <a:gd name="connsiteX162" fmla="*/ 1330373 w 9595474"/>
              <a:gd name="connsiteY162" fmla="*/ 397193 h 6858000"/>
              <a:gd name="connsiteX163" fmla="*/ 1336285 w 9595474"/>
              <a:gd name="connsiteY163" fmla="*/ 396240 h 6858000"/>
              <a:gd name="connsiteX164" fmla="*/ 1341901 w 9595474"/>
              <a:gd name="connsiteY164" fmla="*/ 395288 h 6858000"/>
              <a:gd name="connsiteX165" fmla="*/ 1348108 w 9595474"/>
              <a:gd name="connsiteY165" fmla="*/ 394335 h 6858000"/>
              <a:gd name="connsiteX166" fmla="*/ 1353723 w 9595474"/>
              <a:gd name="connsiteY166" fmla="*/ 394018 h 6858000"/>
              <a:gd name="connsiteX167" fmla="*/ 1359930 w 9595474"/>
              <a:gd name="connsiteY167" fmla="*/ 393700 h 6858000"/>
              <a:gd name="connsiteX168" fmla="*/ 1365546 w 9595474"/>
              <a:gd name="connsiteY168" fmla="*/ 394018 h 6858000"/>
              <a:gd name="connsiteX169" fmla="*/ 1371458 w 9595474"/>
              <a:gd name="connsiteY169" fmla="*/ 394335 h 6858000"/>
              <a:gd name="connsiteX170" fmla="*/ 1377665 w 9595474"/>
              <a:gd name="connsiteY170" fmla="*/ 395288 h 6858000"/>
              <a:gd name="connsiteX171" fmla="*/ 1383281 w 9595474"/>
              <a:gd name="connsiteY171" fmla="*/ 396240 h 6858000"/>
              <a:gd name="connsiteX172" fmla="*/ 1388897 w 9595474"/>
              <a:gd name="connsiteY172" fmla="*/ 397193 h 6858000"/>
              <a:gd name="connsiteX173" fmla="*/ 1394808 w 9595474"/>
              <a:gd name="connsiteY173" fmla="*/ 399098 h 6858000"/>
              <a:gd name="connsiteX174" fmla="*/ 1400424 w 9595474"/>
              <a:gd name="connsiteY174" fmla="*/ 401003 h 6858000"/>
              <a:gd name="connsiteX175" fmla="*/ 1406335 w 9595474"/>
              <a:gd name="connsiteY175" fmla="*/ 402908 h 6858000"/>
              <a:gd name="connsiteX176" fmla="*/ 1411656 w 9595474"/>
              <a:gd name="connsiteY176" fmla="*/ 405130 h 6858000"/>
              <a:gd name="connsiteX177" fmla="*/ 1416976 w 9595474"/>
              <a:gd name="connsiteY177" fmla="*/ 407988 h 6858000"/>
              <a:gd name="connsiteX178" fmla="*/ 1422296 w 9595474"/>
              <a:gd name="connsiteY178" fmla="*/ 410845 h 6858000"/>
              <a:gd name="connsiteX179" fmla="*/ 1427617 w 9595474"/>
              <a:gd name="connsiteY179" fmla="*/ 414338 h 6858000"/>
              <a:gd name="connsiteX180" fmla="*/ 1432641 w 9595474"/>
              <a:gd name="connsiteY180" fmla="*/ 417830 h 6858000"/>
              <a:gd name="connsiteX181" fmla="*/ 1437666 w 9595474"/>
              <a:gd name="connsiteY181" fmla="*/ 421323 h 6858000"/>
              <a:gd name="connsiteX182" fmla="*/ 1442100 w 9595474"/>
              <a:gd name="connsiteY182" fmla="*/ 425768 h 6858000"/>
              <a:gd name="connsiteX183" fmla="*/ 1446829 w 9595474"/>
              <a:gd name="connsiteY183" fmla="*/ 429895 h 6858000"/>
              <a:gd name="connsiteX184" fmla="*/ 1907036 w 9595474"/>
              <a:gd name="connsiteY184" fmla="*/ 890270 h 6858000"/>
              <a:gd name="connsiteX185" fmla="*/ 2165662 w 9595474"/>
              <a:gd name="connsiteY185" fmla="*/ 1148715 h 6858000"/>
              <a:gd name="connsiteX186" fmla="*/ 2170391 w 9595474"/>
              <a:gd name="connsiteY186" fmla="*/ 1153160 h 6858000"/>
              <a:gd name="connsiteX187" fmla="*/ 2175416 w 9595474"/>
              <a:gd name="connsiteY187" fmla="*/ 1157288 h 6858000"/>
              <a:gd name="connsiteX188" fmla="*/ 2180145 w 9595474"/>
              <a:gd name="connsiteY188" fmla="*/ 1161098 h 6858000"/>
              <a:gd name="connsiteX189" fmla="*/ 2185170 w 9595474"/>
              <a:gd name="connsiteY189" fmla="*/ 1164590 h 6858000"/>
              <a:gd name="connsiteX190" fmla="*/ 2190490 w 9595474"/>
              <a:gd name="connsiteY190" fmla="*/ 1167765 h 6858000"/>
              <a:gd name="connsiteX191" fmla="*/ 2195810 w 9595474"/>
              <a:gd name="connsiteY191" fmla="*/ 1170623 h 6858000"/>
              <a:gd name="connsiteX192" fmla="*/ 2201130 w 9595474"/>
              <a:gd name="connsiteY192" fmla="*/ 1173480 h 6858000"/>
              <a:gd name="connsiteX193" fmla="*/ 2206746 w 9595474"/>
              <a:gd name="connsiteY193" fmla="*/ 1176020 h 6858000"/>
              <a:gd name="connsiteX194" fmla="*/ 2212362 w 9595474"/>
              <a:gd name="connsiteY194" fmla="*/ 1177925 h 6858000"/>
              <a:gd name="connsiteX195" fmla="*/ 2217683 w 9595474"/>
              <a:gd name="connsiteY195" fmla="*/ 1180148 h 6858000"/>
              <a:gd name="connsiteX196" fmla="*/ 2223594 w 9595474"/>
              <a:gd name="connsiteY196" fmla="*/ 1181418 h 6858000"/>
              <a:gd name="connsiteX197" fmla="*/ 2229505 w 9595474"/>
              <a:gd name="connsiteY197" fmla="*/ 1182688 h 6858000"/>
              <a:gd name="connsiteX198" fmla="*/ 2235417 w 9595474"/>
              <a:gd name="connsiteY198" fmla="*/ 1183640 h 6858000"/>
              <a:gd name="connsiteX199" fmla="*/ 2241033 w 9595474"/>
              <a:gd name="connsiteY199" fmla="*/ 1184275 h 6858000"/>
              <a:gd name="connsiteX200" fmla="*/ 2247240 w 9595474"/>
              <a:gd name="connsiteY200" fmla="*/ 1184593 h 6858000"/>
              <a:gd name="connsiteX201" fmla="*/ 2252856 w 9595474"/>
              <a:gd name="connsiteY201" fmla="*/ 1185228 h 6858000"/>
              <a:gd name="connsiteX202" fmla="*/ 2259063 w 9595474"/>
              <a:gd name="connsiteY202" fmla="*/ 1184593 h 6858000"/>
              <a:gd name="connsiteX203" fmla="*/ 2264679 w 9595474"/>
              <a:gd name="connsiteY203" fmla="*/ 1184275 h 6858000"/>
              <a:gd name="connsiteX204" fmla="*/ 2270590 w 9595474"/>
              <a:gd name="connsiteY204" fmla="*/ 1183640 h 6858000"/>
              <a:gd name="connsiteX205" fmla="*/ 2276797 w 9595474"/>
              <a:gd name="connsiteY205" fmla="*/ 1182688 h 6858000"/>
              <a:gd name="connsiteX206" fmla="*/ 2282413 w 9595474"/>
              <a:gd name="connsiteY206" fmla="*/ 1181418 h 6858000"/>
              <a:gd name="connsiteX207" fmla="*/ 2288029 w 9595474"/>
              <a:gd name="connsiteY207" fmla="*/ 1180148 h 6858000"/>
              <a:gd name="connsiteX208" fmla="*/ 2293940 w 9595474"/>
              <a:gd name="connsiteY208" fmla="*/ 1177925 h 6858000"/>
              <a:gd name="connsiteX209" fmla="*/ 2299261 w 9595474"/>
              <a:gd name="connsiteY209" fmla="*/ 1176020 h 6858000"/>
              <a:gd name="connsiteX210" fmla="*/ 2304581 w 9595474"/>
              <a:gd name="connsiteY210" fmla="*/ 1173480 h 6858000"/>
              <a:gd name="connsiteX211" fmla="*/ 2310492 w 9595474"/>
              <a:gd name="connsiteY211" fmla="*/ 1170623 h 6858000"/>
              <a:gd name="connsiteX212" fmla="*/ 2315517 w 9595474"/>
              <a:gd name="connsiteY212" fmla="*/ 1167765 h 6858000"/>
              <a:gd name="connsiteX213" fmla="*/ 2320837 w 9595474"/>
              <a:gd name="connsiteY213" fmla="*/ 1164590 h 6858000"/>
              <a:gd name="connsiteX214" fmla="*/ 2325862 w 9595474"/>
              <a:gd name="connsiteY214" fmla="*/ 1161098 h 6858000"/>
              <a:gd name="connsiteX215" fmla="*/ 2330887 w 9595474"/>
              <a:gd name="connsiteY215" fmla="*/ 1157288 h 6858000"/>
              <a:gd name="connsiteX216" fmla="*/ 2335616 w 9595474"/>
              <a:gd name="connsiteY216" fmla="*/ 1153160 h 6858000"/>
              <a:gd name="connsiteX217" fmla="*/ 2340345 w 9595474"/>
              <a:gd name="connsiteY217" fmla="*/ 1148715 h 6858000"/>
              <a:gd name="connsiteX218" fmla="*/ 2344483 w 9595474"/>
              <a:gd name="connsiteY218" fmla="*/ 1144270 h 6858000"/>
              <a:gd name="connsiteX219" fmla="*/ 2348621 w 9595474"/>
              <a:gd name="connsiteY219" fmla="*/ 1139508 h 6858000"/>
              <a:gd name="connsiteX220" fmla="*/ 2352464 w 9595474"/>
              <a:gd name="connsiteY220" fmla="*/ 1134428 h 6858000"/>
              <a:gd name="connsiteX221" fmla="*/ 2356011 w 9595474"/>
              <a:gd name="connsiteY221" fmla="*/ 1129348 h 6858000"/>
              <a:gd name="connsiteX222" fmla="*/ 2359262 w 9595474"/>
              <a:gd name="connsiteY222" fmla="*/ 1124268 h 6858000"/>
              <a:gd name="connsiteX223" fmla="*/ 2362218 w 9595474"/>
              <a:gd name="connsiteY223" fmla="*/ 1118870 h 6858000"/>
              <a:gd name="connsiteX224" fmla="*/ 2364582 w 9595474"/>
              <a:gd name="connsiteY224" fmla="*/ 1113473 h 6858000"/>
              <a:gd name="connsiteX225" fmla="*/ 2367242 w 9595474"/>
              <a:gd name="connsiteY225" fmla="*/ 1108075 h 6858000"/>
              <a:gd name="connsiteX226" fmla="*/ 2369311 w 9595474"/>
              <a:gd name="connsiteY226" fmla="*/ 1102360 h 6858000"/>
              <a:gd name="connsiteX227" fmla="*/ 2371085 w 9595474"/>
              <a:gd name="connsiteY227" fmla="*/ 1096645 h 6858000"/>
              <a:gd name="connsiteX228" fmla="*/ 2372563 w 9595474"/>
              <a:gd name="connsiteY228" fmla="*/ 1090930 h 6858000"/>
              <a:gd name="connsiteX229" fmla="*/ 2374041 w 9595474"/>
              <a:gd name="connsiteY229" fmla="*/ 1085215 h 6858000"/>
              <a:gd name="connsiteX230" fmla="*/ 2375223 w 9595474"/>
              <a:gd name="connsiteY230" fmla="*/ 1079500 h 6858000"/>
              <a:gd name="connsiteX231" fmla="*/ 2375814 w 9595474"/>
              <a:gd name="connsiteY231" fmla="*/ 1073785 h 6858000"/>
              <a:gd name="connsiteX232" fmla="*/ 2376110 w 9595474"/>
              <a:gd name="connsiteY232" fmla="*/ 1067753 h 6858000"/>
              <a:gd name="connsiteX233" fmla="*/ 2376110 w 9595474"/>
              <a:gd name="connsiteY233" fmla="*/ 1061720 h 6858000"/>
              <a:gd name="connsiteX234" fmla="*/ 2376110 w 9595474"/>
              <a:gd name="connsiteY234" fmla="*/ 1055688 h 6858000"/>
              <a:gd name="connsiteX235" fmla="*/ 2375814 w 9595474"/>
              <a:gd name="connsiteY235" fmla="*/ 1049973 h 6858000"/>
              <a:gd name="connsiteX236" fmla="*/ 2375223 w 9595474"/>
              <a:gd name="connsiteY236" fmla="*/ 1043940 h 6858000"/>
              <a:gd name="connsiteX237" fmla="*/ 2374041 w 9595474"/>
              <a:gd name="connsiteY237" fmla="*/ 1038225 h 6858000"/>
              <a:gd name="connsiteX238" fmla="*/ 2372563 w 9595474"/>
              <a:gd name="connsiteY238" fmla="*/ 1032510 h 6858000"/>
              <a:gd name="connsiteX239" fmla="*/ 2371085 w 9595474"/>
              <a:gd name="connsiteY239" fmla="*/ 1026795 h 6858000"/>
              <a:gd name="connsiteX240" fmla="*/ 2369311 w 9595474"/>
              <a:gd name="connsiteY240" fmla="*/ 1021080 h 6858000"/>
              <a:gd name="connsiteX241" fmla="*/ 2367242 w 9595474"/>
              <a:gd name="connsiteY241" fmla="*/ 1015683 h 6858000"/>
              <a:gd name="connsiteX242" fmla="*/ 2364582 w 9595474"/>
              <a:gd name="connsiteY242" fmla="*/ 1009650 h 6858000"/>
              <a:gd name="connsiteX243" fmla="*/ 2362218 w 9595474"/>
              <a:gd name="connsiteY243" fmla="*/ 1004253 h 6858000"/>
              <a:gd name="connsiteX244" fmla="*/ 2359262 w 9595474"/>
              <a:gd name="connsiteY244" fmla="*/ 998855 h 6858000"/>
              <a:gd name="connsiteX245" fmla="*/ 2356011 w 9595474"/>
              <a:gd name="connsiteY245" fmla="*/ 994093 h 6858000"/>
              <a:gd name="connsiteX246" fmla="*/ 2352464 w 9595474"/>
              <a:gd name="connsiteY246" fmla="*/ 989013 h 6858000"/>
              <a:gd name="connsiteX247" fmla="*/ 2348621 w 9595474"/>
              <a:gd name="connsiteY247" fmla="*/ 983933 h 6858000"/>
              <a:gd name="connsiteX248" fmla="*/ 2344483 w 9595474"/>
              <a:gd name="connsiteY248" fmla="*/ 979170 h 6858000"/>
              <a:gd name="connsiteX249" fmla="*/ 2340345 w 9595474"/>
              <a:gd name="connsiteY249" fmla="*/ 974725 h 6858000"/>
              <a:gd name="connsiteX250" fmla="*/ 2240737 w 9595474"/>
              <a:gd name="connsiteY250" fmla="*/ 875030 h 6858000"/>
              <a:gd name="connsiteX251" fmla="*/ 1991865 w 9595474"/>
              <a:gd name="connsiteY251" fmla="*/ 626428 h 6858000"/>
              <a:gd name="connsiteX252" fmla="*/ 1987431 w 9595474"/>
              <a:gd name="connsiteY252" fmla="*/ 621665 h 6858000"/>
              <a:gd name="connsiteX253" fmla="*/ 1983589 w 9595474"/>
              <a:gd name="connsiteY253" fmla="*/ 616903 h 6858000"/>
              <a:gd name="connsiteX254" fmla="*/ 1979451 w 9595474"/>
              <a:gd name="connsiteY254" fmla="*/ 612140 h 6858000"/>
              <a:gd name="connsiteX255" fmla="*/ 1975904 w 9595474"/>
              <a:gd name="connsiteY255" fmla="*/ 607060 h 6858000"/>
              <a:gd name="connsiteX256" fmla="*/ 1972653 w 9595474"/>
              <a:gd name="connsiteY256" fmla="*/ 601663 h 6858000"/>
              <a:gd name="connsiteX257" fmla="*/ 1969993 w 9595474"/>
              <a:gd name="connsiteY257" fmla="*/ 596265 h 6858000"/>
              <a:gd name="connsiteX258" fmla="*/ 1967037 w 9595474"/>
              <a:gd name="connsiteY258" fmla="*/ 590868 h 6858000"/>
              <a:gd name="connsiteX259" fmla="*/ 1964968 w 9595474"/>
              <a:gd name="connsiteY259" fmla="*/ 585470 h 6858000"/>
              <a:gd name="connsiteX260" fmla="*/ 1962603 w 9595474"/>
              <a:gd name="connsiteY260" fmla="*/ 579755 h 6858000"/>
              <a:gd name="connsiteX261" fmla="*/ 1960830 w 9595474"/>
              <a:gd name="connsiteY261" fmla="*/ 574358 h 6858000"/>
              <a:gd name="connsiteX262" fmla="*/ 1959056 w 9595474"/>
              <a:gd name="connsiteY262" fmla="*/ 568643 h 6858000"/>
              <a:gd name="connsiteX263" fmla="*/ 1958170 w 9595474"/>
              <a:gd name="connsiteY263" fmla="*/ 562610 h 6858000"/>
              <a:gd name="connsiteX264" fmla="*/ 1956987 w 9595474"/>
              <a:gd name="connsiteY264" fmla="*/ 556895 h 6858000"/>
              <a:gd name="connsiteX265" fmla="*/ 1956396 w 9595474"/>
              <a:gd name="connsiteY265" fmla="*/ 551180 h 6858000"/>
              <a:gd name="connsiteX266" fmla="*/ 1955805 w 9595474"/>
              <a:gd name="connsiteY266" fmla="*/ 544830 h 6858000"/>
              <a:gd name="connsiteX267" fmla="*/ 1955805 w 9595474"/>
              <a:gd name="connsiteY267" fmla="*/ 539115 h 6858000"/>
              <a:gd name="connsiteX268" fmla="*/ 1955805 w 9595474"/>
              <a:gd name="connsiteY268" fmla="*/ 533083 h 6858000"/>
              <a:gd name="connsiteX269" fmla="*/ 1956396 w 9595474"/>
              <a:gd name="connsiteY269" fmla="*/ 527368 h 6858000"/>
              <a:gd name="connsiteX270" fmla="*/ 1956987 w 9595474"/>
              <a:gd name="connsiteY270" fmla="*/ 521653 h 6858000"/>
              <a:gd name="connsiteX271" fmla="*/ 1958170 w 9595474"/>
              <a:gd name="connsiteY271" fmla="*/ 515620 h 6858000"/>
              <a:gd name="connsiteX272" fmla="*/ 1959056 w 9595474"/>
              <a:gd name="connsiteY272" fmla="*/ 509588 h 6858000"/>
              <a:gd name="connsiteX273" fmla="*/ 1960830 w 9595474"/>
              <a:gd name="connsiteY273" fmla="*/ 503873 h 6858000"/>
              <a:gd name="connsiteX274" fmla="*/ 1962603 w 9595474"/>
              <a:gd name="connsiteY274" fmla="*/ 498158 h 6858000"/>
              <a:gd name="connsiteX275" fmla="*/ 1964968 w 9595474"/>
              <a:gd name="connsiteY275" fmla="*/ 492760 h 6858000"/>
              <a:gd name="connsiteX276" fmla="*/ 1967037 w 9595474"/>
              <a:gd name="connsiteY276" fmla="*/ 487363 h 6858000"/>
              <a:gd name="connsiteX277" fmla="*/ 1969993 w 9595474"/>
              <a:gd name="connsiteY277" fmla="*/ 481648 h 6858000"/>
              <a:gd name="connsiteX278" fmla="*/ 1972653 w 9595474"/>
              <a:gd name="connsiteY278" fmla="*/ 476568 h 6858000"/>
              <a:gd name="connsiteX279" fmla="*/ 1975904 w 9595474"/>
              <a:gd name="connsiteY279" fmla="*/ 471170 h 6858000"/>
              <a:gd name="connsiteX280" fmla="*/ 1979451 w 9595474"/>
              <a:gd name="connsiteY280" fmla="*/ 466408 h 6858000"/>
              <a:gd name="connsiteX281" fmla="*/ 1983589 w 9595474"/>
              <a:gd name="connsiteY281" fmla="*/ 461328 h 6858000"/>
              <a:gd name="connsiteX282" fmla="*/ 1987431 w 9595474"/>
              <a:gd name="connsiteY282" fmla="*/ 456565 h 6858000"/>
              <a:gd name="connsiteX283" fmla="*/ 1991865 w 9595474"/>
              <a:gd name="connsiteY283" fmla="*/ 451803 h 6858000"/>
              <a:gd name="connsiteX284" fmla="*/ 1996594 w 9595474"/>
              <a:gd name="connsiteY284" fmla="*/ 447675 h 6858000"/>
              <a:gd name="connsiteX285" fmla="*/ 2001028 w 9595474"/>
              <a:gd name="connsiteY285" fmla="*/ 443548 h 6858000"/>
              <a:gd name="connsiteX286" fmla="*/ 2006052 w 9595474"/>
              <a:gd name="connsiteY286" fmla="*/ 439738 h 6858000"/>
              <a:gd name="connsiteX287" fmla="*/ 2011077 w 9595474"/>
              <a:gd name="connsiteY287" fmla="*/ 436245 h 6858000"/>
              <a:gd name="connsiteX288" fmla="*/ 2016102 w 9595474"/>
              <a:gd name="connsiteY288" fmla="*/ 432753 h 6858000"/>
              <a:gd name="connsiteX289" fmla="*/ 2021718 w 9595474"/>
              <a:gd name="connsiteY289" fmla="*/ 429895 h 6858000"/>
              <a:gd name="connsiteX290" fmla="*/ 2027038 w 9595474"/>
              <a:gd name="connsiteY290" fmla="*/ 427355 h 6858000"/>
              <a:gd name="connsiteX291" fmla="*/ 2032654 w 9595474"/>
              <a:gd name="connsiteY291" fmla="*/ 424815 h 6858000"/>
              <a:gd name="connsiteX292" fmla="*/ 2038270 w 9595474"/>
              <a:gd name="connsiteY292" fmla="*/ 422910 h 6858000"/>
              <a:gd name="connsiteX293" fmla="*/ 2043886 w 9595474"/>
              <a:gd name="connsiteY293" fmla="*/ 421005 h 6858000"/>
              <a:gd name="connsiteX294" fmla="*/ 2049502 w 9595474"/>
              <a:gd name="connsiteY294" fmla="*/ 419735 h 6858000"/>
              <a:gd name="connsiteX295" fmla="*/ 2055413 w 9595474"/>
              <a:gd name="connsiteY295" fmla="*/ 418148 h 6858000"/>
              <a:gd name="connsiteX296" fmla="*/ 2061029 w 9595474"/>
              <a:gd name="connsiteY296" fmla="*/ 417195 h 6858000"/>
              <a:gd name="connsiteX297" fmla="*/ 2067236 w 9595474"/>
              <a:gd name="connsiteY297" fmla="*/ 416243 h 6858000"/>
              <a:gd name="connsiteX298" fmla="*/ 2072852 w 9595474"/>
              <a:gd name="connsiteY298" fmla="*/ 415925 h 6858000"/>
              <a:gd name="connsiteX299" fmla="*/ 2079059 w 9595474"/>
              <a:gd name="connsiteY299" fmla="*/ 415925 h 6858000"/>
              <a:gd name="connsiteX300" fmla="*/ 2084970 w 9595474"/>
              <a:gd name="connsiteY300" fmla="*/ 415925 h 6858000"/>
              <a:gd name="connsiteX301" fmla="*/ 2090882 w 9595474"/>
              <a:gd name="connsiteY301" fmla="*/ 416243 h 6858000"/>
              <a:gd name="connsiteX302" fmla="*/ 2096793 w 9595474"/>
              <a:gd name="connsiteY302" fmla="*/ 417195 h 6858000"/>
              <a:gd name="connsiteX303" fmla="*/ 2102409 w 9595474"/>
              <a:gd name="connsiteY303" fmla="*/ 418148 h 6858000"/>
              <a:gd name="connsiteX304" fmla="*/ 2108321 w 9595474"/>
              <a:gd name="connsiteY304" fmla="*/ 419735 h 6858000"/>
              <a:gd name="connsiteX305" fmla="*/ 2113936 w 9595474"/>
              <a:gd name="connsiteY305" fmla="*/ 421005 h 6858000"/>
              <a:gd name="connsiteX306" fmla="*/ 2119552 w 9595474"/>
              <a:gd name="connsiteY306" fmla="*/ 422910 h 6858000"/>
              <a:gd name="connsiteX307" fmla="*/ 2125464 w 9595474"/>
              <a:gd name="connsiteY307" fmla="*/ 424815 h 6858000"/>
              <a:gd name="connsiteX308" fmla="*/ 2130784 w 9595474"/>
              <a:gd name="connsiteY308" fmla="*/ 427355 h 6858000"/>
              <a:gd name="connsiteX309" fmla="*/ 2136104 w 9595474"/>
              <a:gd name="connsiteY309" fmla="*/ 429895 h 6858000"/>
              <a:gd name="connsiteX310" fmla="*/ 2141720 w 9595474"/>
              <a:gd name="connsiteY310" fmla="*/ 432753 h 6858000"/>
              <a:gd name="connsiteX311" fmla="*/ 2146745 w 9595474"/>
              <a:gd name="connsiteY311" fmla="*/ 436245 h 6858000"/>
              <a:gd name="connsiteX312" fmla="*/ 2152065 w 9595474"/>
              <a:gd name="connsiteY312" fmla="*/ 439738 h 6858000"/>
              <a:gd name="connsiteX313" fmla="*/ 2156795 w 9595474"/>
              <a:gd name="connsiteY313" fmla="*/ 443548 h 6858000"/>
              <a:gd name="connsiteX314" fmla="*/ 2161819 w 9595474"/>
              <a:gd name="connsiteY314" fmla="*/ 447675 h 6858000"/>
              <a:gd name="connsiteX315" fmla="*/ 2165957 w 9595474"/>
              <a:gd name="connsiteY315" fmla="*/ 451803 h 6858000"/>
              <a:gd name="connsiteX316" fmla="*/ 2966073 w 9595474"/>
              <a:gd name="connsiteY316" fmla="*/ 1251903 h 6858000"/>
              <a:gd name="connsiteX317" fmla="*/ 5612631 w 9595474"/>
              <a:gd name="connsiteY317" fmla="*/ 3898583 h 6858000"/>
              <a:gd name="connsiteX318" fmla="*/ 5617360 w 9595474"/>
              <a:gd name="connsiteY318" fmla="*/ 3903345 h 6858000"/>
              <a:gd name="connsiteX319" fmla="*/ 5621498 w 9595474"/>
              <a:gd name="connsiteY319" fmla="*/ 3908425 h 6858000"/>
              <a:gd name="connsiteX320" fmla="*/ 5625341 w 9595474"/>
              <a:gd name="connsiteY320" fmla="*/ 3913505 h 6858000"/>
              <a:gd name="connsiteX321" fmla="*/ 5628888 w 9595474"/>
              <a:gd name="connsiteY321" fmla="*/ 3918585 h 6858000"/>
              <a:gd name="connsiteX322" fmla="*/ 5632139 w 9595474"/>
              <a:gd name="connsiteY322" fmla="*/ 3923348 h 6858000"/>
              <a:gd name="connsiteX323" fmla="*/ 5635094 w 9595474"/>
              <a:gd name="connsiteY323" fmla="*/ 3928745 h 6858000"/>
              <a:gd name="connsiteX324" fmla="*/ 5638050 w 9595474"/>
              <a:gd name="connsiteY324" fmla="*/ 3934460 h 6858000"/>
              <a:gd name="connsiteX325" fmla="*/ 5640415 w 9595474"/>
              <a:gd name="connsiteY325" fmla="*/ 3939858 h 6858000"/>
              <a:gd name="connsiteX326" fmla="*/ 5642484 w 9595474"/>
              <a:gd name="connsiteY326" fmla="*/ 3945890 h 6858000"/>
              <a:gd name="connsiteX327" fmla="*/ 5644257 w 9595474"/>
              <a:gd name="connsiteY327" fmla="*/ 3951605 h 6858000"/>
              <a:gd name="connsiteX328" fmla="*/ 5645735 w 9595474"/>
              <a:gd name="connsiteY328" fmla="*/ 3957320 h 6858000"/>
              <a:gd name="connsiteX329" fmla="*/ 5647213 w 9595474"/>
              <a:gd name="connsiteY329" fmla="*/ 3963353 h 6858000"/>
              <a:gd name="connsiteX330" fmla="*/ 5648100 w 9595474"/>
              <a:gd name="connsiteY330" fmla="*/ 3969068 h 6858000"/>
              <a:gd name="connsiteX331" fmla="*/ 5648691 w 9595474"/>
              <a:gd name="connsiteY331" fmla="*/ 3975100 h 6858000"/>
              <a:gd name="connsiteX332" fmla="*/ 5649282 w 9595474"/>
              <a:gd name="connsiteY332" fmla="*/ 3980815 h 6858000"/>
              <a:gd name="connsiteX333" fmla="*/ 5649282 w 9595474"/>
              <a:gd name="connsiteY333" fmla="*/ 3987165 h 6858000"/>
              <a:gd name="connsiteX334" fmla="*/ 5649282 w 9595474"/>
              <a:gd name="connsiteY334" fmla="*/ 3992880 h 6858000"/>
              <a:gd name="connsiteX335" fmla="*/ 5648691 w 9595474"/>
              <a:gd name="connsiteY335" fmla="*/ 3998913 h 6858000"/>
              <a:gd name="connsiteX336" fmla="*/ 5648100 w 9595474"/>
              <a:gd name="connsiteY336" fmla="*/ 4004945 h 6858000"/>
              <a:gd name="connsiteX337" fmla="*/ 5647213 w 9595474"/>
              <a:gd name="connsiteY337" fmla="*/ 4010660 h 6858000"/>
              <a:gd name="connsiteX338" fmla="*/ 5645735 w 9595474"/>
              <a:gd name="connsiteY338" fmla="*/ 4016375 h 6858000"/>
              <a:gd name="connsiteX339" fmla="*/ 5644257 w 9595474"/>
              <a:gd name="connsiteY339" fmla="*/ 4022725 h 6858000"/>
              <a:gd name="connsiteX340" fmla="*/ 5642484 w 9595474"/>
              <a:gd name="connsiteY340" fmla="*/ 4028440 h 6858000"/>
              <a:gd name="connsiteX341" fmla="*/ 5640415 w 9595474"/>
              <a:gd name="connsiteY341" fmla="*/ 4033838 h 6858000"/>
              <a:gd name="connsiteX342" fmla="*/ 5638050 w 9595474"/>
              <a:gd name="connsiteY342" fmla="*/ 4039553 h 6858000"/>
              <a:gd name="connsiteX343" fmla="*/ 5635094 w 9595474"/>
              <a:gd name="connsiteY343" fmla="*/ 4044950 h 6858000"/>
              <a:gd name="connsiteX344" fmla="*/ 5632139 w 9595474"/>
              <a:gd name="connsiteY344" fmla="*/ 4050348 h 6858000"/>
              <a:gd name="connsiteX345" fmla="*/ 5628888 w 9595474"/>
              <a:gd name="connsiteY345" fmla="*/ 4055745 h 6858000"/>
              <a:gd name="connsiteX346" fmla="*/ 5625341 w 9595474"/>
              <a:gd name="connsiteY346" fmla="*/ 4060825 h 6858000"/>
              <a:gd name="connsiteX347" fmla="*/ 5621498 w 9595474"/>
              <a:gd name="connsiteY347" fmla="*/ 4065588 h 6858000"/>
              <a:gd name="connsiteX348" fmla="*/ 5617360 w 9595474"/>
              <a:gd name="connsiteY348" fmla="*/ 4070350 h 6858000"/>
              <a:gd name="connsiteX349" fmla="*/ 5612631 w 9595474"/>
              <a:gd name="connsiteY349" fmla="*/ 4075113 h 6858000"/>
              <a:gd name="connsiteX350" fmla="*/ 5608198 w 9595474"/>
              <a:gd name="connsiteY350" fmla="*/ 4079875 h 6858000"/>
              <a:gd name="connsiteX351" fmla="*/ 5603468 w 9595474"/>
              <a:gd name="connsiteY351" fmla="*/ 4083685 h 6858000"/>
              <a:gd name="connsiteX352" fmla="*/ 5598443 w 9595474"/>
              <a:gd name="connsiteY352" fmla="*/ 4087495 h 6858000"/>
              <a:gd name="connsiteX353" fmla="*/ 5593419 w 9595474"/>
              <a:gd name="connsiteY353" fmla="*/ 4091305 h 6858000"/>
              <a:gd name="connsiteX354" fmla="*/ 5588098 w 9595474"/>
              <a:gd name="connsiteY354" fmla="*/ 4094480 h 6858000"/>
              <a:gd name="connsiteX355" fmla="*/ 5582482 w 9595474"/>
              <a:gd name="connsiteY355" fmla="*/ 4097338 h 6858000"/>
              <a:gd name="connsiteX356" fmla="*/ 5577162 w 9595474"/>
              <a:gd name="connsiteY356" fmla="*/ 4100195 h 6858000"/>
              <a:gd name="connsiteX357" fmla="*/ 5571842 w 9595474"/>
              <a:gd name="connsiteY357" fmla="*/ 4102418 h 6858000"/>
              <a:gd name="connsiteX358" fmla="*/ 5565931 w 9595474"/>
              <a:gd name="connsiteY358" fmla="*/ 4104640 h 6858000"/>
              <a:gd name="connsiteX359" fmla="*/ 5560315 w 9595474"/>
              <a:gd name="connsiteY359" fmla="*/ 4106545 h 6858000"/>
              <a:gd name="connsiteX360" fmla="*/ 5554699 w 9595474"/>
              <a:gd name="connsiteY360" fmla="*/ 4108133 h 6858000"/>
              <a:gd name="connsiteX361" fmla="*/ 5548492 w 9595474"/>
              <a:gd name="connsiteY361" fmla="*/ 4109403 h 6858000"/>
              <a:gd name="connsiteX362" fmla="*/ 5542580 w 9595474"/>
              <a:gd name="connsiteY362" fmla="*/ 4110355 h 6858000"/>
              <a:gd name="connsiteX363" fmla="*/ 5536669 w 9595474"/>
              <a:gd name="connsiteY363" fmla="*/ 4110990 h 6858000"/>
              <a:gd name="connsiteX364" fmla="*/ 5530758 w 9595474"/>
              <a:gd name="connsiteY364" fmla="*/ 4111308 h 6858000"/>
              <a:gd name="connsiteX365" fmla="*/ 5524846 w 9595474"/>
              <a:gd name="connsiteY365" fmla="*/ 4111625 h 6858000"/>
              <a:gd name="connsiteX366" fmla="*/ 5518639 w 9595474"/>
              <a:gd name="connsiteY366" fmla="*/ 4111308 h 6858000"/>
              <a:gd name="connsiteX367" fmla="*/ 5513023 w 9595474"/>
              <a:gd name="connsiteY367" fmla="*/ 4110990 h 6858000"/>
              <a:gd name="connsiteX368" fmla="*/ 5506816 w 9595474"/>
              <a:gd name="connsiteY368" fmla="*/ 4110355 h 6858000"/>
              <a:gd name="connsiteX369" fmla="*/ 5501200 w 9595474"/>
              <a:gd name="connsiteY369" fmla="*/ 4109403 h 6858000"/>
              <a:gd name="connsiteX370" fmla="*/ 5494993 w 9595474"/>
              <a:gd name="connsiteY370" fmla="*/ 4108133 h 6858000"/>
              <a:gd name="connsiteX371" fmla="*/ 5489081 w 9595474"/>
              <a:gd name="connsiteY371" fmla="*/ 4106545 h 6858000"/>
              <a:gd name="connsiteX372" fmla="*/ 5483466 w 9595474"/>
              <a:gd name="connsiteY372" fmla="*/ 4104640 h 6858000"/>
              <a:gd name="connsiteX373" fmla="*/ 5477850 w 9595474"/>
              <a:gd name="connsiteY373" fmla="*/ 4102418 h 6858000"/>
              <a:gd name="connsiteX374" fmla="*/ 5472234 w 9595474"/>
              <a:gd name="connsiteY374" fmla="*/ 4100195 h 6858000"/>
              <a:gd name="connsiteX375" fmla="*/ 5466913 w 9595474"/>
              <a:gd name="connsiteY375" fmla="*/ 4097338 h 6858000"/>
              <a:gd name="connsiteX376" fmla="*/ 5461593 w 9595474"/>
              <a:gd name="connsiteY376" fmla="*/ 4094480 h 6858000"/>
              <a:gd name="connsiteX377" fmla="*/ 5456273 w 9595474"/>
              <a:gd name="connsiteY377" fmla="*/ 4091305 h 6858000"/>
              <a:gd name="connsiteX378" fmla="*/ 5451248 w 9595474"/>
              <a:gd name="connsiteY378" fmla="*/ 4087495 h 6858000"/>
              <a:gd name="connsiteX379" fmla="*/ 5446223 w 9595474"/>
              <a:gd name="connsiteY379" fmla="*/ 4083685 h 6858000"/>
              <a:gd name="connsiteX380" fmla="*/ 5441495 w 9595474"/>
              <a:gd name="connsiteY380" fmla="*/ 4079875 h 6858000"/>
              <a:gd name="connsiteX381" fmla="*/ 5436765 w 9595474"/>
              <a:gd name="connsiteY381" fmla="*/ 4075113 h 6858000"/>
              <a:gd name="connsiteX382" fmla="*/ 5322379 w 9595474"/>
              <a:gd name="connsiteY382" fmla="*/ 3960813 h 6858000"/>
              <a:gd name="connsiteX383" fmla="*/ 5317945 w 9595474"/>
              <a:gd name="connsiteY383" fmla="*/ 3956368 h 6858000"/>
              <a:gd name="connsiteX384" fmla="*/ 5312921 w 9595474"/>
              <a:gd name="connsiteY384" fmla="*/ 3952240 h 6858000"/>
              <a:gd name="connsiteX385" fmla="*/ 5307896 w 9595474"/>
              <a:gd name="connsiteY385" fmla="*/ 3948748 h 6858000"/>
              <a:gd name="connsiteX386" fmla="*/ 5302871 w 9595474"/>
              <a:gd name="connsiteY386" fmla="*/ 3944938 h 6858000"/>
              <a:gd name="connsiteX387" fmla="*/ 5297255 w 9595474"/>
              <a:gd name="connsiteY387" fmla="*/ 3941763 h 6858000"/>
              <a:gd name="connsiteX388" fmla="*/ 5292230 w 9595474"/>
              <a:gd name="connsiteY388" fmla="*/ 3938588 h 6858000"/>
              <a:gd name="connsiteX389" fmla="*/ 5286615 w 9595474"/>
              <a:gd name="connsiteY389" fmla="*/ 3936048 h 6858000"/>
              <a:gd name="connsiteX390" fmla="*/ 5281294 w 9595474"/>
              <a:gd name="connsiteY390" fmla="*/ 3933508 h 6858000"/>
              <a:gd name="connsiteX391" fmla="*/ 5275383 w 9595474"/>
              <a:gd name="connsiteY391" fmla="*/ 3931285 h 6858000"/>
              <a:gd name="connsiteX392" fmla="*/ 5269767 w 9595474"/>
              <a:gd name="connsiteY392" fmla="*/ 3929698 h 6858000"/>
              <a:gd name="connsiteX393" fmla="*/ 5263855 w 9595474"/>
              <a:gd name="connsiteY393" fmla="*/ 3927793 h 6858000"/>
              <a:gd name="connsiteX394" fmla="*/ 5257944 w 9595474"/>
              <a:gd name="connsiteY394" fmla="*/ 3926840 h 6858000"/>
              <a:gd name="connsiteX395" fmla="*/ 5252033 w 9595474"/>
              <a:gd name="connsiteY395" fmla="*/ 3925570 h 6858000"/>
              <a:gd name="connsiteX396" fmla="*/ 5246121 w 9595474"/>
              <a:gd name="connsiteY396" fmla="*/ 3924935 h 6858000"/>
              <a:gd name="connsiteX397" fmla="*/ 5240210 w 9595474"/>
              <a:gd name="connsiteY397" fmla="*/ 3924618 h 6858000"/>
              <a:gd name="connsiteX398" fmla="*/ 5234298 w 9595474"/>
              <a:gd name="connsiteY398" fmla="*/ 3924618 h 6858000"/>
              <a:gd name="connsiteX399" fmla="*/ 5228091 w 9595474"/>
              <a:gd name="connsiteY399" fmla="*/ 3924618 h 6858000"/>
              <a:gd name="connsiteX400" fmla="*/ 5222180 w 9595474"/>
              <a:gd name="connsiteY400" fmla="*/ 3924935 h 6858000"/>
              <a:gd name="connsiteX401" fmla="*/ 5216268 w 9595474"/>
              <a:gd name="connsiteY401" fmla="*/ 3925570 h 6858000"/>
              <a:gd name="connsiteX402" fmla="*/ 5210357 w 9595474"/>
              <a:gd name="connsiteY402" fmla="*/ 3926840 h 6858000"/>
              <a:gd name="connsiteX403" fmla="*/ 5204741 w 9595474"/>
              <a:gd name="connsiteY403" fmla="*/ 3927793 h 6858000"/>
              <a:gd name="connsiteX404" fmla="*/ 5198534 w 9595474"/>
              <a:gd name="connsiteY404" fmla="*/ 3929698 h 6858000"/>
              <a:gd name="connsiteX405" fmla="*/ 5192918 w 9595474"/>
              <a:gd name="connsiteY405" fmla="*/ 3931285 h 6858000"/>
              <a:gd name="connsiteX406" fmla="*/ 5187598 w 9595474"/>
              <a:gd name="connsiteY406" fmla="*/ 3933508 h 6858000"/>
              <a:gd name="connsiteX407" fmla="*/ 5181686 w 9595474"/>
              <a:gd name="connsiteY407" fmla="*/ 3936048 h 6858000"/>
              <a:gd name="connsiteX408" fmla="*/ 5176366 w 9595474"/>
              <a:gd name="connsiteY408" fmla="*/ 3938588 h 6858000"/>
              <a:gd name="connsiteX409" fmla="*/ 5171046 w 9595474"/>
              <a:gd name="connsiteY409" fmla="*/ 3941763 h 6858000"/>
              <a:gd name="connsiteX410" fmla="*/ 5165430 w 9595474"/>
              <a:gd name="connsiteY410" fmla="*/ 3944938 h 6858000"/>
              <a:gd name="connsiteX411" fmla="*/ 5160405 w 9595474"/>
              <a:gd name="connsiteY411" fmla="*/ 3948748 h 6858000"/>
              <a:gd name="connsiteX412" fmla="*/ 5155380 w 9595474"/>
              <a:gd name="connsiteY412" fmla="*/ 3952240 h 6858000"/>
              <a:gd name="connsiteX413" fmla="*/ 5150947 w 9595474"/>
              <a:gd name="connsiteY413" fmla="*/ 3956368 h 6858000"/>
              <a:gd name="connsiteX414" fmla="*/ 5146218 w 9595474"/>
              <a:gd name="connsiteY414" fmla="*/ 3960813 h 6858000"/>
              <a:gd name="connsiteX415" fmla="*/ 5141488 w 9595474"/>
              <a:gd name="connsiteY415" fmla="*/ 3965575 h 6858000"/>
              <a:gd name="connsiteX416" fmla="*/ 5137646 w 9595474"/>
              <a:gd name="connsiteY416" fmla="*/ 3970655 h 6858000"/>
              <a:gd name="connsiteX417" fmla="*/ 5133508 w 9595474"/>
              <a:gd name="connsiteY417" fmla="*/ 3975100 h 6858000"/>
              <a:gd name="connsiteX418" fmla="*/ 5129961 w 9595474"/>
              <a:gd name="connsiteY418" fmla="*/ 3980498 h 6858000"/>
              <a:gd name="connsiteX419" fmla="*/ 5126710 w 9595474"/>
              <a:gd name="connsiteY419" fmla="*/ 3985578 h 6858000"/>
              <a:gd name="connsiteX420" fmla="*/ 5123754 w 9595474"/>
              <a:gd name="connsiteY420" fmla="*/ 3990975 h 6858000"/>
              <a:gd name="connsiteX421" fmla="*/ 5121094 w 9595474"/>
              <a:gd name="connsiteY421" fmla="*/ 3996373 h 6858000"/>
              <a:gd name="connsiteX422" fmla="*/ 5118729 w 9595474"/>
              <a:gd name="connsiteY422" fmla="*/ 4002088 h 6858000"/>
              <a:gd name="connsiteX423" fmla="*/ 5116660 w 9595474"/>
              <a:gd name="connsiteY423" fmla="*/ 4007803 h 6858000"/>
              <a:gd name="connsiteX424" fmla="*/ 5114591 w 9595474"/>
              <a:gd name="connsiteY424" fmla="*/ 4013518 h 6858000"/>
              <a:gd name="connsiteX425" fmla="*/ 5113113 w 9595474"/>
              <a:gd name="connsiteY425" fmla="*/ 4019233 h 6858000"/>
              <a:gd name="connsiteX426" fmla="*/ 5111636 w 9595474"/>
              <a:gd name="connsiteY426" fmla="*/ 4025265 h 6858000"/>
              <a:gd name="connsiteX427" fmla="*/ 5111044 w 9595474"/>
              <a:gd name="connsiteY427" fmla="*/ 4031298 h 6858000"/>
              <a:gd name="connsiteX428" fmla="*/ 5110158 w 9595474"/>
              <a:gd name="connsiteY428" fmla="*/ 4037013 h 6858000"/>
              <a:gd name="connsiteX429" fmla="*/ 5109862 w 9595474"/>
              <a:gd name="connsiteY429" fmla="*/ 4043045 h 6858000"/>
              <a:gd name="connsiteX430" fmla="*/ 5109567 w 9595474"/>
              <a:gd name="connsiteY430" fmla="*/ 4049078 h 6858000"/>
              <a:gd name="connsiteX431" fmla="*/ 5109862 w 9595474"/>
              <a:gd name="connsiteY431" fmla="*/ 4055110 h 6858000"/>
              <a:gd name="connsiteX432" fmla="*/ 5110158 w 9595474"/>
              <a:gd name="connsiteY432" fmla="*/ 4061143 h 6858000"/>
              <a:gd name="connsiteX433" fmla="*/ 5111044 w 9595474"/>
              <a:gd name="connsiteY433" fmla="*/ 4066858 h 6858000"/>
              <a:gd name="connsiteX434" fmla="*/ 5111636 w 9595474"/>
              <a:gd name="connsiteY434" fmla="*/ 4072890 h 6858000"/>
              <a:gd name="connsiteX435" fmla="*/ 5113113 w 9595474"/>
              <a:gd name="connsiteY435" fmla="*/ 4078605 h 6858000"/>
              <a:gd name="connsiteX436" fmla="*/ 5114591 w 9595474"/>
              <a:gd name="connsiteY436" fmla="*/ 4084320 h 6858000"/>
              <a:gd name="connsiteX437" fmla="*/ 5116660 w 9595474"/>
              <a:gd name="connsiteY437" fmla="*/ 4090035 h 6858000"/>
              <a:gd name="connsiteX438" fmla="*/ 5118729 w 9595474"/>
              <a:gd name="connsiteY438" fmla="*/ 4095750 h 6858000"/>
              <a:gd name="connsiteX439" fmla="*/ 5121094 w 9595474"/>
              <a:gd name="connsiteY439" fmla="*/ 4101783 h 6858000"/>
              <a:gd name="connsiteX440" fmla="*/ 5123754 w 9595474"/>
              <a:gd name="connsiteY440" fmla="*/ 4107180 h 6858000"/>
              <a:gd name="connsiteX441" fmla="*/ 5126710 w 9595474"/>
              <a:gd name="connsiteY441" fmla="*/ 4112578 h 6858000"/>
              <a:gd name="connsiteX442" fmla="*/ 5129961 w 9595474"/>
              <a:gd name="connsiteY442" fmla="*/ 4117975 h 6858000"/>
              <a:gd name="connsiteX443" fmla="*/ 5133508 w 9595474"/>
              <a:gd name="connsiteY443" fmla="*/ 4122738 h 6858000"/>
              <a:gd name="connsiteX444" fmla="*/ 5137646 w 9595474"/>
              <a:gd name="connsiteY444" fmla="*/ 4127818 h 6858000"/>
              <a:gd name="connsiteX445" fmla="*/ 5141488 w 9595474"/>
              <a:gd name="connsiteY445" fmla="*/ 4132580 h 6858000"/>
              <a:gd name="connsiteX446" fmla="*/ 5146218 w 9595474"/>
              <a:gd name="connsiteY446" fmla="*/ 4137343 h 6858000"/>
              <a:gd name="connsiteX447" fmla="*/ 5870075 w 9595474"/>
              <a:gd name="connsiteY447" fmla="*/ 4860925 h 6858000"/>
              <a:gd name="connsiteX448" fmla="*/ 5874509 w 9595474"/>
              <a:gd name="connsiteY448" fmla="*/ 4865688 h 6858000"/>
              <a:gd name="connsiteX449" fmla="*/ 5878646 w 9595474"/>
              <a:gd name="connsiteY449" fmla="*/ 4870768 h 6858000"/>
              <a:gd name="connsiteX450" fmla="*/ 5882489 w 9595474"/>
              <a:gd name="connsiteY450" fmla="*/ 4875848 h 6858000"/>
              <a:gd name="connsiteX451" fmla="*/ 5886036 w 9595474"/>
              <a:gd name="connsiteY451" fmla="*/ 4880928 h 6858000"/>
              <a:gd name="connsiteX452" fmla="*/ 5889287 w 9595474"/>
              <a:gd name="connsiteY452" fmla="*/ 4885690 h 6858000"/>
              <a:gd name="connsiteX453" fmla="*/ 5892243 w 9595474"/>
              <a:gd name="connsiteY453" fmla="*/ 4891088 h 6858000"/>
              <a:gd name="connsiteX454" fmla="*/ 5895199 w 9595474"/>
              <a:gd name="connsiteY454" fmla="*/ 4897120 h 6858000"/>
              <a:gd name="connsiteX455" fmla="*/ 5897268 w 9595474"/>
              <a:gd name="connsiteY455" fmla="*/ 4902518 h 6858000"/>
              <a:gd name="connsiteX456" fmla="*/ 5899336 w 9595474"/>
              <a:gd name="connsiteY456" fmla="*/ 4908233 h 6858000"/>
              <a:gd name="connsiteX457" fmla="*/ 5901701 w 9595474"/>
              <a:gd name="connsiteY457" fmla="*/ 4913948 h 6858000"/>
              <a:gd name="connsiteX458" fmla="*/ 5902883 w 9595474"/>
              <a:gd name="connsiteY458" fmla="*/ 4919663 h 6858000"/>
              <a:gd name="connsiteX459" fmla="*/ 5904066 w 9595474"/>
              <a:gd name="connsiteY459" fmla="*/ 4925695 h 6858000"/>
              <a:gd name="connsiteX460" fmla="*/ 5905248 w 9595474"/>
              <a:gd name="connsiteY460" fmla="*/ 4931410 h 6858000"/>
              <a:gd name="connsiteX461" fmla="*/ 5905840 w 9595474"/>
              <a:gd name="connsiteY461" fmla="*/ 4937443 h 6858000"/>
              <a:gd name="connsiteX462" fmla="*/ 5906135 w 9595474"/>
              <a:gd name="connsiteY462" fmla="*/ 4943475 h 6858000"/>
              <a:gd name="connsiteX463" fmla="*/ 5906726 w 9595474"/>
              <a:gd name="connsiteY463" fmla="*/ 4949508 h 6858000"/>
              <a:gd name="connsiteX464" fmla="*/ 5906135 w 9595474"/>
              <a:gd name="connsiteY464" fmla="*/ 4955223 h 6858000"/>
              <a:gd name="connsiteX465" fmla="*/ 5905840 w 9595474"/>
              <a:gd name="connsiteY465" fmla="*/ 4961255 h 6858000"/>
              <a:gd name="connsiteX466" fmla="*/ 5905248 w 9595474"/>
              <a:gd name="connsiteY466" fmla="*/ 4967288 h 6858000"/>
              <a:gd name="connsiteX467" fmla="*/ 5904066 w 9595474"/>
              <a:gd name="connsiteY467" fmla="*/ 4973003 h 6858000"/>
              <a:gd name="connsiteX468" fmla="*/ 5902883 w 9595474"/>
              <a:gd name="connsiteY468" fmla="*/ 4979035 h 6858000"/>
              <a:gd name="connsiteX469" fmla="*/ 5901701 w 9595474"/>
              <a:gd name="connsiteY469" fmla="*/ 4985068 h 6858000"/>
              <a:gd name="connsiteX470" fmla="*/ 5899336 w 9595474"/>
              <a:gd name="connsiteY470" fmla="*/ 4990783 h 6858000"/>
              <a:gd name="connsiteX471" fmla="*/ 5897268 w 9595474"/>
              <a:gd name="connsiteY471" fmla="*/ 4996180 h 6858000"/>
              <a:gd name="connsiteX472" fmla="*/ 5895199 w 9595474"/>
              <a:gd name="connsiteY472" fmla="*/ 5001895 h 6858000"/>
              <a:gd name="connsiteX473" fmla="*/ 5892243 w 9595474"/>
              <a:gd name="connsiteY473" fmla="*/ 5007293 h 6858000"/>
              <a:gd name="connsiteX474" fmla="*/ 5889287 w 9595474"/>
              <a:gd name="connsiteY474" fmla="*/ 5012690 h 6858000"/>
              <a:gd name="connsiteX475" fmla="*/ 5886036 w 9595474"/>
              <a:gd name="connsiteY475" fmla="*/ 5018088 h 6858000"/>
              <a:gd name="connsiteX476" fmla="*/ 5882489 w 9595474"/>
              <a:gd name="connsiteY476" fmla="*/ 5023168 h 6858000"/>
              <a:gd name="connsiteX477" fmla="*/ 5878646 w 9595474"/>
              <a:gd name="connsiteY477" fmla="*/ 5028248 h 6858000"/>
              <a:gd name="connsiteX478" fmla="*/ 5874509 w 9595474"/>
              <a:gd name="connsiteY478" fmla="*/ 5032693 h 6858000"/>
              <a:gd name="connsiteX479" fmla="*/ 5870075 w 9595474"/>
              <a:gd name="connsiteY479" fmla="*/ 5037455 h 6858000"/>
              <a:gd name="connsiteX480" fmla="*/ 5865346 w 9595474"/>
              <a:gd name="connsiteY480" fmla="*/ 5041900 h 6858000"/>
              <a:gd name="connsiteX481" fmla="*/ 5860617 w 9595474"/>
              <a:gd name="connsiteY481" fmla="*/ 5046028 h 6858000"/>
              <a:gd name="connsiteX482" fmla="*/ 5855592 w 9595474"/>
              <a:gd name="connsiteY482" fmla="*/ 5050155 h 6858000"/>
              <a:gd name="connsiteX483" fmla="*/ 5850567 w 9595474"/>
              <a:gd name="connsiteY483" fmla="*/ 5053648 h 6858000"/>
              <a:gd name="connsiteX484" fmla="*/ 5845247 w 9595474"/>
              <a:gd name="connsiteY484" fmla="*/ 5056823 h 6858000"/>
              <a:gd name="connsiteX485" fmla="*/ 5839926 w 9595474"/>
              <a:gd name="connsiteY485" fmla="*/ 5059680 h 6858000"/>
              <a:gd name="connsiteX486" fmla="*/ 5834311 w 9595474"/>
              <a:gd name="connsiteY486" fmla="*/ 5062538 h 6858000"/>
              <a:gd name="connsiteX487" fmla="*/ 5828695 w 9595474"/>
              <a:gd name="connsiteY487" fmla="*/ 5064760 h 6858000"/>
              <a:gd name="connsiteX488" fmla="*/ 5823375 w 9595474"/>
              <a:gd name="connsiteY488" fmla="*/ 5066983 h 6858000"/>
              <a:gd name="connsiteX489" fmla="*/ 5817463 w 9595474"/>
              <a:gd name="connsiteY489" fmla="*/ 5069205 h 6858000"/>
              <a:gd name="connsiteX490" fmla="*/ 5811552 w 9595474"/>
              <a:gd name="connsiteY490" fmla="*/ 5070475 h 6858000"/>
              <a:gd name="connsiteX491" fmla="*/ 5805640 w 9595474"/>
              <a:gd name="connsiteY491" fmla="*/ 5071428 h 6858000"/>
              <a:gd name="connsiteX492" fmla="*/ 5800024 w 9595474"/>
              <a:gd name="connsiteY492" fmla="*/ 5072698 h 6858000"/>
              <a:gd name="connsiteX493" fmla="*/ 5793817 w 9595474"/>
              <a:gd name="connsiteY493" fmla="*/ 5073333 h 6858000"/>
              <a:gd name="connsiteX494" fmla="*/ 5787610 w 9595474"/>
              <a:gd name="connsiteY494" fmla="*/ 5073650 h 6858000"/>
              <a:gd name="connsiteX495" fmla="*/ 5781994 w 9595474"/>
              <a:gd name="connsiteY495" fmla="*/ 5073968 h 6858000"/>
              <a:gd name="connsiteX496" fmla="*/ 5775787 w 9595474"/>
              <a:gd name="connsiteY496" fmla="*/ 5073650 h 6858000"/>
              <a:gd name="connsiteX497" fmla="*/ 5770171 w 9595474"/>
              <a:gd name="connsiteY497" fmla="*/ 5073333 h 6858000"/>
              <a:gd name="connsiteX498" fmla="*/ 5763965 w 9595474"/>
              <a:gd name="connsiteY498" fmla="*/ 5072698 h 6858000"/>
              <a:gd name="connsiteX499" fmla="*/ 5758349 w 9595474"/>
              <a:gd name="connsiteY499" fmla="*/ 5071428 h 6858000"/>
              <a:gd name="connsiteX500" fmla="*/ 5752141 w 9595474"/>
              <a:gd name="connsiteY500" fmla="*/ 5070475 h 6858000"/>
              <a:gd name="connsiteX501" fmla="*/ 5746526 w 9595474"/>
              <a:gd name="connsiteY501" fmla="*/ 5069205 h 6858000"/>
              <a:gd name="connsiteX502" fmla="*/ 5740614 w 9595474"/>
              <a:gd name="connsiteY502" fmla="*/ 5066983 h 6858000"/>
              <a:gd name="connsiteX503" fmla="*/ 5734998 w 9595474"/>
              <a:gd name="connsiteY503" fmla="*/ 5064760 h 6858000"/>
              <a:gd name="connsiteX504" fmla="*/ 5729382 w 9595474"/>
              <a:gd name="connsiteY504" fmla="*/ 5062538 h 6858000"/>
              <a:gd name="connsiteX505" fmla="*/ 5723767 w 9595474"/>
              <a:gd name="connsiteY505" fmla="*/ 5059680 h 6858000"/>
              <a:gd name="connsiteX506" fmla="*/ 5718446 w 9595474"/>
              <a:gd name="connsiteY506" fmla="*/ 5056823 h 6858000"/>
              <a:gd name="connsiteX507" fmla="*/ 5713421 w 9595474"/>
              <a:gd name="connsiteY507" fmla="*/ 5053648 h 6858000"/>
              <a:gd name="connsiteX508" fmla="*/ 5708396 w 9595474"/>
              <a:gd name="connsiteY508" fmla="*/ 5050155 h 6858000"/>
              <a:gd name="connsiteX509" fmla="*/ 5703372 w 9595474"/>
              <a:gd name="connsiteY509" fmla="*/ 5046028 h 6858000"/>
              <a:gd name="connsiteX510" fmla="*/ 5698347 w 9595474"/>
              <a:gd name="connsiteY510" fmla="*/ 5041900 h 6858000"/>
              <a:gd name="connsiteX511" fmla="*/ 5693618 w 9595474"/>
              <a:gd name="connsiteY511" fmla="*/ 5037455 h 6858000"/>
              <a:gd name="connsiteX512" fmla="*/ 5598148 w 9595474"/>
              <a:gd name="connsiteY512" fmla="*/ 4941888 h 6858000"/>
              <a:gd name="connsiteX513" fmla="*/ 5490560 w 9595474"/>
              <a:gd name="connsiteY513" fmla="*/ 4834573 h 6858000"/>
              <a:gd name="connsiteX514" fmla="*/ 5485830 w 9595474"/>
              <a:gd name="connsiteY514" fmla="*/ 4830128 h 6858000"/>
              <a:gd name="connsiteX515" fmla="*/ 5481397 w 9595474"/>
              <a:gd name="connsiteY515" fmla="*/ 4826000 h 6858000"/>
              <a:gd name="connsiteX516" fmla="*/ 5476372 w 9595474"/>
              <a:gd name="connsiteY516" fmla="*/ 4821873 h 6858000"/>
              <a:gd name="connsiteX517" fmla="*/ 5471348 w 9595474"/>
              <a:gd name="connsiteY517" fmla="*/ 4818380 h 6858000"/>
              <a:gd name="connsiteX518" fmla="*/ 5465732 w 9595474"/>
              <a:gd name="connsiteY518" fmla="*/ 4815205 h 6858000"/>
              <a:gd name="connsiteX519" fmla="*/ 5460411 w 9595474"/>
              <a:gd name="connsiteY519" fmla="*/ 4812348 h 6858000"/>
              <a:gd name="connsiteX520" fmla="*/ 5455091 w 9595474"/>
              <a:gd name="connsiteY520" fmla="*/ 4809173 h 6858000"/>
              <a:gd name="connsiteX521" fmla="*/ 5449475 w 9595474"/>
              <a:gd name="connsiteY521" fmla="*/ 4807268 h 6858000"/>
              <a:gd name="connsiteX522" fmla="*/ 5443563 w 9595474"/>
              <a:gd name="connsiteY522" fmla="*/ 4805045 h 6858000"/>
              <a:gd name="connsiteX523" fmla="*/ 5437948 w 9595474"/>
              <a:gd name="connsiteY523" fmla="*/ 4802823 h 6858000"/>
              <a:gd name="connsiteX524" fmla="*/ 5432036 w 9595474"/>
              <a:gd name="connsiteY524" fmla="*/ 4801553 h 6858000"/>
              <a:gd name="connsiteX525" fmla="*/ 5426420 w 9595474"/>
              <a:gd name="connsiteY525" fmla="*/ 4800283 h 6858000"/>
              <a:gd name="connsiteX526" fmla="*/ 5420509 w 9595474"/>
              <a:gd name="connsiteY526" fmla="*/ 4799330 h 6858000"/>
              <a:gd name="connsiteX527" fmla="*/ 5414597 w 9595474"/>
              <a:gd name="connsiteY527" fmla="*/ 4798695 h 6858000"/>
              <a:gd name="connsiteX528" fmla="*/ 5408391 w 9595474"/>
              <a:gd name="connsiteY528" fmla="*/ 4798060 h 6858000"/>
              <a:gd name="connsiteX529" fmla="*/ 5402775 w 9595474"/>
              <a:gd name="connsiteY529" fmla="*/ 4797743 h 6858000"/>
              <a:gd name="connsiteX530" fmla="*/ 5396568 w 9595474"/>
              <a:gd name="connsiteY530" fmla="*/ 4798060 h 6858000"/>
              <a:gd name="connsiteX531" fmla="*/ 5390361 w 9595474"/>
              <a:gd name="connsiteY531" fmla="*/ 4798695 h 6858000"/>
              <a:gd name="connsiteX532" fmla="*/ 5384745 w 9595474"/>
              <a:gd name="connsiteY532" fmla="*/ 4799330 h 6858000"/>
              <a:gd name="connsiteX533" fmla="*/ 5378538 w 9595474"/>
              <a:gd name="connsiteY533" fmla="*/ 4800283 h 6858000"/>
              <a:gd name="connsiteX534" fmla="*/ 5372922 w 9595474"/>
              <a:gd name="connsiteY534" fmla="*/ 4801553 h 6858000"/>
              <a:gd name="connsiteX535" fmla="*/ 5367010 w 9595474"/>
              <a:gd name="connsiteY535" fmla="*/ 4802823 h 6858000"/>
              <a:gd name="connsiteX536" fmla="*/ 5361394 w 9595474"/>
              <a:gd name="connsiteY536" fmla="*/ 4805045 h 6858000"/>
              <a:gd name="connsiteX537" fmla="*/ 5355483 w 9595474"/>
              <a:gd name="connsiteY537" fmla="*/ 4807268 h 6858000"/>
              <a:gd name="connsiteX538" fmla="*/ 5350163 w 9595474"/>
              <a:gd name="connsiteY538" fmla="*/ 4809173 h 6858000"/>
              <a:gd name="connsiteX539" fmla="*/ 5344547 w 9595474"/>
              <a:gd name="connsiteY539" fmla="*/ 4812348 h 6858000"/>
              <a:gd name="connsiteX540" fmla="*/ 5338931 w 9595474"/>
              <a:gd name="connsiteY540" fmla="*/ 4815205 h 6858000"/>
              <a:gd name="connsiteX541" fmla="*/ 5333906 w 9595474"/>
              <a:gd name="connsiteY541" fmla="*/ 4818380 h 6858000"/>
              <a:gd name="connsiteX542" fmla="*/ 5328881 w 9595474"/>
              <a:gd name="connsiteY542" fmla="*/ 4821873 h 6858000"/>
              <a:gd name="connsiteX543" fmla="*/ 5323857 w 9595474"/>
              <a:gd name="connsiteY543" fmla="*/ 4826000 h 6858000"/>
              <a:gd name="connsiteX544" fmla="*/ 5318832 w 9595474"/>
              <a:gd name="connsiteY544" fmla="*/ 4830128 h 6858000"/>
              <a:gd name="connsiteX545" fmla="*/ 5314398 w 9595474"/>
              <a:gd name="connsiteY545" fmla="*/ 4834573 h 6858000"/>
              <a:gd name="connsiteX546" fmla="*/ 5307305 w 9595474"/>
              <a:gd name="connsiteY546" fmla="*/ 4841875 h 6858000"/>
              <a:gd name="connsiteX547" fmla="*/ 5301393 w 9595474"/>
              <a:gd name="connsiteY547" fmla="*/ 4849813 h 6858000"/>
              <a:gd name="connsiteX548" fmla="*/ 5295482 w 9595474"/>
              <a:gd name="connsiteY548" fmla="*/ 4858068 h 6858000"/>
              <a:gd name="connsiteX549" fmla="*/ 5291048 w 9595474"/>
              <a:gd name="connsiteY549" fmla="*/ 4867275 h 6858000"/>
              <a:gd name="connsiteX550" fmla="*/ 5286910 w 9595474"/>
              <a:gd name="connsiteY550" fmla="*/ 4875848 h 6858000"/>
              <a:gd name="connsiteX551" fmla="*/ 5283659 w 9595474"/>
              <a:gd name="connsiteY551" fmla="*/ 4885055 h 6858000"/>
              <a:gd name="connsiteX552" fmla="*/ 5281294 w 9595474"/>
              <a:gd name="connsiteY552" fmla="*/ 4894580 h 6858000"/>
              <a:gd name="connsiteX553" fmla="*/ 5279521 w 9595474"/>
              <a:gd name="connsiteY553" fmla="*/ 4903788 h 6858000"/>
              <a:gd name="connsiteX554" fmla="*/ 5278339 w 9595474"/>
              <a:gd name="connsiteY554" fmla="*/ 4913630 h 6858000"/>
              <a:gd name="connsiteX555" fmla="*/ 5278339 w 9595474"/>
              <a:gd name="connsiteY555" fmla="*/ 4923155 h 6858000"/>
              <a:gd name="connsiteX556" fmla="*/ 5278634 w 9595474"/>
              <a:gd name="connsiteY556" fmla="*/ 4932998 h 6858000"/>
              <a:gd name="connsiteX557" fmla="*/ 5279816 w 9595474"/>
              <a:gd name="connsiteY557" fmla="*/ 4942205 h 6858000"/>
              <a:gd name="connsiteX558" fmla="*/ 5281885 w 9595474"/>
              <a:gd name="connsiteY558" fmla="*/ 4952048 h 6858000"/>
              <a:gd name="connsiteX559" fmla="*/ 5284546 w 9595474"/>
              <a:gd name="connsiteY559" fmla="*/ 4960938 h 6858000"/>
              <a:gd name="connsiteX560" fmla="*/ 5288092 w 9595474"/>
              <a:gd name="connsiteY560" fmla="*/ 4970145 h 6858000"/>
              <a:gd name="connsiteX561" fmla="*/ 5291935 w 9595474"/>
              <a:gd name="connsiteY561" fmla="*/ 4979353 h 6858000"/>
              <a:gd name="connsiteX562" fmla="*/ 5583665 w 9595474"/>
              <a:gd name="connsiteY562" fmla="*/ 5270500 h 6858000"/>
              <a:gd name="connsiteX563" fmla="*/ 5588098 w 9595474"/>
              <a:gd name="connsiteY563" fmla="*/ 5275263 h 6858000"/>
              <a:gd name="connsiteX564" fmla="*/ 5592237 w 9595474"/>
              <a:gd name="connsiteY564" fmla="*/ 5280343 h 6858000"/>
              <a:gd name="connsiteX565" fmla="*/ 5595784 w 9595474"/>
              <a:gd name="connsiteY565" fmla="*/ 5284788 h 6858000"/>
              <a:gd name="connsiteX566" fmla="*/ 5599626 w 9595474"/>
              <a:gd name="connsiteY566" fmla="*/ 5290185 h 6858000"/>
              <a:gd name="connsiteX567" fmla="*/ 5602582 w 9595474"/>
              <a:gd name="connsiteY567" fmla="*/ 5295265 h 6858000"/>
              <a:gd name="connsiteX568" fmla="*/ 5605833 w 9595474"/>
              <a:gd name="connsiteY568" fmla="*/ 5300663 h 6858000"/>
              <a:gd name="connsiteX569" fmla="*/ 5608493 w 9595474"/>
              <a:gd name="connsiteY569" fmla="*/ 5306060 h 6858000"/>
              <a:gd name="connsiteX570" fmla="*/ 5610857 w 9595474"/>
              <a:gd name="connsiteY570" fmla="*/ 5311775 h 6858000"/>
              <a:gd name="connsiteX571" fmla="*/ 5613222 w 9595474"/>
              <a:gd name="connsiteY571" fmla="*/ 5317490 h 6858000"/>
              <a:gd name="connsiteX572" fmla="*/ 5614996 w 9595474"/>
              <a:gd name="connsiteY572" fmla="*/ 5323523 h 6858000"/>
              <a:gd name="connsiteX573" fmla="*/ 5616474 w 9595474"/>
              <a:gd name="connsiteY573" fmla="*/ 5329238 h 6858000"/>
              <a:gd name="connsiteX574" fmla="*/ 5617656 w 9595474"/>
              <a:gd name="connsiteY574" fmla="*/ 5334953 h 6858000"/>
              <a:gd name="connsiteX575" fmla="*/ 5618838 w 9595474"/>
              <a:gd name="connsiteY575" fmla="*/ 5340985 h 6858000"/>
              <a:gd name="connsiteX576" fmla="*/ 5619725 w 9595474"/>
              <a:gd name="connsiteY576" fmla="*/ 5346700 h 6858000"/>
              <a:gd name="connsiteX577" fmla="*/ 5620021 w 9595474"/>
              <a:gd name="connsiteY577" fmla="*/ 5352733 h 6858000"/>
              <a:gd name="connsiteX578" fmla="*/ 5620021 w 9595474"/>
              <a:gd name="connsiteY578" fmla="*/ 5359083 h 6858000"/>
              <a:gd name="connsiteX579" fmla="*/ 5620021 w 9595474"/>
              <a:gd name="connsiteY579" fmla="*/ 5364798 h 6858000"/>
              <a:gd name="connsiteX580" fmla="*/ 5619725 w 9595474"/>
              <a:gd name="connsiteY580" fmla="*/ 5370830 h 6858000"/>
              <a:gd name="connsiteX581" fmla="*/ 5618838 w 9595474"/>
              <a:gd name="connsiteY581" fmla="*/ 5376545 h 6858000"/>
              <a:gd name="connsiteX582" fmla="*/ 5617656 w 9595474"/>
              <a:gd name="connsiteY582" fmla="*/ 5382578 h 6858000"/>
              <a:gd name="connsiteX583" fmla="*/ 5616474 w 9595474"/>
              <a:gd name="connsiteY583" fmla="*/ 5388293 h 6858000"/>
              <a:gd name="connsiteX584" fmla="*/ 5614996 w 9595474"/>
              <a:gd name="connsiteY584" fmla="*/ 5394008 h 6858000"/>
              <a:gd name="connsiteX585" fmla="*/ 5613222 w 9595474"/>
              <a:gd name="connsiteY585" fmla="*/ 5400040 h 6858000"/>
              <a:gd name="connsiteX586" fmla="*/ 5610857 w 9595474"/>
              <a:gd name="connsiteY586" fmla="*/ 5405755 h 6858000"/>
              <a:gd name="connsiteX587" fmla="*/ 5608493 w 9595474"/>
              <a:gd name="connsiteY587" fmla="*/ 5411470 h 6858000"/>
              <a:gd name="connsiteX588" fmla="*/ 5605833 w 9595474"/>
              <a:gd name="connsiteY588" fmla="*/ 5416868 h 6858000"/>
              <a:gd name="connsiteX589" fmla="*/ 5602582 w 9595474"/>
              <a:gd name="connsiteY589" fmla="*/ 5422265 h 6858000"/>
              <a:gd name="connsiteX590" fmla="*/ 5599626 w 9595474"/>
              <a:gd name="connsiteY590" fmla="*/ 5427663 h 6858000"/>
              <a:gd name="connsiteX591" fmla="*/ 5595784 w 9595474"/>
              <a:gd name="connsiteY591" fmla="*/ 5432743 h 6858000"/>
              <a:gd name="connsiteX592" fmla="*/ 5592237 w 9595474"/>
              <a:gd name="connsiteY592" fmla="*/ 5437505 h 6858000"/>
              <a:gd name="connsiteX593" fmla="*/ 5588098 w 9595474"/>
              <a:gd name="connsiteY593" fmla="*/ 5442268 h 6858000"/>
              <a:gd name="connsiteX594" fmla="*/ 5583665 w 9595474"/>
              <a:gd name="connsiteY594" fmla="*/ 5447030 h 6858000"/>
              <a:gd name="connsiteX595" fmla="*/ 5578936 w 9595474"/>
              <a:gd name="connsiteY595" fmla="*/ 5451158 h 6858000"/>
              <a:gd name="connsiteX596" fmla="*/ 5573911 w 9595474"/>
              <a:gd name="connsiteY596" fmla="*/ 5455603 h 6858000"/>
              <a:gd name="connsiteX597" fmla="*/ 5569182 w 9595474"/>
              <a:gd name="connsiteY597" fmla="*/ 5459095 h 6858000"/>
              <a:gd name="connsiteX598" fmla="*/ 5563862 w 9595474"/>
              <a:gd name="connsiteY598" fmla="*/ 5462905 h 6858000"/>
              <a:gd name="connsiteX599" fmla="*/ 5558837 w 9595474"/>
              <a:gd name="connsiteY599" fmla="*/ 5466080 h 6858000"/>
              <a:gd name="connsiteX600" fmla="*/ 5553517 w 9595474"/>
              <a:gd name="connsiteY600" fmla="*/ 5469255 h 6858000"/>
              <a:gd name="connsiteX601" fmla="*/ 5548196 w 9595474"/>
              <a:gd name="connsiteY601" fmla="*/ 5471795 h 6858000"/>
              <a:gd name="connsiteX602" fmla="*/ 5542285 w 9595474"/>
              <a:gd name="connsiteY602" fmla="*/ 5474335 h 6858000"/>
              <a:gd name="connsiteX603" fmla="*/ 5536964 w 9595474"/>
              <a:gd name="connsiteY603" fmla="*/ 5476558 h 6858000"/>
              <a:gd name="connsiteX604" fmla="*/ 5531348 w 9595474"/>
              <a:gd name="connsiteY604" fmla="*/ 5478145 h 6858000"/>
              <a:gd name="connsiteX605" fmla="*/ 5525437 w 9595474"/>
              <a:gd name="connsiteY605" fmla="*/ 5479733 h 6858000"/>
              <a:gd name="connsiteX606" fmla="*/ 5519230 w 9595474"/>
              <a:gd name="connsiteY606" fmla="*/ 5481003 h 6858000"/>
              <a:gd name="connsiteX607" fmla="*/ 5513614 w 9595474"/>
              <a:gd name="connsiteY607" fmla="*/ 5482273 h 6858000"/>
              <a:gd name="connsiteX608" fmla="*/ 5507999 w 9595474"/>
              <a:gd name="connsiteY608" fmla="*/ 5482908 h 6858000"/>
              <a:gd name="connsiteX609" fmla="*/ 5501791 w 9595474"/>
              <a:gd name="connsiteY609" fmla="*/ 5483225 h 6858000"/>
              <a:gd name="connsiteX610" fmla="*/ 5495585 w 9595474"/>
              <a:gd name="connsiteY610" fmla="*/ 5483543 h 6858000"/>
              <a:gd name="connsiteX611" fmla="*/ 6873545 w 9595474"/>
              <a:gd name="connsiteY611" fmla="*/ 6858000 h 6858000"/>
              <a:gd name="connsiteX612" fmla="*/ 9595474 w 9595474"/>
              <a:gd name="connsiteY612" fmla="*/ 6858000 h 6858000"/>
              <a:gd name="connsiteX613" fmla="*/ 9595474 w 9595474"/>
              <a:gd name="connsiteY613" fmla="*/ 0 h 6858000"/>
              <a:gd name="connsiteX0" fmla="*/ 9595474 w 9595474"/>
              <a:gd name="connsiteY0" fmla="*/ 0 h 6858000"/>
              <a:gd name="connsiteX1" fmla="*/ 0 w 9595474"/>
              <a:gd name="connsiteY1" fmla="*/ 0 h 6858000"/>
              <a:gd name="connsiteX2" fmla="*/ 692823 w 9595474"/>
              <a:gd name="connsiteY2" fmla="*/ 691198 h 6858000"/>
              <a:gd name="connsiteX3" fmla="*/ 691345 w 9595474"/>
              <a:gd name="connsiteY3" fmla="*/ 683895 h 6858000"/>
              <a:gd name="connsiteX4" fmla="*/ 690754 w 9595474"/>
              <a:gd name="connsiteY4" fmla="*/ 676275 h 6858000"/>
              <a:gd name="connsiteX5" fmla="*/ 690754 w 9595474"/>
              <a:gd name="connsiteY5" fmla="*/ 669290 h 6858000"/>
              <a:gd name="connsiteX6" fmla="*/ 690754 w 9595474"/>
              <a:gd name="connsiteY6" fmla="*/ 661988 h 6858000"/>
              <a:gd name="connsiteX7" fmla="*/ 691345 w 9595474"/>
              <a:gd name="connsiteY7" fmla="*/ 654368 h 6858000"/>
              <a:gd name="connsiteX8" fmla="*/ 692527 w 9595474"/>
              <a:gd name="connsiteY8" fmla="*/ 647383 h 6858000"/>
              <a:gd name="connsiteX9" fmla="*/ 694005 w 9595474"/>
              <a:gd name="connsiteY9" fmla="*/ 640080 h 6858000"/>
              <a:gd name="connsiteX10" fmla="*/ 695778 w 9595474"/>
              <a:gd name="connsiteY10" fmla="*/ 633095 h 6858000"/>
              <a:gd name="connsiteX11" fmla="*/ 698143 w 9595474"/>
              <a:gd name="connsiteY11" fmla="*/ 625793 h 6858000"/>
              <a:gd name="connsiteX12" fmla="*/ 700803 w 9595474"/>
              <a:gd name="connsiteY12" fmla="*/ 618808 h 6858000"/>
              <a:gd name="connsiteX13" fmla="*/ 704054 w 9595474"/>
              <a:gd name="connsiteY13" fmla="*/ 612140 h 6858000"/>
              <a:gd name="connsiteX14" fmla="*/ 707601 w 9595474"/>
              <a:gd name="connsiteY14" fmla="*/ 605790 h 6858000"/>
              <a:gd name="connsiteX15" fmla="*/ 712035 w 9595474"/>
              <a:gd name="connsiteY15" fmla="*/ 599123 h 6858000"/>
              <a:gd name="connsiteX16" fmla="*/ 716173 w 9595474"/>
              <a:gd name="connsiteY16" fmla="*/ 592773 h 6858000"/>
              <a:gd name="connsiteX17" fmla="*/ 721198 w 9595474"/>
              <a:gd name="connsiteY17" fmla="*/ 587058 h 6858000"/>
              <a:gd name="connsiteX18" fmla="*/ 726518 w 9595474"/>
              <a:gd name="connsiteY18" fmla="*/ 581343 h 6858000"/>
              <a:gd name="connsiteX19" fmla="*/ 731247 w 9595474"/>
              <a:gd name="connsiteY19" fmla="*/ 576898 h 6858000"/>
              <a:gd name="connsiteX20" fmla="*/ 735976 w 9595474"/>
              <a:gd name="connsiteY20" fmla="*/ 572453 h 6858000"/>
              <a:gd name="connsiteX21" fmla="*/ 741001 w 9595474"/>
              <a:gd name="connsiteY21" fmla="*/ 568960 h 6858000"/>
              <a:gd name="connsiteX22" fmla="*/ 746026 w 9595474"/>
              <a:gd name="connsiteY22" fmla="*/ 565468 h 6858000"/>
              <a:gd name="connsiteX23" fmla="*/ 751050 w 9595474"/>
              <a:gd name="connsiteY23" fmla="*/ 562293 h 6858000"/>
              <a:gd name="connsiteX24" fmla="*/ 756371 w 9595474"/>
              <a:gd name="connsiteY24" fmla="*/ 558800 h 6858000"/>
              <a:gd name="connsiteX25" fmla="*/ 761691 w 9595474"/>
              <a:gd name="connsiteY25" fmla="*/ 556578 h 6858000"/>
              <a:gd name="connsiteX26" fmla="*/ 767602 w 9595474"/>
              <a:gd name="connsiteY26" fmla="*/ 554038 h 6858000"/>
              <a:gd name="connsiteX27" fmla="*/ 772923 w 9595474"/>
              <a:gd name="connsiteY27" fmla="*/ 551815 h 6858000"/>
              <a:gd name="connsiteX28" fmla="*/ 778834 w 9595474"/>
              <a:gd name="connsiteY28" fmla="*/ 549910 h 6858000"/>
              <a:gd name="connsiteX29" fmla="*/ 784450 w 9595474"/>
              <a:gd name="connsiteY29" fmla="*/ 548640 h 6858000"/>
              <a:gd name="connsiteX30" fmla="*/ 790066 w 9595474"/>
              <a:gd name="connsiteY30" fmla="*/ 547370 h 6858000"/>
              <a:gd name="connsiteX31" fmla="*/ 795977 w 9595474"/>
              <a:gd name="connsiteY31" fmla="*/ 546418 h 6858000"/>
              <a:gd name="connsiteX32" fmla="*/ 802184 w 9595474"/>
              <a:gd name="connsiteY32" fmla="*/ 545783 h 6858000"/>
              <a:gd name="connsiteX33" fmla="*/ 807800 w 9595474"/>
              <a:gd name="connsiteY33" fmla="*/ 545465 h 6858000"/>
              <a:gd name="connsiteX34" fmla="*/ 814007 w 9595474"/>
              <a:gd name="connsiteY34" fmla="*/ 544830 h 6858000"/>
              <a:gd name="connsiteX35" fmla="*/ 819623 w 9595474"/>
              <a:gd name="connsiteY35" fmla="*/ 545465 h 6858000"/>
              <a:gd name="connsiteX36" fmla="*/ 825830 w 9595474"/>
              <a:gd name="connsiteY36" fmla="*/ 545783 h 6858000"/>
              <a:gd name="connsiteX37" fmla="*/ 831446 w 9595474"/>
              <a:gd name="connsiteY37" fmla="*/ 546418 h 6858000"/>
              <a:gd name="connsiteX38" fmla="*/ 837358 w 9595474"/>
              <a:gd name="connsiteY38" fmla="*/ 547370 h 6858000"/>
              <a:gd name="connsiteX39" fmla="*/ 842974 w 9595474"/>
              <a:gd name="connsiteY39" fmla="*/ 548640 h 6858000"/>
              <a:gd name="connsiteX40" fmla="*/ 848885 w 9595474"/>
              <a:gd name="connsiteY40" fmla="*/ 549910 h 6858000"/>
              <a:gd name="connsiteX41" fmla="*/ 854501 w 9595474"/>
              <a:gd name="connsiteY41" fmla="*/ 551815 h 6858000"/>
              <a:gd name="connsiteX42" fmla="*/ 860117 w 9595474"/>
              <a:gd name="connsiteY42" fmla="*/ 554038 h 6858000"/>
              <a:gd name="connsiteX43" fmla="*/ 865733 w 9595474"/>
              <a:gd name="connsiteY43" fmla="*/ 556578 h 6858000"/>
              <a:gd name="connsiteX44" fmla="*/ 871053 w 9595474"/>
              <a:gd name="connsiteY44" fmla="*/ 558800 h 6858000"/>
              <a:gd name="connsiteX45" fmla="*/ 876373 w 9595474"/>
              <a:gd name="connsiteY45" fmla="*/ 562293 h 6858000"/>
              <a:gd name="connsiteX46" fmla="*/ 881398 w 9595474"/>
              <a:gd name="connsiteY46" fmla="*/ 565468 h 6858000"/>
              <a:gd name="connsiteX47" fmla="*/ 886718 w 9595474"/>
              <a:gd name="connsiteY47" fmla="*/ 568960 h 6858000"/>
              <a:gd name="connsiteX48" fmla="*/ 891447 w 9595474"/>
              <a:gd name="connsiteY48" fmla="*/ 572453 h 6858000"/>
              <a:gd name="connsiteX49" fmla="*/ 896177 w 9595474"/>
              <a:gd name="connsiteY49" fmla="*/ 576898 h 6858000"/>
              <a:gd name="connsiteX50" fmla="*/ 900906 w 9595474"/>
              <a:gd name="connsiteY50" fmla="*/ 581343 h 6858000"/>
              <a:gd name="connsiteX51" fmla="*/ 1431459 w 9595474"/>
              <a:gd name="connsiteY51" fmla="*/ 1111568 h 6858000"/>
              <a:gd name="connsiteX52" fmla="*/ 2394731 w 9595474"/>
              <a:gd name="connsiteY52" fmla="*/ 2074863 h 6858000"/>
              <a:gd name="connsiteX53" fmla="*/ 2399164 w 9595474"/>
              <a:gd name="connsiteY53" fmla="*/ 2079308 h 6858000"/>
              <a:gd name="connsiteX54" fmla="*/ 2404189 w 9595474"/>
              <a:gd name="connsiteY54" fmla="*/ 2083435 h 6858000"/>
              <a:gd name="connsiteX55" fmla="*/ 2408918 w 9595474"/>
              <a:gd name="connsiteY55" fmla="*/ 2087245 h 6858000"/>
              <a:gd name="connsiteX56" fmla="*/ 2413943 w 9595474"/>
              <a:gd name="connsiteY56" fmla="*/ 2090738 h 6858000"/>
              <a:gd name="connsiteX57" fmla="*/ 2419263 w 9595474"/>
              <a:gd name="connsiteY57" fmla="*/ 2093913 h 6858000"/>
              <a:gd name="connsiteX58" fmla="*/ 2424583 w 9595474"/>
              <a:gd name="connsiteY58" fmla="*/ 2096770 h 6858000"/>
              <a:gd name="connsiteX59" fmla="*/ 2430199 w 9595474"/>
              <a:gd name="connsiteY59" fmla="*/ 2099628 h 6858000"/>
              <a:gd name="connsiteX60" fmla="*/ 2435520 w 9595474"/>
              <a:gd name="connsiteY60" fmla="*/ 2101850 h 6858000"/>
              <a:gd name="connsiteX61" fmla="*/ 2441136 w 9595474"/>
              <a:gd name="connsiteY61" fmla="*/ 2104073 h 6858000"/>
              <a:gd name="connsiteX62" fmla="*/ 2447047 w 9595474"/>
              <a:gd name="connsiteY62" fmla="*/ 2105660 h 6858000"/>
              <a:gd name="connsiteX63" fmla="*/ 2452663 w 9595474"/>
              <a:gd name="connsiteY63" fmla="*/ 2107565 h 6858000"/>
              <a:gd name="connsiteX64" fmla="*/ 2458574 w 9595474"/>
              <a:gd name="connsiteY64" fmla="*/ 2108518 h 6858000"/>
              <a:gd name="connsiteX65" fmla="*/ 2464190 w 9595474"/>
              <a:gd name="connsiteY65" fmla="*/ 2109788 h 6858000"/>
              <a:gd name="connsiteX66" fmla="*/ 2469806 w 9595474"/>
              <a:gd name="connsiteY66" fmla="*/ 2110423 h 6858000"/>
              <a:gd name="connsiteX67" fmla="*/ 2476013 w 9595474"/>
              <a:gd name="connsiteY67" fmla="*/ 2110740 h 6858000"/>
              <a:gd name="connsiteX68" fmla="*/ 2481925 w 9595474"/>
              <a:gd name="connsiteY68" fmla="*/ 2111058 h 6858000"/>
              <a:gd name="connsiteX69" fmla="*/ 2487836 w 9595474"/>
              <a:gd name="connsiteY69" fmla="*/ 2110740 h 6858000"/>
              <a:gd name="connsiteX70" fmla="*/ 2493747 w 9595474"/>
              <a:gd name="connsiteY70" fmla="*/ 2110423 h 6858000"/>
              <a:gd name="connsiteX71" fmla="*/ 2499363 w 9595474"/>
              <a:gd name="connsiteY71" fmla="*/ 2109788 h 6858000"/>
              <a:gd name="connsiteX72" fmla="*/ 2505570 w 9595474"/>
              <a:gd name="connsiteY72" fmla="*/ 2108518 h 6858000"/>
              <a:gd name="connsiteX73" fmla="*/ 2511186 w 9595474"/>
              <a:gd name="connsiteY73" fmla="*/ 2107565 h 6858000"/>
              <a:gd name="connsiteX74" fmla="*/ 2517098 w 9595474"/>
              <a:gd name="connsiteY74" fmla="*/ 2105660 h 6858000"/>
              <a:gd name="connsiteX75" fmla="*/ 2522714 w 9595474"/>
              <a:gd name="connsiteY75" fmla="*/ 2104073 h 6858000"/>
              <a:gd name="connsiteX76" fmla="*/ 2528034 w 9595474"/>
              <a:gd name="connsiteY76" fmla="*/ 2101850 h 6858000"/>
              <a:gd name="connsiteX77" fmla="*/ 2533945 w 9595474"/>
              <a:gd name="connsiteY77" fmla="*/ 2099628 h 6858000"/>
              <a:gd name="connsiteX78" fmla="*/ 2539266 w 9595474"/>
              <a:gd name="connsiteY78" fmla="*/ 2096770 h 6858000"/>
              <a:gd name="connsiteX79" fmla="*/ 2544290 w 9595474"/>
              <a:gd name="connsiteY79" fmla="*/ 2093913 h 6858000"/>
              <a:gd name="connsiteX80" fmla="*/ 2549611 w 9595474"/>
              <a:gd name="connsiteY80" fmla="*/ 2090738 h 6858000"/>
              <a:gd name="connsiteX81" fmla="*/ 2554635 w 9595474"/>
              <a:gd name="connsiteY81" fmla="*/ 2087245 h 6858000"/>
              <a:gd name="connsiteX82" fmla="*/ 2559660 w 9595474"/>
              <a:gd name="connsiteY82" fmla="*/ 2083435 h 6858000"/>
              <a:gd name="connsiteX83" fmla="*/ 2564389 w 9595474"/>
              <a:gd name="connsiteY83" fmla="*/ 2079308 h 6858000"/>
              <a:gd name="connsiteX84" fmla="*/ 2569119 w 9595474"/>
              <a:gd name="connsiteY84" fmla="*/ 2074863 h 6858000"/>
              <a:gd name="connsiteX85" fmla="*/ 2573257 w 9595474"/>
              <a:gd name="connsiteY85" fmla="*/ 2070100 h 6858000"/>
              <a:gd name="connsiteX86" fmla="*/ 2577395 w 9595474"/>
              <a:gd name="connsiteY86" fmla="*/ 2065655 h 6858000"/>
              <a:gd name="connsiteX87" fmla="*/ 2581237 w 9595474"/>
              <a:gd name="connsiteY87" fmla="*/ 2060575 h 6858000"/>
              <a:gd name="connsiteX88" fmla="*/ 2584784 w 9595474"/>
              <a:gd name="connsiteY88" fmla="*/ 2055495 h 6858000"/>
              <a:gd name="connsiteX89" fmla="*/ 2588035 w 9595474"/>
              <a:gd name="connsiteY89" fmla="*/ 2050415 h 6858000"/>
              <a:gd name="connsiteX90" fmla="*/ 2590991 w 9595474"/>
              <a:gd name="connsiteY90" fmla="*/ 2045018 h 6858000"/>
              <a:gd name="connsiteX91" fmla="*/ 2593651 w 9595474"/>
              <a:gd name="connsiteY91" fmla="*/ 2039620 h 6858000"/>
              <a:gd name="connsiteX92" fmla="*/ 2596016 w 9595474"/>
              <a:gd name="connsiteY92" fmla="*/ 2034223 h 6858000"/>
              <a:gd name="connsiteX93" fmla="*/ 2598085 w 9595474"/>
              <a:gd name="connsiteY93" fmla="*/ 2028508 h 6858000"/>
              <a:gd name="connsiteX94" fmla="*/ 2599858 w 9595474"/>
              <a:gd name="connsiteY94" fmla="*/ 2022793 h 6858000"/>
              <a:gd name="connsiteX95" fmla="*/ 2601336 w 9595474"/>
              <a:gd name="connsiteY95" fmla="*/ 2017078 h 6858000"/>
              <a:gd name="connsiteX96" fmla="*/ 2602814 w 9595474"/>
              <a:gd name="connsiteY96" fmla="*/ 2011363 h 6858000"/>
              <a:gd name="connsiteX97" fmla="*/ 2603996 w 9595474"/>
              <a:gd name="connsiteY97" fmla="*/ 2005648 h 6858000"/>
              <a:gd name="connsiteX98" fmla="*/ 2604587 w 9595474"/>
              <a:gd name="connsiteY98" fmla="*/ 1999615 h 6858000"/>
              <a:gd name="connsiteX99" fmla="*/ 2604883 w 9595474"/>
              <a:gd name="connsiteY99" fmla="*/ 1993583 h 6858000"/>
              <a:gd name="connsiteX100" fmla="*/ 2604883 w 9595474"/>
              <a:gd name="connsiteY100" fmla="*/ 1987550 h 6858000"/>
              <a:gd name="connsiteX101" fmla="*/ 2604883 w 9595474"/>
              <a:gd name="connsiteY101" fmla="*/ 1981835 h 6858000"/>
              <a:gd name="connsiteX102" fmla="*/ 2604587 w 9595474"/>
              <a:gd name="connsiteY102" fmla="*/ 1976120 h 6858000"/>
              <a:gd name="connsiteX103" fmla="*/ 2603996 w 9595474"/>
              <a:gd name="connsiteY103" fmla="*/ 1970088 h 6858000"/>
              <a:gd name="connsiteX104" fmla="*/ 2602814 w 9595474"/>
              <a:gd name="connsiteY104" fmla="*/ 1964373 h 6858000"/>
              <a:gd name="connsiteX105" fmla="*/ 2601336 w 9595474"/>
              <a:gd name="connsiteY105" fmla="*/ 1958658 h 6858000"/>
              <a:gd name="connsiteX106" fmla="*/ 2599858 w 9595474"/>
              <a:gd name="connsiteY106" fmla="*/ 1952625 h 6858000"/>
              <a:gd name="connsiteX107" fmla="*/ 2598085 w 9595474"/>
              <a:gd name="connsiteY107" fmla="*/ 1946910 h 6858000"/>
              <a:gd name="connsiteX108" fmla="*/ 2596016 w 9595474"/>
              <a:gd name="connsiteY108" fmla="*/ 1941195 h 6858000"/>
              <a:gd name="connsiteX109" fmla="*/ 2593651 w 9595474"/>
              <a:gd name="connsiteY109" fmla="*/ 1935798 h 6858000"/>
              <a:gd name="connsiteX110" fmla="*/ 2590991 w 9595474"/>
              <a:gd name="connsiteY110" fmla="*/ 1930400 h 6858000"/>
              <a:gd name="connsiteX111" fmla="*/ 2588035 w 9595474"/>
              <a:gd name="connsiteY111" fmla="*/ 1925003 h 6858000"/>
              <a:gd name="connsiteX112" fmla="*/ 2584784 w 9595474"/>
              <a:gd name="connsiteY112" fmla="*/ 1919923 h 6858000"/>
              <a:gd name="connsiteX113" fmla="*/ 2581237 w 9595474"/>
              <a:gd name="connsiteY113" fmla="*/ 1915160 h 6858000"/>
              <a:gd name="connsiteX114" fmla="*/ 2577395 w 9595474"/>
              <a:gd name="connsiteY114" fmla="*/ 1910080 h 6858000"/>
              <a:gd name="connsiteX115" fmla="*/ 2573257 w 9595474"/>
              <a:gd name="connsiteY115" fmla="*/ 1905318 h 6858000"/>
              <a:gd name="connsiteX116" fmla="*/ 2569119 w 9595474"/>
              <a:gd name="connsiteY116" fmla="*/ 1900555 h 6858000"/>
              <a:gd name="connsiteX117" fmla="*/ 1590477 w 9595474"/>
              <a:gd name="connsiteY117" fmla="*/ 922020 h 6858000"/>
              <a:gd name="connsiteX118" fmla="*/ 1272736 w 9595474"/>
              <a:gd name="connsiteY118" fmla="*/ 604203 h 6858000"/>
              <a:gd name="connsiteX119" fmla="*/ 1268303 w 9595474"/>
              <a:gd name="connsiteY119" fmla="*/ 599440 h 6858000"/>
              <a:gd name="connsiteX120" fmla="*/ 1264165 w 9595474"/>
              <a:gd name="connsiteY120" fmla="*/ 594995 h 6858000"/>
              <a:gd name="connsiteX121" fmla="*/ 1260322 w 9595474"/>
              <a:gd name="connsiteY121" fmla="*/ 589915 h 6858000"/>
              <a:gd name="connsiteX122" fmla="*/ 1256776 w 9595474"/>
              <a:gd name="connsiteY122" fmla="*/ 584835 h 6858000"/>
              <a:gd name="connsiteX123" fmla="*/ 1253524 w 9595474"/>
              <a:gd name="connsiteY123" fmla="*/ 579755 h 6858000"/>
              <a:gd name="connsiteX124" fmla="*/ 1250864 w 9595474"/>
              <a:gd name="connsiteY124" fmla="*/ 574358 h 6858000"/>
              <a:gd name="connsiteX125" fmla="*/ 1247908 w 9595474"/>
              <a:gd name="connsiteY125" fmla="*/ 568960 h 6858000"/>
              <a:gd name="connsiteX126" fmla="*/ 1245839 w 9595474"/>
              <a:gd name="connsiteY126" fmla="*/ 563563 h 6858000"/>
              <a:gd name="connsiteX127" fmla="*/ 1243475 w 9595474"/>
              <a:gd name="connsiteY127" fmla="*/ 557848 h 6858000"/>
              <a:gd name="connsiteX128" fmla="*/ 1241701 w 9595474"/>
              <a:gd name="connsiteY128" fmla="*/ 552133 h 6858000"/>
              <a:gd name="connsiteX129" fmla="*/ 1239928 w 9595474"/>
              <a:gd name="connsiteY129" fmla="*/ 546418 h 6858000"/>
              <a:gd name="connsiteX130" fmla="*/ 1238746 w 9595474"/>
              <a:gd name="connsiteY130" fmla="*/ 540703 h 6858000"/>
              <a:gd name="connsiteX131" fmla="*/ 1237859 w 9595474"/>
              <a:gd name="connsiteY131" fmla="*/ 534988 h 6858000"/>
              <a:gd name="connsiteX132" fmla="*/ 1236972 w 9595474"/>
              <a:gd name="connsiteY132" fmla="*/ 528638 h 6858000"/>
              <a:gd name="connsiteX133" fmla="*/ 1236677 w 9595474"/>
              <a:gd name="connsiteY133" fmla="*/ 522923 h 6858000"/>
              <a:gd name="connsiteX134" fmla="*/ 1236381 w 9595474"/>
              <a:gd name="connsiteY134" fmla="*/ 516890 h 6858000"/>
              <a:gd name="connsiteX135" fmla="*/ 1236677 w 9595474"/>
              <a:gd name="connsiteY135" fmla="*/ 511175 h 6858000"/>
              <a:gd name="connsiteX136" fmla="*/ 1236972 w 9595474"/>
              <a:gd name="connsiteY136" fmla="*/ 505460 h 6858000"/>
              <a:gd name="connsiteX137" fmla="*/ 1237859 w 9595474"/>
              <a:gd name="connsiteY137" fmla="*/ 499428 h 6858000"/>
              <a:gd name="connsiteX138" fmla="*/ 1238746 w 9595474"/>
              <a:gd name="connsiteY138" fmla="*/ 493713 h 6858000"/>
              <a:gd name="connsiteX139" fmla="*/ 1239928 w 9595474"/>
              <a:gd name="connsiteY139" fmla="*/ 487680 h 6858000"/>
              <a:gd name="connsiteX140" fmla="*/ 1241701 w 9595474"/>
              <a:gd name="connsiteY140" fmla="*/ 481965 h 6858000"/>
              <a:gd name="connsiteX141" fmla="*/ 1243475 w 9595474"/>
              <a:gd name="connsiteY141" fmla="*/ 476250 h 6858000"/>
              <a:gd name="connsiteX142" fmla="*/ 1245839 w 9595474"/>
              <a:gd name="connsiteY142" fmla="*/ 470535 h 6858000"/>
              <a:gd name="connsiteX143" fmla="*/ 1247908 w 9595474"/>
              <a:gd name="connsiteY143" fmla="*/ 465138 h 6858000"/>
              <a:gd name="connsiteX144" fmla="*/ 1250864 w 9595474"/>
              <a:gd name="connsiteY144" fmla="*/ 459740 h 6858000"/>
              <a:gd name="connsiteX145" fmla="*/ 1253524 w 9595474"/>
              <a:gd name="connsiteY145" fmla="*/ 454343 h 6858000"/>
              <a:gd name="connsiteX146" fmla="*/ 1256776 w 9595474"/>
              <a:gd name="connsiteY146" fmla="*/ 449263 h 6858000"/>
              <a:gd name="connsiteX147" fmla="*/ 1260322 w 9595474"/>
              <a:gd name="connsiteY147" fmla="*/ 444500 h 6858000"/>
              <a:gd name="connsiteX148" fmla="*/ 1264165 w 9595474"/>
              <a:gd name="connsiteY148" fmla="*/ 439420 h 6858000"/>
              <a:gd name="connsiteX149" fmla="*/ 1268303 w 9595474"/>
              <a:gd name="connsiteY149" fmla="*/ 434658 h 6858000"/>
              <a:gd name="connsiteX150" fmla="*/ 1272736 w 9595474"/>
              <a:gd name="connsiteY150" fmla="*/ 429895 h 6858000"/>
              <a:gd name="connsiteX151" fmla="*/ 1277466 w 9595474"/>
              <a:gd name="connsiteY151" fmla="*/ 425768 h 6858000"/>
              <a:gd name="connsiteX152" fmla="*/ 1281899 w 9595474"/>
              <a:gd name="connsiteY152" fmla="*/ 421323 h 6858000"/>
              <a:gd name="connsiteX153" fmla="*/ 1286924 w 9595474"/>
              <a:gd name="connsiteY153" fmla="*/ 417830 h 6858000"/>
              <a:gd name="connsiteX154" fmla="*/ 1291949 w 9595474"/>
              <a:gd name="connsiteY154" fmla="*/ 414338 h 6858000"/>
              <a:gd name="connsiteX155" fmla="*/ 1296973 w 9595474"/>
              <a:gd name="connsiteY155" fmla="*/ 410845 h 6858000"/>
              <a:gd name="connsiteX156" fmla="*/ 1302589 w 9595474"/>
              <a:gd name="connsiteY156" fmla="*/ 407988 h 6858000"/>
              <a:gd name="connsiteX157" fmla="*/ 1307910 w 9595474"/>
              <a:gd name="connsiteY157" fmla="*/ 405130 h 6858000"/>
              <a:gd name="connsiteX158" fmla="*/ 1313230 w 9595474"/>
              <a:gd name="connsiteY158" fmla="*/ 402908 h 6858000"/>
              <a:gd name="connsiteX159" fmla="*/ 1318846 w 9595474"/>
              <a:gd name="connsiteY159" fmla="*/ 401003 h 6858000"/>
              <a:gd name="connsiteX160" fmla="*/ 1324757 w 9595474"/>
              <a:gd name="connsiteY160" fmla="*/ 399098 h 6858000"/>
              <a:gd name="connsiteX161" fmla="*/ 1330373 w 9595474"/>
              <a:gd name="connsiteY161" fmla="*/ 397193 h 6858000"/>
              <a:gd name="connsiteX162" fmla="*/ 1336285 w 9595474"/>
              <a:gd name="connsiteY162" fmla="*/ 396240 h 6858000"/>
              <a:gd name="connsiteX163" fmla="*/ 1341901 w 9595474"/>
              <a:gd name="connsiteY163" fmla="*/ 395288 h 6858000"/>
              <a:gd name="connsiteX164" fmla="*/ 1348108 w 9595474"/>
              <a:gd name="connsiteY164" fmla="*/ 394335 h 6858000"/>
              <a:gd name="connsiteX165" fmla="*/ 1353723 w 9595474"/>
              <a:gd name="connsiteY165" fmla="*/ 394018 h 6858000"/>
              <a:gd name="connsiteX166" fmla="*/ 1359930 w 9595474"/>
              <a:gd name="connsiteY166" fmla="*/ 393700 h 6858000"/>
              <a:gd name="connsiteX167" fmla="*/ 1365546 w 9595474"/>
              <a:gd name="connsiteY167" fmla="*/ 394018 h 6858000"/>
              <a:gd name="connsiteX168" fmla="*/ 1371458 w 9595474"/>
              <a:gd name="connsiteY168" fmla="*/ 394335 h 6858000"/>
              <a:gd name="connsiteX169" fmla="*/ 1377665 w 9595474"/>
              <a:gd name="connsiteY169" fmla="*/ 395288 h 6858000"/>
              <a:gd name="connsiteX170" fmla="*/ 1383281 w 9595474"/>
              <a:gd name="connsiteY170" fmla="*/ 396240 h 6858000"/>
              <a:gd name="connsiteX171" fmla="*/ 1388897 w 9595474"/>
              <a:gd name="connsiteY171" fmla="*/ 397193 h 6858000"/>
              <a:gd name="connsiteX172" fmla="*/ 1394808 w 9595474"/>
              <a:gd name="connsiteY172" fmla="*/ 399098 h 6858000"/>
              <a:gd name="connsiteX173" fmla="*/ 1400424 w 9595474"/>
              <a:gd name="connsiteY173" fmla="*/ 401003 h 6858000"/>
              <a:gd name="connsiteX174" fmla="*/ 1406335 w 9595474"/>
              <a:gd name="connsiteY174" fmla="*/ 402908 h 6858000"/>
              <a:gd name="connsiteX175" fmla="*/ 1411656 w 9595474"/>
              <a:gd name="connsiteY175" fmla="*/ 405130 h 6858000"/>
              <a:gd name="connsiteX176" fmla="*/ 1416976 w 9595474"/>
              <a:gd name="connsiteY176" fmla="*/ 407988 h 6858000"/>
              <a:gd name="connsiteX177" fmla="*/ 1422296 w 9595474"/>
              <a:gd name="connsiteY177" fmla="*/ 410845 h 6858000"/>
              <a:gd name="connsiteX178" fmla="*/ 1427617 w 9595474"/>
              <a:gd name="connsiteY178" fmla="*/ 414338 h 6858000"/>
              <a:gd name="connsiteX179" fmla="*/ 1432641 w 9595474"/>
              <a:gd name="connsiteY179" fmla="*/ 417830 h 6858000"/>
              <a:gd name="connsiteX180" fmla="*/ 1437666 w 9595474"/>
              <a:gd name="connsiteY180" fmla="*/ 421323 h 6858000"/>
              <a:gd name="connsiteX181" fmla="*/ 1442100 w 9595474"/>
              <a:gd name="connsiteY181" fmla="*/ 425768 h 6858000"/>
              <a:gd name="connsiteX182" fmla="*/ 1446829 w 9595474"/>
              <a:gd name="connsiteY182" fmla="*/ 429895 h 6858000"/>
              <a:gd name="connsiteX183" fmla="*/ 1907036 w 9595474"/>
              <a:gd name="connsiteY183" fmla="*/ 890270 h 6858000"/>
              <a:gd name="connsiteX184" fmla="*/ 2165662 w 9595474"/>
              <a:gd name="connsiteY184" fmla="*/ 1148715 h 6858000"/>
              <a:gd name="connsiteX185" fmla="*/ 2170391 w 9595474"/>
              <a:gd name="connsiteY185" fmla="*/ 1153160 h 6858000"/>
              <a:gd name="connsiteX186" fmla="*/ 2175416 w 9595474"/>
              <a:gd name="connsiteY186" fmla="*/ 1157288 h 6858000"/>
              <a:gd name="connsiteX187" fmla="*/ 2180145 w 9595474"/>
              <a:gd name="connsiteY187" fmla="*/ 1161098 h 6858000"/>
              <a:gd name="connsiteX188" fmla="*/ 2185170 w 9595474"/>
              <a:gd name="connsiteY188" fmla="*/ 1164590 h 6858000"/>
              <a:gd name="connsiteX189" fmla="*/ 2190490 w 9595474"/>
              <a:gd name="connsiteY189" fmla="*/ 1167765 h 6858000"/>
              <a:gd name="connsiteX190" fmla="*/ 2195810 w 9595474"/>
              <a:gd name="connsiteY190" fmla="*/ 1170623 h 6858000"/>
              <a:gd name="connsiteX191" fmla="*/ 2201130 w 9595474"/>
              <a:gd name="connsiteY191" fmla="*/ 1173480 h 6858000"/>
              <a:gd name="connsiteX192" fmla="*/ 2206746 w 9595474"/>
              <a:gd name="connsiteY192" fmla="*/ 1176020 h 6858000"/>
              <a:gd name="connsiteX193" fmla="*/ 2212362 w 9595474"/>
              <a:gd name="connsiteY193" fmla="*/ 1177925 h 6858000"/>
              <a:gd name="connsiteX194" fmla="*/ 2217683 w 9595474"/>
              <a:gd name="connsiteY194" fmla="*/ 1180148 h 6858000"/>
              <a:gd name="connsiteX195" fmla="*/ 2223594 w 9595474"/>
              <a:gd name="connsiteY195" fmla="*/ 1181418 h 6858000"/>
              <a:gd name="connsiteX196" fmla="*/ 2229505 w 9595474"/>
              <a:gd name="connsiteY196" fmla="*/ 1182688 h 6858000"/>
              <a:gd name="connsiteX197" fmla="*/ 2235417 w 9595474"/>
              <a:gd name="connsiteY197" fmla="*/ 1183640 h 6858000"/>
              <a:gd name="connsiteX198" fmla="*/ 2241033 w 9595474"/>
              <a:gd name="connsiteY198" fmla="*/ 1184275 h 6858000"/>
              <a:gd name="connsiteX199" fmla="*/ 2247240 w 9595474"/>
              <a:gd name="connsiteY199" fmla="*/ 1184593 h 6858000"/>
              <a:gd name="connsiteX200" fmla="*/ 2252856 w 9595474"/>
              <a:gd name="connsiteY200" fmla="*/ 1185228 h 6858000"/>
              <a:gd name="connsiteX201" fmla="*/ 2259063 w 9595474"/>
              <a:gd name="connsiteY201" fmla="*/ 1184593 h 6858000"/>
              <a:gd name="connsiteX202" fmla="*/ 2264679 w 9595474"/>
              <a:gd name="connsiteY202" fmla="*/ 1184275 h 6858000"/>
              <a:gd name="connsiteX203" fmla="*/ 2270590 w 9595474"/>
              <a:gd name="connsiteY203" fmla="*/ 1183640 h 6858000"/>
              <a:gd name="connsiteX204" fmla="*/ 2276797 w 9595474"/>
              <a:gd name="connsiteY204" fmla="*/ 1182688 h 6858000"/>
              <a:gd name="connsiteX205" fmla="*/ 2282413 w 9595474"/>
              <a:gd name="connsiteY205" fmla="*/ 1181418 h 6858000"/>
              <a:gd name="connsiteX206" fmla="*/ 2288029 w 9595474"/>
              <a:gd name="connsiteY206" fmla="*/ 1180148 h 6858000"/>
              <a:gd name="connsiteX207" fmla="*/ 2293940 w 9595474"/>
              <a:gd name="connsiteY207" fmla="*/ 1177925 h 6858000"/>
              <a:gd name="connsiteX208" fmla="*/ 2299261 w 9595474"/>
              <a:gd name="connsiteY208" fmla="*/ 1176020 h 6858000"/>
              <a:gd name="connsiteX209" fmla="*/ 2304581 w 9595474"/>
              <a:gd name="connsiteY209" fmla="*/ 1173480 h 6858000"/>
              <a:gd name="connsiteX210" fmla="*/ 2310492 w 9595474"/>
              <a:gd name="connsiteY210" fmla="*/ 1170623 h 6858000"/>
              <a:gd name="connsiteX211" fmla="*/ 2315517 w 9595474"/>
              <a:gd name="connsiteY211" fmla="*/ 1167765 h 6858000"/>
              <a:gd name="connsiteX212" fmla="*/ 2320837 w 9595474"/>
              <a:gd name="connsiteY212" fmla="*/ 1164590 h 6858000"/>
              <a:gd name="connsiteX213" fmla="*/ 2325862 w 9595474"/>
              <a:gd name="connsiteY213" fmla="*/ 1161098 h 6858000"/>
              <a:gd name="connsiteX214" fmla="*/ 2330887 w 9595474"/>
              <a:gd name="connsiteY214" fmla="*/ 1157288 h 6858000"/>
              <a:gd name="connsiteX215" fmla="*/ 2335616 w 9595474"/>
              <a:gd name="connsiteY215" fmla="*/ 1153160 h 6858000"/>
              <a:gd name="connsiteX216" fmla="*/ 2340345 w 9595474"/>
              <a:gd name="connsiteY216" fmla="*/ 1148715 h 6858000"/>
              <a:gd name="connsiteX217" fmla="*/ 2344483 w 9595474"/>
              <a:gd name="connsiteY217" fmla="*/ 1144270 h 6858000"/>
              <a:gd name="connsiteX218" fmla="*/ 2348621 w 9595474"/>
              <a:gd name="connsiteY218" fmla="*/ 1139508 h 6858000"/>
              <a:gd name="connsiteX219" fmla="*/ 2352464 w 9595474"/>
              <a:gd name="connsiteY219" fmla="*/ 1134428 h 6858000"/>
              <a:gd name="connsiteX220" fmla="*/ 2356011 w 9595474"/>
              <a:gd name="connsiteY220" fmla="*/ 1129348 h 6858000"/>
              <a:gd name="connsiteX221" fmla="*/ 2359262 w 9595474"/>
              <a:gd name="connsiteY221" fmla="*/ 1124268 h 6858000"/>
              <a:gd name="connsiteX222" fmla="*/ 2362218 w 9595474"/>
              <a:gd name="connsiteY222" fmla="*/ 1118870 h 6858000"/>
              <a:gd name="connsiteX223" fmla="*/ 2364582 w 9595474"/>
              <a:gd name="connsiteY223" fmla="*/ 1113473 h 6858000"/>
              <a:gd name="connsiteX224" fmla="*/ 2367242 w 9595474"/>
              <a:gd name="connsiteY224" fmla="*/ 1108075 h 6858000"/>
              <a:gd name="connsiteX225" fmla="*/ 2369311 w 9595474"/>
              <a:gd name="connsiteY225" fmla="*/ 1102360 h 6858000"/>
              <a:gd name="connsiteX226" fmla="*/ 2371085 w 9595474"/>
              <a:gd name="connsiteY226" fmla="*/ 1096645 h 6858000"/>
              <a:gd name="connsiteX227" fmla="*/ 2372563 w 9595474"/>
              <a:gd name="connsiteY227" fmla="*/ 1090930 h 6858000"/>
              <a:gd name="connsiteX228" fmla="*/ 2374041 w 9595474"/>
              <a:gd name="connsiteY228" fmla="*/ 1085215 h 6858000"/>
              <a:gd name="connsiteX229" fmla="*/ 2375223 w 9595474"/>
              <a:gd name="connsiteY229" fmla="*/ 1079500 h 6858000"/>
              <a:gd name="connsiteX230" fmla="*/ 2375814 w 9595474"/>
              <a:gd name="connsiteY230" fmla="*/ 1073785 h 6858000"/>
              <a:gd name="connsiteX231" fmla="*/ 2376110 w 9595474"/>
              <a:gd name="connsiteY231" fmla="*/ 1067753 h 6858000"/>
              <a:gd name="connsiteX232" fmla="*/ 2376110 w 9595474"/>
              <a:gd name="connsiteY232" fmla="*/ 1061720 h 6858000"/>
              <a:gd name="connsiteX233" fmla="*/ 2376110 w 9595474"/>
              <a:gd name="connsiteY233" fmla="*/ 1055688 h 6858000"/>
              <a:gd name="connsiteX234" fmla="*/ 2375814 w 9595474"/>
              <a:gd name="connsiteY234" fmla="*/ 1049973 h 6858000"/>
              <a:gd name="connsiteX235" fmla="*/ 2375223 w 9595474"/>
              <a:gd name="connsiteY235" fmla="*/ 1043940 h 6858000"/>
              <a:gd name="connsiteX236" fmla="*/ 2374041 w 9595474"/>
              <a:gd name="connsiteY236" fmla="*/ 1038225 h 6858000"/>
              <a:gd name="connsiteX237" fmla="*/ 2372563 w 9595474"/>
              <a:gd name="connsiteY237" fmla="*/ 1032510 h 6858000"/>
              <a:gd name="connsiteX238" fmla="*/ 2371085 w 9595474"/>
              <a:gd name="connsiteY238" fmla="*/ 1026795 h 6858000"/>
              <a:gd name="connsiteX239" fmla="*/ 2369311 w 9595474"/>
              <a:gd name="connsiteY239" fmla="*/ 1021080 h 6858000"/>
              <a:gd name="connsiteX240" fmla="*/ 2367242 w 9595474"/>
              <a:gd name="connsiteY240" fmla="*/ 1015683 h 6858000"/>
              <a:gd name="connsiteX241" fmla="*/ 2364582 w 9595474"/>
              <a:gd name="connsiteY241" fmla="*/ 1009650 h 6858000"/>
              <a:gd name="connsiteX242" fmla="*/ 2362218 w 9595474"/>
              <a:gd name="connsiteY242" fmla="*/ 1004253 h 6858000"/>
              <a:gd name="connsiteX243" fmla="*/ 2359262 w 9595474"/>
              <a:gd name="connsiteY243" fmla="*/ 998855 h 6858000"/>
              <a:gd name="connsiteX244" fmla="*/ 2356011 w 9595474"/>
              <a:gd name="connsiteY244" fmla="*/ 994093 h 6858000"/>
              <a:gd name="connsiteX245" fmla="*/ 2352464 w 9595474"/>
              <a:gd name="connsiteY245" fmla="*/ 989013 h 6858000"/>
              <a:gd name="connsiteX246" fmla="*/ 2348621 w 9595474"/>
              <a:gd name="connsiteY246" fmla="*/ 983933 h 6858000"/>
              <a:gd name="connsiteX247" fmla="*/ 2344483 w 9595474"/>
              <a:gd name="connsiteY247" fmla="*/ 979170 h 6858000"/>
              <a:gd name="connsiteX248" fmla="*/ 2340345 w 9595474"/>
              <a:gd name="connsiteY248" fmla="*/ 974725 h 6858000"/>
              <a:gd name="connsiteX249" fmla="*/ 2240737 w 9595474"/>
              <a:gd name="connsiteY249" fmla="*/ 875030 h 6858000"/>
              <a:gd name="connsiteX250" fmla="*/ 1991865 w 9595474"/>
              <a:gd name="connsiteY250" fmla="*/ 626428 h 6858000"/>
              <a:gd name="connsiteX251" fmla="*/ 1987431 w 9595474"/>
              <a:gd name="connsiteY251" fmla="*/ 621665 h 6858000"/>
              <a:gd name="connsiteX252" fmla="*/ 1983589 w 9595474"/>
              <a:gd name="connsiteY252" fmla="*/ 616903 h 6858000"/>
              <a:gd name="connsiteX253" fmla="*/ 1979451 w 9595474"/>
              <a:gd name="connsiteY253" fmla="*/ 612140 h 6858000"/>
              <a:gd name="connsiteX254" fmla="*/ 1975904 w 9595474"/>
              <a:gd name="connsiteY254" fmla="*/ 607060 h 6858000"/>
              <a:gd name="connsiteX255" fmla="*/ 1972653 w 9595474"/>
              <a:gd name="connsiteY255" fmla="*/ 601663 h 6858000"/>
              <a:gd name="connsiteX256" fmla="*/ 1969993 w 9595474"/>
              <a:gd name="connsiteY256" fmla="*/ 596265 h 6858000"/>
              <a:gd name="connsiteX257" fmla="*/ 1967037 w 9595474"/>
              <a:gd name="connsiteY257" fmla="*/ 590868 h 6858000"/>
              <a:gd name="connsiteX258" fmla="*/ 1964968 w 9595474"/>
              <a:gd name="connsiteY258" fmla="*/ 585470 h 6858000"/>
              <a:gd name="connsiteX259" fmla="*/ 1962603 w 9595474"/>
              <a:gd name="connsiteY259" fmla="*/ 579755 h 6858000"/>
              <a:gd name="connsiteX260" fmla="*/ 1960830 w 9595474"/>
              <a:gd name="connsiteY260" fmla="*/ 574358 h 6858000"/>
              <a:gd name="connsiteX261" fmla="*/ 1959056 w 9595474"/>
              <a:gd name="connsiteY261" fmla="*/ 568643 h 6858000"/>
              <a:gd name="connsiteX262" fmla="*/ 1958170 w 9595474"/>
              <a:gd name="connsiteY262" fmla="*/ 562610 h 6858000"/>
              <a:gd name="connsiteX263" fmla="*/ 1956987 w 9595474"/>
              <a:gd name="connsiteY263" fmla="*/ 556895 h 6858000"/>
              <a:gd name="connsiteX264" fmla="*/ 1956396 w 9595474"/>
              <a:gd name="connsiteY264" fmla="*/ 551180 h 6858000"/>
              <a:gd name="connsiteX265" fmla="*/ 1955805 w 9595474"/>
              <a:gd name="connsiteY265" fmla="*/ 544830 h 6858000"/>
              <a:gd name="connsiteX266" fmla="*/ 1955805 w 9595474"/>
              <a:gd name="connsiteY266" fmla="*/ 539115 h 6858000"/>
              <a:gd name="connsiteX267" fmla="*/ 1955805 w 9595474"/>
              <a:gd name="connsiteY267" fmla="*/ 533083 h 6858000"/>
              <a:gd name="connsiteX268" fmla="*/ 1956396 w 9595474"/>
              <a:gd name="connsiteY268" fmla="*/ 527368 h 6858000"/>
              <a:gd name="connsiteX269" fmla="*/ 1956987 w 9595474"/>
              <a:gd name="connsiteY269" fmla="*/ 521653 h 6858000"/>
              <a:gd name="connsiteX270" fmla="*/ 1958170 w 9595474"/>
              <a:gd name="connsiteY270" fmla="*/ 515620 h 6858000"/>
              <a:gd name="connsiteX271" fmla="*/ 1959056 w 9595474"/>
              <a:gd name="connsiteY271" fmla="*/ 509588 h 6858000"/>
              <a:gd name="connsiteX272" fmla="*/ 1960830 w 9595474"/>
              <a:gd name="connsiteY272" fmla="*/ 503873 h 6858000"/>
              <a:gd name="connsiteX273" fmla="*/ 1962603 w 9595474"/>
              <a:gd name="connsiteY273" fmla="*/ 498158 h 6858000"/>
              <a:gd name="connsiteX274" fmla="*/ 1964968 w 9595474"/>
              <a:gd name="connsiteY274" fmla="*/ 492760 h 6858000"/>
              <a:gd name="connsiteX275" fmla="*/ 1967037 w 9595474"/>
              <a:gd name="connsiteY275" fmla="*/ 487363 h 6858000"/>
              <a:gd name="connsiteX276" fmla="*/ 1969993 w 9595474"/>
              <a:gd name="connsiteY276" fmla="*/ 481648 h 6858000"/>
              <a:gd name="connsiteX277" fmla="*/ 1972653 w 9595474"/>
              <a:gd name="connsiteY277" fmla="*/ 476568 h 6858000"/>
              <a:gd name="connsiteX278" fmla="*/ 1975904 w 9595474"/>
              <a:gd name="connsiteY278" fmla="*/ 471170 h 6858000"/>
              <a:gd name="connsiteX279" fmla="*/ 1979451 w 9595474"/>
              <a:gd name="connsiteY279" fmla="*/ 466408 h 6858000"/>
              <a:gd name="connsiteX280" fmla="*/ 1983589 w 9595474"/>
              <a:gd name="connsiteY280" fmla="*/ 461328 h 6858000"/>
              <a:gd name="connsiteX281" fmla="*/ 1987431 w 9595474"/>
              <a:gd name="connsiteY281" fmla="*/ 456565 h 6858000"/>
              <a:gd name="connsiteX282" fmla="*/ 1991865 w 9595474"/>
              <a:gd name="connsiteY282" fmla="*/ 451803 h 6858000"/>
              <a:gd name="connsiteX283" fmla="*/ 1996594 w 9595474"/>
              <a:gd name="connsiteY283" fmla="*/ 447675 h 6858000"/>
              <a:gd name="connsiteX284" fmla="*/ 2001028 w 9595474"/>
              <a:gd name="connsiteY284" fmla="*/ 443548 h 6858000"/>
              <a:gd name="connsiteX285" fmla="*/ 2006052 w 9595474"/>
              <a:gd name="connsiteY285" fmla="*/ 439738 h 6858000"/>
              <a:gd name="connsiteX286" fmla="*/ 2011077 w 9595474"/>
              <a:gd name="connsiteY286" fmla="*/ 436245 h 6858000"/>
              <a:gd name="connsiteX287" fmla="*/ 2016102 w 9595474"/>
              <a:gd name="connsiteY287" fmla="*/ 432753 h 6858000"/>
              <a:gd name="connsiteX288" fmla="*/ 2021718 w 9595474"/>
              <a:gd name="connsiteY288" fmla="*/ 429895 h 6858000"/>
              <a:gd name="connsiteX289" fmla="*/ 2027038 w 9595474"/>
              <a:gd name="connsiteY289" fmla="*/ 427355 h 6858000"/>
              <a:gd name="connsiteX290" fmla="*/ 2032654 w 9595474"/>
              <a:gd name="connsiteY290" fmla="*/ 424815 h 6858000"/>
              <a:gd name="connsiteX291" fmla="*/ 2038270 w 9595474"/>
              <a:gd name="connsiteY291" fmla="*/ 422910 h 6858000"/>
              <a:gd name="connsiteX292" fmla="*/ 2043886 w 9595474"/>
              <a:gd name="connsiteY292" fmla="*/ 421005 h 6858000"/>
              <a:gd name="connsiteX293" fmla="*/ 2049502 w 9595474"/>
              <a:gd name="connsiteY293" fmla="*/ 419735 h 6858000"/>
              <a:gd name="connsiteX294" fmla="*/ 2055413 w 9595474"/>
              <a:gd name="connsiteY294" fmla="*/ 418148 h 6858000"/>
              <a:gd name="connsiteX295" fmla="*/ 2061029 w 9595474"/>
              <a:gd name="connsiteY295" fmla="*/ 417195 h 6858000"/>
              <a:gd name="connsiteX296" fmla="*/ 2067236 w 9595474"/>
              <a:gd name="connsiteY296" fmla="*/ 416243 h 6858000"/>
              <a:gd name="connsiteX297" fmla="*/ 2072852 w 9595474"/>
              <a:gd name="connsiteY297" fmla="*/ 415925 h 6858000"/>
              <a:gd name="connsiteX298" fmla="*/ 2079059 w 9595474"/>
              <a:gd name="connsiteY298" fmla="*/ 415925 h 6858000"/>
              <a:gd name="connsiteX299" fmla="*/ 2084970 w 9595474"/>
              <a:gd name="connsiteY299" fmla="*/ 415925 h 6858000"/>
              <a:gd name="connsiteX300" fmla="*/ 2090882 w 9595474"/>
              <a:gd name="connsiteY300" fmla="*/ 416243 h 6858000"/>
              <a:gd name="connsiteX301" fmla="*/ 2096793 w 9595474"/>
              <a:gd name="connsiteY301" fmla="*/ 417195 h 6858000"/>
              <a:gd name="connsiteX302" fmla="*/ 2102409 w 9595474"/>
              <a:gd name="connsiteY302" fmla="*/ 418148 h 6858000"/>
              <a:gd name="connsiteX303" fmla="*/ 2108321 w 9595474"/>
              <a:gd name="connsiteY303" fmla="*/ 419735 h 6858000"/>
              <a:gd name="connsiteX304" fmla="*/ 2113936 w 9595474"/>
              <a:gd name="connsiteY304" fmla="*/ 421005 h 6858000"/>
              <a:gd name="connsiteX305" fmla="*/ 2119552 w 9595474"/>
              <a:gd name="connsiteY305" fmla="*/ 422910 h 6858000"/>
              <a:gd name="connsiteX306" fmla="*/ 2125464 w 9595474"/>
              <a:gd name="connsiteY306" fmla="*/ 424815 h 6858000"/>
              <a:gd name="connsiteX307" fmla="*/ 2130784 w 9595474"/>
              <a:gd name="connsiteY307" fmla="*/ 427355 h 6858000"/>
              <a:gd name="connsiteX308" fmla="*/ 2136104 w 9595474"/>
              <a:gd name="connsiteY308" fmla="*/ 429895 h 6858000"/>
              <a:gd name="connsiteX309" fmla="*/ 2141720 w 9595474"/>
              <a:gd name="connsiteY309" fmla="*/ 432753 h 6858000"/>
              <a:gd name="connsiteX310" fmla="*/ 2146745 w 9595474"/>
              <a:gd name="connsiteY310" fmla="*/ 436245 h 6858000"/>
              <a:gd name="connsiteX311" fmla="*/ 2152065 w 9595474"/>
              <a:gd name="connsiteY311" fmla="*/ 439738 h 6858000"/>
              <a:gd name="connsiteX312" fmla="*/ 2156795 w 9595474"/>
              <a:gd name="connsiteY312" fmla="*/ 443548 h 6858000"/>
              <a:gd name="connsiteX313" fmla="*/ 2161819 w 9595474"/>
              <a:gd name="connsiteY313" fmla="*/ 447675 h 6858000"/>
              <a:gd name="connsiteX314" fmla="*/ 2165957 w 9595474"/>
              <a:gd name="connsiteY314" fmla="*/ 451803 h 6858000"/>
              <a:gd name="connsiteX315" fmla="*/ 2966073 w 9595474"/>
              <a:gd name="connsiteY315" fmla="*/ 1251903 h 6858000"/>
              <a:gd name="connsiteX316" fmla="*/ 5612631 w 9595474"/>
              <a:gd name="connsiteY316" fmla="*/ 3898583 h 6858000"/>
              <a:gd name="connsiteX317" fmla="*/ 5617360 w 9595474"/>
              <a:gd name="connsiteY317" fmla="*/ 3903345 h 6858000"/>
              <a:gd name="connsiteX318" fmla="*/ 5621498 w 9595474"/>
              <a:gd name="connsiteY318" fmla="*/ 3908425 h 6858000"/>
              <a:gd name="connsiteX319" fmla="*/ 5625341 w 9595474"/>
              <a:gd name="connsiteY319" fmla="*/ 3913505 h 6858000"/>
              <a:gd name="connsiteX320" fmla="*/ 5628888 w 9595474"/>
              <a:gd name="connsiteY320" fmla="*/ 3918585 h 6858000"/>
              <a:gd name="connsiteX321" fmla="*/ 5632139 w 9595474"/>
              <a:gd name="connsiteY321" fmla="*/ 3923348 h 6858000"/>
              <a:gd name="connsiteX322" fmla="*/ 5635094 w 9595474"/>
              <a:gd name="connsiteY322" fmla="*/ 3928745 h 6858000"/>
              <a:gd name="connsiteX323" fmla="*/ 5638050 w 9595474"/>
              <a:gd name="connsiteY323" fmla="*/ 3934460 h 6858000"/>
              <a:gd name="connsiteX324" fmla="*/ 5640415 w 9595474"/>
              <a:gd name="connsiteY324" fmla="*/ 3939858 h 6858000"/>
              <a:gd name="connsiteX325" fmla="*/ 5642484 w 9595474"/>
              <a:gd name="connsiteY325" fmla="*/ 3945890 h 6858000"/>
              <a:gd name="connsiteX326" fmla="*/ 5644257 w 9595474"/>
              <a:gd name="connsiteY326" fmla="*/ 3951605 h 6858000"/>
              <a:gd name="connsiteX327" fmla="*/ 5645735 w 9595474"/>
              <a:gd name="connsiteY327" fmla="*/ 3957320 h 6858000"/>
              <a:gd name="connsiteX328" fmla="*/ 5647213 w 9595474"/>
              <a:gd name="connsiteY328" fmla="*/ 3963353 h 6858000"/>
              <a:gd name="connsiteX329" fmla="*/ 5648100 w 9595474"/>
              <a:gd name="connsiteY329" fmla="*/ 3969068 h 6858000"/>
              <a:gd name="connsiteX330" fmla="*/ 5648691 w 9595474"/>
              <a:gd name="connsiteY330" fmla="*/ 3975100 h 6858000"/>
              <a:gd name="connsiteX331" fmla="*/ 5649282 w 9595474"/>
              <a:gd name="connsiteY331" fmla="*/ 3980815 h 6858000"/>
              <a:gd name="connsiteX332" fmla="*/ 5649282 w 9595474"/>
              <a:gd name="connsiteY332" fmla="*/ 3987165 h 6858000"/>
              <a:gd name="connsiteX333" fmla="*/ 5649282 w 9595474"/>
              <a:gd name="connsiteY333" fmla="*/ 3992880 h 6858000"/>
              <a:gd name="connsiteX334" fmla="*/ 5648691 w 9595474"/>
              <a:gd name="connsiteY334" fmla="*/ 3998913 h 6858000"/>
              <a:gd name="connsiteX335" fmla="*/ 5648100 w 9595474"/>
              <a:gd name="connsiteY335" fmla="*/ 4004945 h 6858000"/>
              <a:gd name="connsiteX336" fmla="*/ 5647213 w 9595474"/>
              <a:gd name="connsiteY336" fmla="*/ 4010660 h 6858000"/>
              <a:gd name="connsiteX337" fmla="*/ 5645735 w 9595474"/>
              <a:gd name="connsiteY337" fmla="*/ 4016375 h 6858000"/>
              <a:gd name="connsiteX338" fmla="*/ 5644257 w 9595474"/>
              <a:gd name="connsiteY338" fmla="*/ 4022725 h 6858000"/>
              <a:gd name="connsiteX339" fmla="*/ 5642484 w 9595474"/>
              <a:gd name="connsiteY339" fmla="*/ 4028440 h 6858000"/>
              <a:gd name="connsiteX340" fmla="*/ 5640415 w 9595474"/>
              <a:gd name="connsiteY340" fmla="*/ 4033838 h 6858000"/>
              <a:gd name="connsiteX341" fmla="*/ 5638050 w 9595474"/>
              <a:gd name="connsiteY341" fmla="*/ 4039553 h 6858000"/>
              <a:gd name="connsiteX342" fmla="*/ 5635094 w 9595474"/>
              <a:gd name="connsiteY342" fmla="*/ 4044950 h 6858000"/>
              <a:gd name="connsiteX343" fmla="*/ 5632139 w 9595474"/>
              <a:gd name="connsiteY343" fmla="*/ 4050348 h 6858000"/>
              <a:gd name="connsiteX344" fmla="*/ 5628888 w 9595474"/>
              <a:gd name="connsiteY344" fmla="*/ 4055745 h 6858000"/>
              <a:gd name="connsiteX345" fmla="*/ 5625341 w 9595474"/>
              <a:gd name="connsiteY345" fmla="*/ 4060825 h 6858000"/>
              <a:gd name="connsiteX346" fmla="*/ 5621498 w 9595474"/>
              <a:gd name="connsiteY346" fmla="*/ 4065588 h 6858000"/>
              <a:gd name="connsiteX347" fmla="*/ 5617360 w 9595474"/>
              <a:gd name="connsiteY347" fmla="*/ 4070350 h 6858000"/>
              <a:gd name="connsiteX348" fmla="*/ 5612631 w 9595474"/>
              <a:gd name="connsiteY348" fmla="*/ 4075113 h 6858000"/>
              <a:gd name="connsiteX349" fmla="*/ 5608198 w 9595474"/>
              <a:gd name="connsiteY349" fmla="*/ 4079875 h 6858000"/>
              <a:gd name="connsiteX350" fmla="*/ 5603468 w 9595474"/>
              <a:gd name="connsiteY350" fmla="*/ 4083685 h 6858000"/>
              <a:gd name="connsiteX351" fmla="*/ 5598443 w 9595474"/>
              <a:gd name="connsiteY351" fmla="*/ 4087495 h 6858000"/>
              <a:gd name="connsiteX352" fmla="*/ 5593419 w 9595474"/>
              <a:gd name="connsiteY352" fmla="*/ 4091305 h 6858000"/>
              <a:gd name="connsiteX353" fmla="*/ 5588098 w 9595474"/>
              <a:gd name="connsiteY353" fmla="*/ 4094480 h 6858000"/>
              <a:gd name="connsiteX354" fmla="*/ 5582482 w 9595474"/>
              <a:gd name="connsiteY354" fmla="*/ 4097338 h 6858000"/>
              <a:gd name="connsiteX355" fmla="*/ 5577162 w 9595474"/>
              <a:gd name="connsiteY355" fmla="*/ 4100195 h 6858000"/>
              <a:gd name="connsiteX356" fmla="*/ 5571842 w 9595474"/>
              <a:gd name="connsiteY356" fmla="*/ 4102418 h 6858000"/>
              <a:gd name="connsiteX357" fmla="*/ 5565931 w 9595474"/>
              <a:gd name="connsiteY357" fmla="*/ 4104640 h 6858000"/>
              <a:gd name="connsiteX358" fmla="*/ 5560315 w 9595474"/>
              <a:gd name="connsiteY358" fmla="*/ 4106545 h 6858000"/>
              <a:gd name="connsiteX359" fmla="*/ 5554699 w 9595474"/>
              <a:gd name="connsiteY359" fmla="*/ 4108133 h 6858000"/>
              <a:gd name="connsiteX360" fmla="*/ 5548492 w 9595474"/>
              <a:gd name="connsiteY360" fmla="*/ 4109403 h 6858000"/>
              <a:gd name="connsiteX361" fmla="*/ 5542580 w 9595474"/>
              <a:gd name="connsiteY361" fmla="*/ 4110355 h 6858000"/>
              <a:gd name="connsiteX362" fmla="*/ 5536669 w 9595474"/>
              <a:gd name="connsiteY362" fmla="*/ 4110990 h 6858000"/>
              <a:gd name="connsiteX363" fmla="*/ 5530758 w 9595474"/>
              <a:gd name="connsiteY363" fmla="*/ 4111308 h 6858000"/>
              <a:gd name="connsiteX364" fmla="*/ 5524846 w 9595474"/>
              <a:gd name="connsiteY364" fmla="*/ 4111625 h 6858000"/>
              <a:gd name="connsiteX365" fmla="*/ 5518639 w 9595474"/>
              <a:gd name="connsiteY365" fmla="*/ 4111308 h 6858000"/>
              <a:gd name="connsiteX366" fmla="*/ 5513023 w 9595474"/>
              <a:gd name="connsiteY366" fmla="*/ 4110990 h 6858000"/>
              <a:gd name="connsiteX367" fmla="*/ 5506816 w 9595474"/>
              <a:gd name="connsiteY367" fmla="*/ 4110355 h 6858000"/>
              <a:gd name="connsiteX368" fmla="*/ 5501200 w 9595474"/>
              <a:gd name="connsiteY368" fmla="*/ 4109403 h 6858000"/>
              <a:gd name="connsiteX369" fmla="*/ 5494993 w 9595474"/>
              <a:gd name="connsiteY369" fmla="*/ 4108133 h 6858000"/>
              <a:gd name="connsiteX370" fmla="*/ 5489081 w 9595474"/>
              <a:gd name="connsiteY370" fmla="*/ 4106545 h 6858000"/>
              <a:gd name="connsiteX371" fmla="*/ 5483466 w 9595474"/>
              <a:gd name="connsiteY371" fmla="*/ 4104640 h 6858000"/>
              <a:gd name="connsiteX372" fmla="*/ 5477850 w 9595474"/>
              <a:gd name="connsiteY372" fmla="*/ 4102418 h 6858000"/>
              <a:gd name="connsiteX373" fmla="*/ 5472234 w 9595474"/>
              <a:gd name="connsiteY373" fmla="*/ 4100195 h 6858000"/>
              <a:gd name="connsiteX374" fmla="*/ 5466913 w 9595474"/>
              <a:gd name="connsiteY374" fmla="*/ 4097338 h 6858000"/>
              <a:gd name="connsiteX375" fmla="*/ 5461593 w 9595474"/>
              <a:gd name="connsiteY375" fmla="*/ 4094480 h 6858000"/>
              <a:gd name="connsiteX376" fmla="*/ 5456273 w 9595474"/>
              <a:gd name="connsiteY376" fmla="*/ 4091305 h 6858000"/>
              <a:gd name="connsiteX377" fmla="*/ 5451248 w 9595474"/>
              <a:gd name="connsiteY377" fmla="*/ 4087495 h 6858000"/>
              <a:gd name="connsiteX378" fmla="*/ 5446223 w 9595474"/>
              <a:gd name="connsiteY378" fmla="*/ 4083685 h 6858000"/>
              <a:gd name="connsiteX379" fmla="*/ 5441495 w 9595474"/>
              <a:gd name="connsiteY379" fmla="*/ 4079875 h 6858000"/>
              <a:gd name="connsiteX380" fmla="*/ 5436765 w 9595474"/>
              <a:gd name="connsiteY380" fmla="*/ 4075113 h 6858000"/>
              <a:gd name="connsiteX381" fmla="*/ 5322379 w 9595474"/>
              <a:gd name="connsiteY381" fmla="*/ 3960813 h 6858000"/>
              <a:gd name="connsiteX382" fmla="*/ 5317945 w 9595474"/>
              <a:gd name="connsiteY382" fmla="*/ 3956368 h 6858000"/>
              <a:gd name="connsiteX383" fmla="*/ 5312921 w 9595474"/>
              <a:gd name="connsiteY383" fmla="*/ 3952240 h 6858000"/>
              <a:gd name="connsiteX384" fmla="*/ 5307896 w 9595474"/>
              <a:gd name="connsiteY384" fmla="*/ 3948748 h 6858000"/>
              <a:gd name="connsiteX385" fmla="*/ 5302871 w 9595474"/>
              <a:gd name="connsiteY385" fmla="*/ 3944938 h 6858000"/>
              <a:gd name="connsiteX386" fmla="*/ 5297255 w 9595474"/>
              <a:gd name="connsiteY386" fmla="*/ 3941763 h 6858000"/>
              <a:gd name="connsiteX387" fmla="*/ 5292230 w 9595474"/>
              <a:gd name="connsiteY387" fmla="*/ 3938588 h 6858000"/>
              <a:gd name="connsiteX388" fmla="*/ 5286615 w 9595474"/>
              <a:gd name="connsiteY388" fmla="*/ 3936048 h 6858000"/>
              <a:gd name="connsiteX389" fmla="*/ 5281294 w 9595474"/>
              <a:gd name="connsiteY389" fmla="*/ 3933508 h 6858000"/>
              <a:gd name="connsiteX390" fmla="*/ 5275383 w 9595474"/>
              <a:gd name="connsiteY390" fmla="*/ 3931285 h 6858000"/>
              <a:gd name="connsiteX391" fmla="*/ 5269767 w 9595474"/>
              <a:gd name="connsiteY391" fmla="*/ 3929698 h 6858000"/>
              <a:gd name="connsiteX392" fmla="*/ 5263855 w 9595474"/>
              <a:gd name="connsiteY392" fmla="*/ 3927793 h 6858000"/>
              <a:gd name="connsiteX393" fmla="*/ 5257944 w 9595474"/>
              <a:gd name="connsiteY393" fmla="*/ 3926840 h 6858000"/>
              <a:gd name="connsiteX394" fmla="*/ 5252033 w 9595474"/>
              <a:gd name="connsiteY394" fmla="*/ 3925570 h 6858000"/>
              <a:gd name="connsiteX395" fmla="*/ 5246121 w 9595474"/>
              <a:gd name="connsiteY395" fmla="*/ 3924935 h 6858000"/>
              <a:gd name="connsiteX396" fmla="*/ 5240210 w 9595474"/>
              <a:gd name="connsiteY396" fmla="*/ 3924618 h 6858000"/>
              <a:gd name="connsiteX397" fmla="*/ 5234298 w 9595474"/>
              <a:gd name="connsiteY397" fmla="*/ 3924618 h 6858000"/>
              <a:gd name="connsiteX398" fmla="*/ 5228091 w 9595474"/>
              <a:gd name="connsiteY398" fmla="*/ 3924618 h 6858000"/>
              <a:gd name="connsiteX399" fmla="*/ 5222180 w 9595474"/>
              <a:gd name="connsiteY399" fmla="*/ 3924935 h 6858000"/>
              <a:gd name="connsiteX400" fmla="*/ 5216268 w 9595474"/>
              <a:gd name="connsiteY400" fmla="*/ 3925570 h 6858000"/>
              <a:gd name="connsiteX401" fmla="*/ 5210357 w 9595474"/>
              <a:gd name="connsiteY401" fmla="*/ 3926840 h 6858000"/>
              <a:gd name="connsiteX402" fmla="*/ 5204741 w 9595474"/>
              <a:gd name="connsiteY402" fmla="*/ 3927793 h 6858000"/>
              <a:gd name="connsiteX403" fmla="*/ 5198534 w 9595474"/>
              <a:gd name="connsiteY403" fmla="*/ 3929698 h 6858000"/>
              <a:gd name="connsiteX404" fmla="*/ 5192918 w 9595474"/>
              <a:gd name="connsiteY404" fmla="*/ 3931285 h 6858000"/>
              <a:gd name="connsiteX405" fmla="*/ 5187598 w 9595474"/>
              <a:gd name="connsiteY405" fmla="*/ 3933508 h 6858000"/>
              <a:gd name="connsiteX406" fmla="*/ 5181686 w 9595474"/>
              <a:gd name="connsiteY406" fmla="*/ 3936048 h 6858000"/>
              <a:gd name="connsiteX407" fmla="*/ 5176366 w 9595474"/>
              <a:gd name="connsiteY407" fmla="*/ 3938588 h 6858000"/>
              <a:gd name="connsiteX408" fmla="*/ 5171046 w 9595474"/>
              <a:gd name="connsiteY408" fmla="*/ 3941763 h 6858000"/>
              <a:gd name="connsiteX409" fmla="*/ 5165430 w 9595474"/>
              <a:gd name="connsiteY409" fmla="*/ 3944938 h 6858000"/>
              <a:gd name="connsiteX410" fmla="*/ 5160405 w 9595474"/>
              <a:gd name="connsiteY410" fmla="*/ 3948748 h 6858000"/>
              <a:gd name="connsiteX411" fmla="*/ 5155380 w 9595474"/>
              <a:gd name="connsiteY411" fmla="*/ 3952240 h 6858000"/>
              <a:gd name="connsiteX412" fmla="*/ 5150947 w 9595474"/>
              <a:gd name="connsiteY412" fmla="*/ 3956368 h 6858000"/>
              <a:gd name="connsiteX413" fmla="*/ 5146218 w 9595474"/>
              <a:gd name="connsiteY413" fmla="*/ 3960813 h 6858000"/>
              <a:gd name="connsiteX414" fmla="*/ 5141488 w 9595474"/>
              <a:gd name="connsiteY414" fmla="*/ 3965575 h 6858000"/>
              <a:gd name="connsiteX415" fmla="*/ 5137646 w 9595474"/>
              <a:gd name="connsiteY415" fmla="*/ 3970655 h 6858000"/>
              <a:gd name="connsiteX416" fmla="*/ 5133508 w 9595474"/>
              <a:gd name="connsiteY416" fmla="*/ 3975100 h 6858000"/>
              <a:gd name="connsiteX417" fmla="*/ 5129961 w 9595474"/>
              <a:gd name="connsiteY417" fmla="*/ 3980498 h 6858000"/>
              <a:gd name="connsiteX418" fmla="*/ 5126710 w 9595474"/>
              <a:gd name="connsiteY418" fmla="*/ 3985578 h 6858000"/>
              <a:gd name="connsiteX419" fmla="*/ 5123754 w 9595474"/>
              <a:gd name="connsiteY419" fmla="*/ 3990975 h 6858000"/>
              <a:gd name="connsiteX420" fmla="*/ 5121094 w 9595474"/>
              <a:gd name="connsiteY420" fmla="*/ 3996373 h 6858000"/>
              <a:gd name="connsiteX421" fmla="*/ 5118729 w 9595474"/>
              <a:gd name="connsiteY421" fmla="*/ 4002088 h 6858000"/>
              <a:gd name="connsiteX422" fmla="*/ 5116660 w 9595474"/>
              <a:gd name="connsiteY422" fmla="*/ 4007803 h 6858000"/>
              <a:gd name="connsiteX423" fmla="*/ 5114591 w 9595474"/>
              <a:gd name="connsiteY423" fmla="*/ 4013518 h 6858000"/>
              <a:gd name="connsiteX424" fmla="*/ 5113113 w 9595474"/>
              <a:gd name="connsiteY424" fmla="*/ 4019233 h 6858000"/>
              <a:gd name="connsiteX425" fmla="*/ 5111636 w 9595474"/>
              <a:gd name="connsiteY425" fmla="*/ 4025265 h 6858000"/>
              <a:gd name="connsiteX426" fmla="*/ 5111044 w 9595474"/>
              <a:gd name="connsiteY426" fmla="*/ 4031298 h 6858000"/>
              <a:gd name="connsiteX427" fmla="*/ 5110158 w 9595474"/>
              <a:gd name="connsiteY427" fmla="*/ 4037013 h 6858000"/>
              <a:gd name="connsiteX428" fmla="*/ 5109862 w 9595474"/>
              <a:gd name="connsiteY428" fmla="*/ 4043045 h 6858000"/>
              <a:gd name="connsiteX429" fmla="*/ 5109567 w 9595474"/>
              <a:gd name="connsiteY429" fmla="*/ 4049078 h 6858000"/>
              <a:gd name="connsiteX430" fmla="*/ 5109862 w 9595474"/>
              <a:gd name="connsiteY430" fmla="*/ 4055110 h 6858000"/>
              <a:gd name="connsiteX431" fmla="*/ 5110158 w 9595474"/>
              <a:gd name="connsiteY431" fmla="*/ 4061143 h 6858000"/>
              <a:gd name="connsiteX432" fmla="*/ 5111044 w 9595474"/>
              <a:gd name="connsiteY432" fmla="*/ 4066858 h 6858000"/>
              <a:gd name="connsiteX433" fmla="*/ 5111636 w 9595474"/>
              <a:gd name="connsiteY433" fmla="*/ 4072890 h 6858000"/>
              <a:gd name="connsiteX434" fmla="*/ 5113113 w 9595474"/>
              <a:gd name="connsiteY434" fmla="*/ 4078605 h 6858000"/>
              <a:gd name="connsiteX435" fmla="*/ 5114591 w 9595474"/>
              <a:gd name="connsiteY435" fmla="*/ 4084320 h 6858000"/>
              <a:gd name="connsiteX436" fmla="*/ 5116660 w 9595474"/>
              <a:gd name="connsiteY436" fmla="*/ 4090035 h 6858000"/>
              <a:gd name="connsiteX437" fmla="*/ 5118729 w 9595474"/>
              <a:gd name="connsiteY437" fmla="*/ 4095750 h 6858000"/>
              <a:gd name="connsiteX438" fmla="*/ 5121094 w 9595474"/>
              <a:gd name="connsiteY438" fmla="*/ 4101783 h 6858000"/>
              <a:gd name="connsiteX439" fmla="*/ 5123754 w 9595474"/>
              <a:gd name="connsiteY439" fmla="*/ 4107180 h 6858000"/>
              <a:gd name="connsiteX440" fmla="*/ 5126710 w 9595474"/>
              <a:gd name="connsiteY440" fmla="*/ 4112578 h 6858000"/>
              <a:gd name="connsiteX441" fmla="*/ 5129961 w 9595474"/>
              <a:gd name="connsiteY441" fmla="*/ 4117975 h 6858000"/>
              <a:gd name="connsiteX442" fmla="*/ 5133508 w 9595474"/>
              <a:gd name="connsiteY442" fmla="*/ 4122738 h 6858000"/>
              <a:gd name="connsiteX443" fmla="*/ 5137646 w 9595474"/>
              <a:gd name="connsiteY443" fmla="*/ 4127818 h 6858000"/>
              <a:gd name="connsiteX444" fmla="*/ 5141488 w 9595474"/>
              <a:gd name="connsiteY444" fmla="*/ 4132580 h 6858000"/>
              <a:gd name="connsiteX445" fmla="*/ 5146218 w 9595474"/>
              <a:gd name="connsiteY445" fmla="*/ 4137343 h 6858000"/>
              <a:gd name="connsiteX446" fmla="*/ 5870075 w 9595474"/>
              <a:gd name="connsiteY446" fmla="*/ 4860925 h 6858000"/>
              <a:gd name="connsiteX447" fmla="*/ 5874509 w 9595474"/>
              <a:gd name="connsiteY447" fmla="*/ 4865688 h 6858000"/>
              <a:gd name="connsiteX448" fmla="*/ 5878646 w 9595474"/>
              <a:gd name="connsiteY448" fmla="*/ 4870768 h 6858000"/>
              <a:gd name="connsiteX449" fmla="*/ 5882489 w 9595474"/>
              <a:gd name="connsiteY449" fmla="*/ 4875848 h 6858000"/>
              <a:gd name="connsiteX450" fmla="*/ 5886036 w 9595474"/>
              <a:gd name="connsiteY450" fmla="*/ 4880928 h 6858000"/>
              <a:gd name="connsiteX451" fmla="*/ 5889287 w 9595474"/>
              <a:gd name="connsiteY451" fmla="*/ 4885690 h 6858000"/>
              <a:gd name="connsiteX452" fmla="*/ 5892243 w 9595474"/>
              <a:gd name="connsiteY452" fmla="*/ 4891088 h 6858000"/>
              <a:gd name="connsiteX453" fmla="*/ 5895199 w 9595474"/>
              <a:gd name="connsiteY453" fmla="*/ 4897120 h 6858000"/>
              <a:gd name="connsiteX454" fmla="*/ 5897268 w 9595474"/>
              <a:gd name="connsiteY454" fmla="*/ 4902518 h 6858000"/>
              <a:gd name="connsiteX455" fmla="*/ 5899336 w 9595474"/>
              <a:gd name="connsiteY455" fmla="*/ 4908233 h 6858000"/>
              <a:gd name="connsiteX456" fmla="*/ 5901701 w 9595474"/>
              <a:gd name="connsiteY456" fmla="*/ 4913948 h 6858000"/>
              <a:gd name="connsiteX457" fmla="*/ 5902883 w 9595474"/>
              <a:gd name="connsiteY457" fmla="*/ 4919663 h 6858000"/>
              <a:gd name="connsiteX458" fmla="*/ 5904066 w 9595474"/>
              <a:gd name="connsiteY458" fmla="*/ 4925695 h 6858000"/>
              <a:gd name="connsiteX459" fmla="*/ 5905248 w 9595474"/>
              <a:gd name="connsiteY459" fmla="*/ 4931410 h 6858000"/>
              <a:gd name="connsiteX460" fmla="*/ 5905840 w 9595474"/>
              <a:gd name="connsiteY460" fmla="*/ 4937443 h 6858000"/>
              <a:gd name="connsiteX461" fmla="*/ 5906135 w 9595474"/>
              <a:gd name="connsiteY461" fmla="*/ 4943475 h 6858000"/>
              <a:gd name="connsiteX462" fmla="*/ 5906726 w 9595474"/>
              <a:gd name="connsiteY462" fmla="*/ 4949508 h 6858000"/>
              <a:gd name="connsiteX463" fmla="*/ 5906135 w 9595474"/>
              <a:gd name="connsiteY463" fmla="*/ 4955223 h 6858000"/>
              <a:gd name="connsiteX464" fmla="*/ 5905840 w 9595474"/>
              <a:gd name="connsiteY464" fmla="*/ 4961255 h 6858000"/>
              <a:gd name="connsiteX465" fmla="*/ 5905248 w 9595474"/>
              <a:gd name="connsiteY465" fmla="*/ 4967288 h 6858000"/>
              <a:gd name="connsiteX466" fmla="*/ 5904066 w 9595474"/>
              <a:gd name="connsiteY466" fmla="*/ 4973003 h 6858000"/>
              <a:gd name="connsiteX467" fmla="*/ 5902883 w 9595474"/>
              <a:gd name="connsiteY467" fmla="*/ 4979035 h 6858000"/>
              <a:gd name="connsiteX468" fmla="*/ 5901701 w 9595474"/>
              <a:gd name="connsiteY468" fmla="*/ 4985068 h 6858000"/>
              <a:gd name="connsiteX469" fmla="*/ 5899336 w 9595474"/>
              <a:gd name="connsiteY469" fmla="*/ 4990783 h 6858000"/>
              <a:gd name="connsiteX470" fmla="*/ 5897268 w 9595474"/>
              <a:gd name="connsiteY470" fmla="*/ 4996180 h 6858000"/>
              <a:gd name="connsiteX471" fmla="*/ 5895199 w 9595474"/>
              <a:gd name="connsiteY471" fmla="*/ 5001895 h 6858000"/>
              <a:gd name="connsiteX472" fmla="*/ 5892243 w 9595474"/>
              <a:gd name="connsiteY472" fmla="*/ 5007293 h 6858000"/>
              <a:gd name="connsiteX473" fmla="*/ 5889287 w 9595474"/>
              <a:gd name="connsiteY473" fmla="*/ 5012690 h 6858000"/>
              <a:gd name="connsiteX474" fmla="*/ 5886036 w 9595474"/>
              <a:gd name="connsiteY474" fmla="*/ 5018088 h 6858000"/>
              <a:gd name="connsiteX475" fmla="*/ 5882489 w 9595474"/>
              <a:gd name="connsiteY475" fmla="*/ 5023168 h 6858000"/>
              <a:gd name="connsiteX476" fmla="*/ 5878646 w 9595474"/>
              <a:gd name="connsiteY476" fmla="*/ 5028248 h 6858000"/>
              <a:gd name="connsiteX477" fmla="*/ 5874509 w 9595474"/>
              <a:gd name="connsiteY477" fmla="*/ 5032693 h 6858000"/>
              <a:gd name="connsiteX478" fmla="*/ 5870075 w 9595474"/>
              <a:gd name="connsiteY478" fmla="*/ 5037455 h 6858000"/>
              <a:gd name="connsiteX479" fmla="*/ 5865346 w 9595474"/>
              <a:gd name="connsiteY479" fmla="*/ 5041900 h 6858000"/>
              <a:gd name="connsiteX480" fmla="*/ 5860617 w 9595474"/>
              <a:gd name="connsiteY480" fmla="*/ 5046028 h 6858000"/>
              <a:gd name="connsiteX481" fmla="*/ 5855592 w 9595474"/>
              <a:gd name="connsiteY481" fmla="*/ 5050155 h 6858000"/>
              <a:gd name="connsiteX482" fmla="*/ 5850567 w 9595474"/>
              <a:gd name="connsiteY482" fmla="*/ 5053648 h 6858000"/>
              <a:gd name="connsiteX483" fmla="*/ 5845247 w 9595474"/>
              <a:gd name="connsiteY483" fmla="*/ 5056823 h 6858000"/>
              <a:gd name="connsiteX484" fmla="*/ 5839926 w 9595474"/>
              <a:gd name="connsiteY484" fmla="*/ 5059680 h 6858000"/>
              <a:gd name="connsiteX485" fmla="*/ 5834311 w 9595474"/>
              <a:gd name="connsiteY485" fmla="*/ 5062538 h 6858000"/>
              <a:gd name="connsiteX486" fmla="*/ 5828695 w 9595474"/>
              <a:gd name="connsiteY486" fmla="*/ 5064760 h 6858000"/>
              <a:gd name="connsiteX487" fmla="*/ 5823375 w 9595474"/>
              <a:gd name="connsiteY487" fmla="*/ 5066983 h 6858000"/>
              <a:gd name="connsiteX488" fmla="*/ 5817463 w 9595474"/>
              <a:gd name="connsiteY488" fmla="*/ 5069205 h 6858000"/>
              <a:gd name="connsiteX489" fmla="*/ 5811552 w 9595474"/>
              <a:gd name="connsiteY489" fmla="*/ 5070475 h 6858000"/>
              <a:gd name="connsiteX490" fmla="*/ 5805640 w 9595474"/>
              <a:gd name="connsiteY490" fmla="*/ 5071428 h 6858000"/>
              <a:gd name="connsiteX491" fmla="*/ 5800024 w 9595474"/>
              <a:gd name="connsiteY491" fmla="*/ 5072698 h 6858000"/>
              <a:gd name="connsiteX492" fmla="*/ 5793817 w 9595474"/>
              <a:gd name="connsiteY492" fmla="*/ 5073333 h 6858000"/>
              <a:gd name="connsiteX493" fmla="*/ 5787610 w 9595474"/>
              <a:gd name="connsiteY493" fmla="*/ 5073650 h 6858000"/>
              <a:gd name="connsiteX494" fmla="*/ 5781994 w 9595474"/>
              <a:gd name="connsiteY494" fmla="*/ 5073968 h 6858000"/>
              <a:gd name="connsiteX495" fmla="*/ 5775787 w 9595474"/>
              <a:gd name="connsiteY495" fmla="*/ 5073650 h 6858000"/>
              <a:gd name="connsiteX496" fmla="*/ 5770171 w 9595474"/>
              <a:gd name="connsiteY496" fmla="*/ 5073333 h 6858000"/>
              <a:gd name="connsiteX497" fmla="*/ 5763965 w 9595474"/>
              <a:gd name="connsiteY497" fmla="*/ 5072698 h 6858000"/>
              <a:gd name="connsiteX498" fmla="*/ 5758349 w 9595474"/>
              <a:gd name="connsiteY498" fmla="*/ 5071428 h 6858000"/>
              <a:gd name="connsiteX499" fmla="*/ 5752141 w 9595474"/>
              <a:gd name="connsiteY499" fmla="*/ 5070475 h 6858000"/>
              <a:gd name="connsiteX500" fmla="*/ 5746526 w 9595474"/>
              <a:gd name="connsiteY500" fmla="*/ 5069205 h 6858000"/>
              <a:gd name="connsiteX501" fmla="*/ 5740614 w 9595474"/>
              <a:gd name="connsiteY501" fmla="*/ 5066983 h 6858000"/>
              <a:gd name="connsiteX502" fmla="*/ 5734998 w 9595474"/>
              <a:gd name="connsiteY502" fmla="*/ 5064760 h 6858000"/>
              <a:gd name="connsiteX503" fmla="*/ 5729382 w 9595474"/>
              <a:gd name="connsiteY503" fmla="*/ 5062538 h 6858000"/>
              <a:gd name="connsiteX504" fmla="*/ 5723767 w 9595474"/>
              <a:gd name="connsiteY504" fmla="*/ 5059680 h 6858000"/>
              <a:gd name="connsiteX505" fmla="*/ 5718446 w 9595474"/>
              <a:gd name="connsiteY505" fmla="*/ 5056823 h 6858000"/>
              <a:gd name="connsiteX506" fmla="*/ 5713421 w 9595474"/>
              <a:gd name="connsiteY506" fmla="*/ 5053648 h 6858000"/>
              <a:gd name="connsiteX507" fmla="*/ 5708396 w 9595474"/>
              <a:gd name="connsiteY507" fmla="*/ 5050155 h 6858000"/>
              <a:gd name="connsiteX508" fmla="*/ 5703372 w 9595474"/>
              <a:gd name="connsiteY508" fmla="*/ 5046028 h 6858000"/>
              <a:gd name="connsiteX509" fmla="*/ 5698347 w 9595474"/>
              <a:gd name="connsiteY509" fmla="*/ 5041900 h 6858000"/>
              <a:gd name="connsiteX510" fmla="*/ 5693618 w 9595474"/>
              <a:gd name="connsiteY510" fmla="*/ 5037455 h 6858000"/>
              <a:gd name="connsiteX511" fmla="*/ 5598148 w 9595474"/>
              <a:gd name="connsiteY511" fmla="*/ 4941888 h 6858000"/>
              <a:gd name="connsiteX512" fmla="*/ 5490560 w 9595474"/>
              <a:gd name="connsiteY512" fmla="*/ 4834573 h 6858000"/>
              <a:gd name="connsiteX513" fmla="*/ 5485830 w 9595474"/>
              <a:gd name="connsiteY513" fmla="*/ 4830128 h 6858000"/>
              <a:gd name="connsiteX514" fmla="*/ 5481397 w 9595474"/>
              <a:gd name="connsiteY514" fmla="*/ 4826000 h 6858000"/>
              <a:gd name="connsiteX515" fmla="*/ 5476372 w 9595474"/>
              <a:gd name="connsiteY515" fmla="*/ 4821873 h 6858000"/>
              <a:gd name="connsiteX516" fmla="*/ 5471348 w 9595474"/>
              <a:gd name="connsiteY516" fmla="*/ 4818380 h 6858000"/>
              <a:gd name="connsiteX517" fmla="*/ 5465732 w 9595474"/>
              <a:gd name="connsiteY517" fmla="*/ 4815205 h 6858000"/>
              <a:gd name="connsiteX518" fmla="*/ 5460411 w 9595474"/>
              <a:gd name="connsiteY518" fmla="*/ 4812348 h 6858000"/>
              <a:gd name="connsiteX519" fmla="*/ 5455091 w 9595474"/>
              <a:gd name="connsiteY519" fmla="*/ 4809173 h 6858000"/>
              <a:gd name="connsiteX520" fmla="*/ 5449475 w 9595474"/>
              <a:gd name="connsiteY520" fmla="*/ 4807268 h 6858000"/>
              <a:gd name="connsiteX521" fmla="*/ 5443563 w 9595474"/>
              <a:gd name="connsiteY521" fmla="*/ 4805045 h 6858000"/>
              <a:gd name="connsiteX522" fmla="*/ 5437948 w 9595474"/>
              <a:gd name="connsiteY522" fmla="*/ 4802823 h 6858000"/>
              <a:gd name="connsiteX523" fmla="*/ 5432036 w 9595474"/>
              <a:gd name="connsiteY523" fmla="*/ 4801553 h 6858000"/>
              <a:gd name="connsiteX524" fmla="*/ 5426420 w 9595474"/>
              <a:gd name="connsiteY524" fmla="*/ 4800283 h 6858000"/>
              <a:gd name="connsiteX525" fmla="*/ 5420509 w 9595474"/>
              <a:gd name="connsiteY525" fmla="*/ 4799330 h 6858000"/>
              <a:gd name="connsiteX526" fmla="*/ 5414597 w 9595474"/>
              <a:gd name="connsiteY526" fmla="*/ 4798695 h 6858000"/>
              <a:gd name="connsiteX527" fmla="*/ 5408391 w 9595474"/>
              <a:gd name="connsiteY527" fmla="*/ 4798060 h 6858000"/>
              <a:gd name="connsiteX528" fmla="*/ 5402775 w 9595474"/>
              <a:gd name="connsiteY528" fmla="*/ 4797743 h 6858000"/>
              <a:gd name="connsiteX529" fmla="*/ 5396568 w 9595474"/>
              <a:gd name="connsiteY529" fmla="*/ 4798060 h 6858000"/>
              <a:gd name="connsiteX530" fmla="*/ 5390361 w 9595474"/>
              <a:gd name="connsiteY530" fmla="*/ 4798695 h 6858000"/>
              <a:gd name="connsiteX531" fmla="*/ 5384745 w 9595474"/>
              <a:gd name="connsiteY531" fmla="*/ 4799330 h 6858000"/>
              <a:gd name="connsiteX532" fmla="*/ 5378538 w 9595474"/>
              <a:gd name="connsiteY532" fmla="*/ 4800283 h 6858000"/>
              <a:gd name="connsiteX533" fmla="*/ 5372922 w 9595474"/>
              <a:gd name="connsiteY533" fmla="*/ 4801553 h 6858000"/>
              <a:gd name="connsiteX534" fmla="*/ 5367010 w 9595474"/>
              <a:gd name="connsiteY534" fmla="*/ 4802823 h 6858000"/>
              <a:gd name="connsiteX535" fmla="*/ 5361394 w 9595474"/>
              <a:gd name="connsiteY535" fmla="*/ 4805045 h 6858000"/>
              <a:gd name="connsiteX536" fmla="*/ 5355483 w 9595474"/>
              <a:gd name="connsiteY536" fmla="*/ 4807268 h 6858000"/>
              <a:gd name="connsiteX537" fmla="*/ 5350163 w 9595474"/>
              <a:gd name="connsiteY537" fmla="*/ 4809173 h 6858000"/>
              <a:gd name="connsiteX538" fmla="*/ 5344547 w 9595474"/>
              <a:gd name="connsiteY538" fmla="*/ 4812348 h 6858000"/>
              <a:gd name="connsiteX539" fmla="*/ 5338931 w 9595474"/>
              <a:gd name="connsiteY539" fmla="*/ 4815205 h 6858000"/>
              <a:gd name="connsiteX540" fmla="*/ 5333906 w 9595474"/>
              <a:gd name="connsiteY540" fmla="*/ 4818380 h 6858000"/>
              <a:gd name="connsiteX541" fmla="*/ 5328881 w 9595474"/>
              <a:gd name="connsiteY541" fmla="*/ 4821873 h 6858000"/>
              <a:gd name="connsiteX542" fmla="*/ 5323857 w 9595474"/>
              <a:gd name="connsiteY542" fmla="*/ 4826000 h 6858000"/>
              <a:gd name="connsiteX543" fmla="*/ 5318832 w 9595474"/>
              <a:gd name="connsiteY543" fmla="*/ 4830128 h 6858000"/>
              <a:gd name="connsiteX544" fmla="*/ 5314398 w 9595474"/>
              <a:gd name="connsiteY544" fmla="*/ 4834573 h 6858000"/>
              <a:gd name="connsiteX545" fmla="*/ 5307305 w 9595474"/>
              <a:gd name="connsiteY545" fmla="*/ 4841875 h 6858000"/>
              <a:gd name="connsiteX546" fmla="*/ 5301393 w 9595474"/>
              <a:gd name="connsiteY546" fmla="*/ 4849813 h 6858000"/>
              <a:gd name="connsiteX547" fmla="*/ 5295482 w 9595474"/>
              <a:gd name="connsiteY547" fmla="*/ 4858068 h 6858000"/>
              <a:gd name="connsiteX548" fmla="*/ 5291048 w 9595474"/>
              <a:gd name="connsiteY548" fmla="*/ 4867275 h 6858000"/>
              <a:gd name="connsiteX549" fmla="*/ 5286910 w 9595474"/>
              <a:gd name="connsiteY549" fmla="*/ 4875848 h 6858000"/>
              <a:gd name="connsiteX550" fmla="*/ 5283659 w 9595474"/>
              <a:gd name="connsiteY550" fmla="*/ 4885055 h 6858000"/>
              <a:gd name="connsiteX551" fmla="*/ 5281294 w 9595474"/>
              <a:gd name="connsiteY551" fmla="*/ 4894580 h 6858000"/>
              <a:gd name="connsiteX552" fmla="*/ 5279521 w 9595474"/>
              <a:gd name="connsiteY552" fmla="*/ 4903788 h 6858000"/>
              <a:gd name="connsiteX553" fmla="*/ 5278339 w 9595474"/>
              <a:gd name="connsiteY553" fmla="*/ 4913630 h 6858000"/>
              <a:gd name="connsiteX554" fmla="*/ 5278339 w 9595474"/>
              <a:gd name="connsiteY554" fmla="*/ 4923155 h 6858000"/>
              <a:gd name="connsiteX555" fmla="*/ 5278634 w 9595474"/>
              <a:gd name="connsiteY555" fmla="*/ 4932998 h 6858000"/>
              <a:gd name="connsiteX556" fmla="*/ 5279816 w 9595474"/>
              <a:gd name="connsiteY556" fmla="*/ 4942205 h 6858000"/>
              <a:gd name="connsiteX557" fmla="*/ 5281885 w 9595474"/>
              <a:gd name="connsiteY557" fmla="*/ 4952048 h 6858000"/>
              <a:gd name="connsiteX558" fmla="*/ 5284546 w 9595474"/>
              <a:gd name="connsiteY558" fmla="*/ 4960938 h 6858000"/>
              <a:gd name="connsiteX559" fmla="*/ 5288092 w 9595474"/>
              <a:gd name="connsiteY559" fmla="*/ 4970145 h 6858000"/>
              <a:gd name="connsiteX560" fmla="*/ 5291935 w 9595474"/>
              <a:gd name="connsiteY560" fmla="*/ 4979353 h 6858000"/>
              <a:gd name="connsiteX561" fmla="*/ 5583665 w 9595474"/>
              <a:gd name="connsiteY561" fmla="*/ 5270500 h 6858000"/>
              <a:gd name="connsiteX562" fmla="*/ 5588098 w 9595474"/>
              <a:gd name="connsiteY562" fmla="*/ 5275263 h 6858000"/>
              <a:gd name="connsiteX563" fmla="*/ 5592237 w 9595474"/>
              <a:gd name="connsiteY563" fmla="*/ 5280343 h 6858000"/>
              <a:gd name="connsiteX564" fmla="*/ 5595784 w 9595474"/>
              <a:gd name="connsiteY564" fmla="*/ 5284788 h 6858000"/>
              <a:gd name="connsiteX565" fmla="*/ 5599626 w 9595474"/>
              <a:gd name="connsiteY565" fmla="*/ 5290185 h 6858000"/>
              <a:gd name="connsiteX566" fmla="*/ 5602582 w 9595474"/>
              <a:gd name="connsiteY566" fmla="*/ 5295265 h 6858000"/>
              <a:gd name="connsiteX567" fmla="*/ 5605833 w 9595474"/>
              <a:gd name="connsiteY567" fmla="*/ 5300663 h 6858000"/>
              <a:gd name="connsiteX568" fmla="*/ 5608493 w 9595474"/>
              <a:gd name="connsiteY568" fmla="*/ 5306060 h 6858000"/>
              <a:gd name="connsiteX569" fmla="*/ 5610857 w 9595474"/>
              <a:gd name="connsiteY569" fmla="*/ 5311775 h 6858000"/>
              <a:gd name="connsiteX570" fmla="*/ 5613222 w 9595474"/>
              <a:gd name="connsiteY570" fmla="*/ 5317490 h 6858000"/>
              <a:gd name="connsiteX571" fmla="*/ 5614996 w 9595474"/>
              <a:gd name="connsiteY571" fmla="*/ 5323523 h 6858000"/>
              <a:gd name="connsiteX572" fmla="*/ 5616474 w 9595474"/>
              <a:gd name="connsiteY572" fmla="*/ 5329238 h 6858000"/>
              <a:gd name="connsiteX573" fmla="*/ 5617656 w 9595474"/>
              <a:gd name="connsiteY573" fmla="*/ 5334953 h 6858000"/>
              <a:gd name="connsiteX574" fmla="*/ 5618838 w 9595474"/>
              <a:gd name="connsiteY574" fmla="*/ 5340985 h 6858000"/>
              <a:gd name="connsiteX575" fmla="*/ 5619725 w 9595474"/>
              <a:gd name="connsiteY575" fmla="*/ 5346700 h 6858000"/>
              <a:gd name="connsiteX576" fmla="*/ 5620021 w 9595474"/>
              <a:gd name="connsiteY576" fmla="*/ 5352733 h 6858000"/>
              <a:gd name="connsiteX577" fmla="*/ 5620021 w 9595474"/>
              <a:gd name="connsiteY577" fmla="*/ 5359083 h 6858000"/>
              <a:gd name="connsiteX578" fmla="*/ 5620021 w 9595474"/>
              <a:gd name="connsiteY578" fmla="*/ 5364798 h 6858000"/>
              <a:gd name="connsiteX579" fmla="*/ 5619725 w 9595474"/>
              <a:gd name="connsiteY579" fmla="*/ 5370830 h 6858000"/>
              <a:gd name="connsiteX580" fmla="*/ 5618838 w 9595474"/>
              <a:gd name="connsiteY580" fmla="*/ 5376545 h 6858000"/>
              <a:gd name="connsiteX581" fmla="*/ 5617656 w 9595474"/>
              <a:gd name="connsiteY581" fmla="*/ 5382578 h 6858000"/>
              <a:gd name="connsiteX582" fmla="*/ 5616474 w 9595474"/>
              <a:gd name="connsiteY582" fmla="*/ 5388293 h 6858000"/>
              <a:gd name="connsiteX583" fmla="*/ 5614996 w 9595474"/>
              <a:gd name="connsiteY583" fmla="*/ 5394008 h 6858000"/>
              <a:gd name="connsiteX584" fmla="*/ 5613222 w 9595474"/>
              <a:gd name="connsiteY584" fmla="*/ 5400040 h 6858000"/>
              <a:gd name="connsiteX585" fmla="*/ 5610857 w 9595474"/>
              <a:gd name="connsiteY585" fmla="*/ 5405755 h 6858000"/>
              <a:gd name="connsiteX586" fmla="*/ 5608493 w 9595474"/>
              <a:gd name="connsiteY586" fmla="*/ 5411470 h 6858000"/>
              <a:gd name="connsiteX587" fmla="*/ 5605833 w 9595474"/>
              <a:gd name="connsiteY587" fmla="*/ 5416868 h 6858000"/>
              <a:gd name="connsiteX588" fmla="*/ 5602582 w 9595474"/>
              <a:gd name="connsiteY588" fmla="*/ 5422265 h 6858000"/>
              <a:gd name="connsiteX589" fmla="*/ 5599626 w 9595474"/>
              <a:gd name="connsiteY589" fmla="*/ 5427663 h 6858000"/>
              <a:gd name="connsiteX590" fmla="*/ 5595784 w 9595474"/>
              <a:gd name="connsiteY590" fmla="*/ 5432743 h 6858000"/>
              <a:gd name="connsiteX591" fmla="*/ 5592237 w 9595474"/>
              <a:gd name="connsiteY591" fmla="*/ 5437505 h 6858000"/>
              <a:gd name="connsiteX592" fmla="*/ 5588098 w 9595474"/>
              <a:gd name="connsiteY592" fmla="*/ 5442268 h 6858000"/>
              <a:gd name="connsiteX593" fmla="*/ 5583665 w 9595474"/>
              <a:gd name="connsiteY593" fmla="*/ 5447030 h 6858000"/>
              <a:gd name="connsiteX594" fmla="*/ 5578936 w 9595474"/>
              <a:gd name="connsiteY594" fmla="*/ 5451158 h 6858000"/>
              <a:gd name="connsiteX595" fmla="*/ 5573911 w 9595474"/>
              <a:gd name="connsiteY595" fmla="*/ 5455603 h 6858000"/>
              <a:gd name="connsiteX596" fmla="*/ 5569182 w 9595474"/>
              <a:gd name="connsiteY596" fmla="*/ 5459095 h 6858000"/>
              <a:gd name="connsiteX597" fmla="*/ 5563862 w 9595474"/>
              <a:gd name="connsiteY597" fmla="*/ 5462905 h 6858000"/>
              <a:gd name="connsiteX598" fmla="*/ 5558837 w 9595474"/>
              <a:gd name="connsiteY598" fmla="*/ 5466080 h 6858000"/>
              <a:gd name="connsiteX599" fmla="*/ 5553517 w 9595474"/>
              <a:gd name="connsiteY599" fmla="*/ 5469255 h 6858000"/>
              <a:gd name="connsiteX600" fmla="*/ 5548196 w 9595474"/>
              <a:gd name="connsiteY600" fmla="*/ 5471795 h 6858000"/>
              <a:gd name="connsiteX601" fmla="*/ 5542285 w 9595474"/>
              <a:gd name="connsiteY601" fmla="*/ 5474335 h 6858000"/>
              <a:gd name="connsiteX602" fmla="*/ 5536964 w 9595474"/>
              <a:gd name="connsiteY602" fmla="*/ 5476558 h 6858000"/>
              <a:gd name="connsiteX603" fmla="*/ 5531348 w 9595474"/>
              <a:gd name="connsiteY603" fmla="*/ 5478145 h 6858000"/>
              <a:gd name="connsiteX604" fmla="*/ 5525437 w 9595474"/>
              <a:gd name="connsiteY604" fmla="*/ 5479733 h 6858000"/>
              <a:gd name="connsiteX605" fmla="*/ 5519230 w 9595474"/>
              <a:gd name="connsiteY605" fmla="*/ 5481003 h 6858000"/>
              <a:gd name="connsiteX606" fmla="*/ 5513614 w 9595474"/>
              <a:gd name="connsiteY606" fmla="*/ 5482273 h 6858000"/>
              <a:gd name="connsiteX607" fmla="*/ 5507999 w 9595474"/>
              <a:gd name="connsiteY607" fmla="*/ 5482908 h 6858000"/>
              <a:gd name="connsiteX608" fmla="*/ 5501791 w 9595474"/>
              <a:gd name="connsiteY608" fmla="*/ 5483225 h 6858000"/>
              <a:gd name="connsiteX609" fmla="*/ 5495585 w 9595474"/>
              <a:gd name="connsiteY609" fmla="*/ 5483543 h 6858000"/>
              <a:gd name="connsiteX610" fmla="*/ 6873545 w 9595474"/>
              <a:gd name="connsiteY610" fmla="*/ 6858000 h 6858000"/>
              <a:gd name="connsiteX611" fmla="*/ 9595474 w 9595474"/>
              <a:gd name="connsiteY611" fmla="*/ 6858000 h 6858000"/>
              <a:gd name="connsiteX612" fmla="*/ 9595474 w 9595474"/>
              <a:gd name="connsiteY6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Lst>
            <a:rect l="l" t="t" r="r" b="b"/>
            <a:pathLst>
              <a:path w="9595474" h="6858000">
                <a:moveTo>
                  <a:pt x="9595474" y="0"/>
                </a:moveTo>
                <a:lnTo>
                  <a:pt x="0" y="0"/>
                </a:lnTo>
                <a:lnTo>
                  <a:pt x="692823" y="691198"/>
                </a:lnTo>
                <a:lnTo>
                  <a:pt x="691345" y="683895"/>
                </a:lnTo>
                <a:lnTo>
                  <a:pt x="690754" y="676275"/>
                </a:lnTo>
                <a:lnTo>
                  <a:pt x="690754" y="669290"/>
                </a:lnTo>
                <a:lnTo>
                  <a:pt x="690754" y="661988"/>
                </a:lnTo>
                <a:lnTo>
                  <a:pt x="691345" y="654368"/>
                </a:lnTo>
                <a:lnTo>
                  <a:pt x="692527" y="647383"/>
                </a:lnTo>
                <a:lnTo>
                  <a:pt x="694005" y="640080"/>
                </a:lnTo>
                <a:lnTo>
                  <a:pt x="695778" y="633095"/>
                </a:lnTo>
                <a:lnTo>
                  <a:pt x="698143" y="625793"/>
                </a:lnTo>
                <a:lnTo>
                  <a:pt x="700803" y="618808"/>
                </a:lnTo>
                <a:lnTo>
                  <a:pt x="704054" y="612140"/>
                </a:lnTo>
                <a:lnTo>
                  <a:pt x="707601" y="605790"/>
                </a:lnTo>
                <a:lnTo>
                  <a:pt x="712035" y="599123"/>
                </a:lnTo>
                <a:lnTo>
                  <a:pt x="716173" y="592773"/>
                </a:lnTo>
                <a:lnTo>
                  <a:pt x="721198" y="587058"/>
                </a:lnTo>
                <a:lnTo>
                  <a:pt x="726518" y="581343"/>
                </a:lnTo>
                <a:lnTo>
                  <a:pt x="731247" y="576898"/>
                </a:lnTo>
                <a:lnTo>
                  <a:pt x="735976" y="572453"/>
                </a:lnTo>
                <a:lnTo>
                  <a:pt x="741001" y="568960"/>
                </a:lnTo>
                <a:lnTo>
                  <a:pt x="746026" y="565468"/>
                </a:lnTo>
                <a:lnTo>
                  <a:pt x="751050" y="562293"/>
                </a:lnTo>
                <a:lnTo>
                  <a:pt x="756371" y="558800"/>
                </a:lnTo>
                <a:lnTo>
                  <a:pt x="761691" y="556578"/>
                </a:lnTo>
                <a:lnTo>
                  <a:pt x="767602" y="554038"/>
                </a:lnTo>
                <a:lnTo>
                  <a:pt x="772923" y="551815"/>
                </a:lnTo>
                <a:lnTo>
                  <a:pt x="778834" y="549910"/>
                </a:lnTo>
                <a:lnTo>
                  <a:pt x="784450" y="548640"/>
                </a:lnTo>
                <a:lnTo>
                  <a:pt x="790066" y="547370"/>
                </a:lnTo>
                <a:lnTo>
                  <a:pt x="795977" y="546418"/>
                </a:lnTo>
                <a:lnTo>
                  <a:pt x="802184" y="545783"/>
                </a:lnTo>
                <a:lnTo>
                  <a:pt x="807800" y="545465"/>
                </a:lnTo>
                <a:lnTo>
                  <a:pt x="814007" y="544830"/>
                </a:lnTo>
                <a:lnTo>
                  <a:pt x="819623" y="545465"/>
                </a:lnTo>
                <a:lnTo>
                  <a:pt x="825830" y="545783"/>
                </a:lnTo>
                <a:lnTo>
                  <a:pt x="831446" y="546418"/>
                </a:lnTo>
                <a:lnTo>
                  <a:pt x="837358" y="547370"/>
                </a:lnTo>
                <a:lnTo>
                  <a:pt x="842974" y="548640"/>
                </a:lnTo>
                <a:lnTo>
                  <a:pt x="848885" y="549910"/>
                </a:lnTo>
                <a:lnTo>
                  <a:pt x="854501" y="551815"/>
                </a:lnTo>
                <a:lnTo>
                  <a:pt x="860117" y="554038"/>
                </a:lnTo>
                <a:lnTo>
                  <a:pt x="865733" y="556578"/>
                </a:lnTo>
                <a:lnTo>
                  <a:pt x="871053" y="558800"/>
                </a:lnTo>
                <a:lnTo>
                  <a:pt x="876373" y="562293"/>
                </a:lnTo>
                <a:lnTo>
                  <a:pt x="881398" y="565468"/>
                </a:lnTo>
                <a:lnTo>
                  <a:pt x="886718" y="568960"/>
                </a:lnTo>
                <a:lnTo>
                  <a:pt x="891447" y="572453"/>
                </a:lnTo>
                <a:lnTo>
                  <a:pt x="896177" y="576898"/>
                </a:lnTo>
                <a:lnTo>
                  <a:pt x="900906" y="581343"/>
                </a:lnTo>
                <a:lnTo>
                  <a:pt x="1431459" y="1111568"/>
                </a:lnTo>
                <a:lnTo>
                  <a:pt x="2394731" y="2074863"/>
                </a:lnTo>
                <a:lnTo>
                  <a:pt x="2399164" y="2079308"/>
                </a:lnTo>
                <a:lnTo>
                  <a:pt x="2404189" y="2083435"/>
                </a:lnTo>
                <a:lnTo>
                  <a:pt x="2408918" y="2087245"/>
                </a:lnTo>
                <a:lnTo>
                  <a:pt x="2413943" y="2090738"/>
                </a:lnTo>
                <a:lnTo>
                  <a:pt x="2419263" y="2093913"/>
                </a:lnTo>
                <a:lnTo>
                  <a:pt x="2424583" y="2096770"/>
                </a:lnTo>
                <a:lnTo>
                  <a:pt x="2430199" y="2099628"/>
                </a:lnTo>
                <a:lnTo>
                  <a:pt x="2435520" y="2101850"/>
                </a:lnTo>
                <a:lnTo>
                  <a:pt x="2441136" y="2104073"/>
                </a:lnTo>
                <a:lnTo>
                  <a:pt x="2447047" y="2105660"/>
                </a:lnTo>
                <a:lnTo>
                  <a:pt x="2452663" y="2107565"/>
                </a:lnTo>
                <a:lnTo>
                  <a:pt x="2458574" y="2108518"/>
                </a:lnTo>
                <a:lnTo>
                  <a:pt x="2464190" y="2109788"/>
                </a:lnTo>
                <a:lnTo>
                  <a:pt x="2469806" y="2110423"/>
                </a:lnTo>
                <a:lnTo>
                  <a:pt x="2476013" y="2110740"/>
                </a:lnTo>
                <a:lnTo>
                  <a:pt x="2481925" y="2111058"/>
                </a:lnTo>
                <a:lnTo>
                  <a:pt x="2487836" y="2110740"/>
                </a:lnTo>
                <a:lnTo>
                  <a:pt x="2493747" y="2110423"/>
                </a:lnTo>
                <a:lnTo>
                  <a:pt x="2499363" y="2109788"/>
                </a:lnTo>
                <a:lnTo>
                  <a:pt x="2505570" y="2108518"/>
                </a:lnTo>
                <a:lnTo>
                  <a:pt x="2511186" y="2107565"/>
                </a:lnTo>
                <a:lnTo>
                  <a:pt x="2517098" y="2105660"/>
                </a:lnTo>
                <a:lnTo>
                  <a:pt x="2522714" y="2104073"/>
                </a:lnTo>
                <a:lnTo>
                  <a:pt x="2528034" y="2101850"/>
                </a:lnTo>
                <a:lnTo>
                  <a:pt x="2533945" y="2099628"/>
                </a:lnTo>
                <a:lnTo>
                  <a:pt x="2539266" y="2096770"/>
                </a:lnTo>
                <a:lnTo>
                  <a:pt x="2544290" y="2093913"/>
                </a:lnTo>
                <a:lnTo>
                  <a:pt x="2549611" y="2090738"/>
                </a:lnTo>
                <a:lnTo>
                  <a:pt x="2554635" y="2087245"/>
                </a:lnTo>
                <a:lnTo>
                  <a:pt x="2559660" y="2083435"/>
                </a:lnTo>
                <a:lnTo>
                  <a:pt x="2564389" y="2079308"/>
                </a:lnTo>
                <a:lnTo>
                  <a:pt x="2569119" y="2074863"/>
                </a:lnTo>
                <a:lnTo>
                  <a:pt x="2573257" y="2070100"/>
                </a:lnTo>
                <a:lnTo>
                  <a:pt x="2577395" y="2065655"/>
                </a:lnTo>
                <a:lnTo>
                  <a:pt x="2581237" y="2060575"/>
                </a:lnTo>
                <a:lnTo>
                  <a:pt x="2584784" y="2055495"/>
                </a:lnTo>
                <a:lnTo>
                  <a:pt x="2588035" y="2050415"/>
                </a:lnTo>
                <a:lnTo>
                  <a:pt x="2590991" y="2045018"/>
                </a:lnTo>
                <a:lnTo>
                  <a:pt x="2593651" y="2039620"/>
                </a:lnTo>
                <a:lnTo>
                  <a:pt x="2596016" y="2034223"/>
                </a:lnTo>
                <a:lnTo>
                  <a:pt x="2598085" y="2028508"/>
                </a:lnTo>
                <a:lnTo>
                  <a:pt x="2599858" y="2022793"/>
                </a:lnTo>
                <a:lnTo>
                  <a:pt x="2601336" y="2017078"/>
                </a:lnTo>
                <a:lnTo>
                  <a:pt x="2602814" y="2011363"/>
                </a:lnTo>
                <a:lnTo>
                  <a:pt x="2603996" y="2005648"/>
                </a:lnTo>
                <a:lnTo>
                  <a:pt x="2604587" y="1999615"/>
                </a:lnTo>
                <a:cubicBezTo>
                  <a:pt x="2604686" y="1997604"/>
                  <a:pt x="2604784" y="1995594"/>
                  <a:pt x="2604883" y="1993583"/>
                </a:cubicBezTo>
                <a:lnTo>
                  <a:pt x="2604883" y="1987550"/>
                </a:lnTo>
                <a:lnTo>
                  <a:pt x="2604883" y="1981835"/>
                </a:lnTo>
                <a:cubicBezTo>
                  <a:pt x="2604784" y="1979930"/>
                  <a:pt x="2604686" y="1978025"/>
                  <a:pt x="2604587" y="1976120"/>
                </a:cubicBezTo>
                <a:lnTo>
                  <a:pt x="2603996" y="1970088"/>
                </a:lnTo>
                <a:lnTo>
                  <a:pt x="2602814" y="1964373"/>
                </a:lnTo>
                <a:lnTo>
                  <a:pt x="2601336" y="1958658"/>
                </a:lnTo>
                <a:lnTo>
                  <a:pt x="2599858" y="1952625"/>
                </a:lnTo>
                <a:lnTo>
                  <a:pt x="2598085" y="1946910"/>
                </a:lnTo>
                <a:lnTo>
                  <a:pt x="2596016" y="1941195"/>
                </a:lnTo>
                <a:lnTo>
                  <a:pt x="2593651" y="1935798"/>
                </a:lnTo>
                <a:lnTo>
                  <a:pt x="2590991" y="1930400"/>
                </a:lnTo>
                <a:lnTo>
                  <a:pt x="2588035" y="1925003"/>
                </a:lnTo>
                <a:lnTo>
                  <a:pt x="2584784" y="1919923"/>
                </a:lnTo>
                <a:lnTo>
                  <a:pt x="2581237" y="1915160"/>
                </a:lnTo>
                <a:lnTo>
                  <a:pt x="2577395" y="1910080"/>
                </a:lnTo>
                <a:lnTo>
                  <a:pt x="2573257" y="1905318"/>
                </a:lnTo>
                <a:lnTo>
                  <a:pt x="2569119" y="1900555"/>
                </a:lnTo>
                <a:lnTo>
                  <a:pt x="1590477" y="922020"/>
                </a:lnTo>
                <a:lnTo>
                  <a:pt x="1272736" y="604203"/>
                </a:lnTo>
                <a:lnTo>
                  <a:pt x="1268303" y="599440"/>
                </a:lnTo>
                <a:lnTo>
                  <a:pt x="1264165" y="594995"/>
                </a:lnTo>
                <a:lnTo>
                  <a:pt x="1260322" y="589915"/>
                </a:lnTo>
                <a:lnTo>
                  <a:pt x="1256776" y="584835"/>
                </a:lnTo>
                <a:lnTo>
                  <a:pt x="1253524" y="579755"/>
                </a:lnTo>
                <a:lnTo>
                  <a:pt x="1250864" y="574358"/>
                </a:lnTo>
                <a:lnTo>
                  <a:pt x="1247908" y="568960"/>
                </a:lnTo>
                <a:lnTo>
                  <a:pt x="1245839" y="563563"/>
                </a:lnTo>
                <a:lnTo>
                  <a:pt x="1243475" y="557848"/>
                </a:lnTo>
                <a:lnTo>
                  <a:pt x="1241701" y="552133"/>
                </a:lnTo>
                <a:lnTo>
                  <a:pt x="1239928" y="546418"/>
                </a:lnTo>
                <a:lnTo>
                  <a:pt x="1238746" y="540703"/>
                </a:lnTo>
                <a:lnTo>
                  <a:pt x="1237859" y="534988"/>
                </a:lnTo>
                <a:lnTo>
                  <a:pt x="1236972" y="528638"/>
                </a:lnTo>
                <a:cubicBezTo>
                  <a:pt x="1236874" y="526733"/>
                  <a:pt x="1236775" y="524828"/>
                  <a:pt x="1236677" y="522923"/>
                </a:cubicBezTo>
                <a:cubicBezTo>
                  <a:pt x="1236578" y="520912"/>
                  <a:pt x="1236480" y="518901"/>
                  <a:pt x="1236381" y="516890"/>
                </a:cubicBezTo>
                <a:cubicBezTo>
                  <a:pt x="1236480" y="514985"/>
                  <a:pt x="1236578" y="513080"/>
                  <a:pt x="1236677" y="511175"/>
                </a:cubicBezTo>
                <a:cubicBezTo>
                  <a:pt x="1236775" y="509270"/>
                  <a:pt x="1236874" y="507365"/>
                  <a:pt x="1236972" y="505460"/>
                </a:cubicBezTo>
                <a:lnTo>
                  <a:pt x="1237859" y="499428"/>
                </a:lnTo>
                <a:lnTo>
                  <a:pt x="1238746" y="493713"/>
                </a:lnTo>
                <a:lnTo>
                  <a:pt x="1239928" y="487680"/>
                </a:lnTo>
                <a:lnTo>
                  <a:pt x="1241701" y="481965"/>
                </a:lnTo>
                <a:lnTo>
                  <a:pt x="1243475" y="476250"/>
                </a:lnTo>
                <a:lnTo>
                  <a:pt x="1245839" y="470535"/>
                </a:lnTo>
                <a:lnTo>
                  <a:pt x="1247908" y="465138"/>
                </a:lnTo>
                <a:lnTo>
                  <a:pt x="1250864" y="459740"/>
                </a:lnTo>
                <a:lnTo>
                  <a:pt x="1253524" y="454343"/>
                </a:lnTo>
                <a:lnTo>
                  <a:pt x="1256776" y="449263"/>
                </a:lnTo>
                <a:lnTo>
                  <a:pt x="1260322" y="444500"/>
                </a:lnTo>
                <a:lnTo>
                  <a:pt x="1264165" y="439420"/>
                </a:lnTo>
                <a:lnTo>
                  <a:pt x="1268303" y="434658"/>
                </a:lnTo>
                <a:lnTo>
                  <a:pt x="1272736" y="429895"/>
                </a:lnTo>
                <a:lnTo>
                  <a:pt x="1277466" y="425768"/>
                </a:lnTo>
                <a:lnTo>
                  <a:pt x="1281899" y="421323"/>
                </a:lnTo>
                <a:lnTo>
                  <a:pt x="1286924" y="417830"/>
                </a:lnTo>
                <a:lnTo>
                  <a:pt x="1291949" y="414338"/>
                </a:lnTo>
                <a:lnTo>
                  <a:pt x="1296973" y="410845"/>
                </a:lnTo>
                <a:lnTo>
                  <a:pt x="1302589" y="407988"/>
                </a:lnTo>
                <a:lnTo>
                  <a:pt x="1307910" y="405130"/>
                </a:lnTo>
                <a:lnTo>
                  <a:pt x="1313230" y="402908"/>
                </a:lnTo>
                <a:lnTo>
                  <a:pt x="1318846" y="401003"/>
                </a:lnTo>
                <a:lnTo>
                  <a:pt x="1324757" y="399098"/>
                </a:lnTo>
                <a:lnTo>
                  <a:pt x="1330373" y="397193"/>
                </a:lnTo>
                <a:lnTo>
                  <a:pt x="1336285" y="396240"/>
                </a:lnTo>
                <a:lnTo>
                  <a:pt x="1341901" y="395288"/>
                </a:lnTo>
                <a:lnTo>
                  <a:pt x="1348108" y="394335"/>
                </a:lnTo>
                <a:lnTo>
                  <a:pt x="1353723" y="394018"/>
                </a:lnTo>
                <a:lnTo>
                  <a:pt x="1359930" y="393700"/>
                </a:lnTo>
                <a:lnTo>
                  <a:pt x="1365546" y="394018"/>
                </a:lnTo>
                <a:lnTo>
                  <a:pt x="1371458" y="394335"/>
                </a:lnTo>
                <a:lnTo>
                  <a:pt x="1377665" y="395288"/>
                </a:lnTo>
                <a:lnTo>
                  <a:pt x="1383281" y="396240"/>
                </a:lnTo>
                <a:lnTo>
                  <a:pt x="1388897" y="397193"/>
                </a:lnTo>
                <a:lnTo>
                  <a:pt x="1394808" y="399098"/>
                </a:lnTo>
                <a:lnTo>
                  <a:pt x="1400424" y="401003"/>
                </a:lnTo>
                <a:lnTo>
                  <a:pt x="1406335" y="402908"/>
                </a:lnTo>
                <a:lnTo>
                  <a:pt x="1411656" y="405130"/>
                </a:lnTo>
                <a:lnTo>
                  <a:pt x="1416976" y="407988"/>
                </a:lnTo>
                <a:lnTo>
                  <a:pt x="1422296" y="410845"/>
                </a:lnTo>
                <a:lnTo>
                  <a:pt x="1427617" y="414338"/>
                </a:lnTo>
                <a:lnTo>
                  <a:pt x="1432641" y="417830"/>
                </a:lnTo>
                <a:lnTo>
                  <a:pt x="1437666" y="421323"/>
                </a:lnTo>
                <a:lnTo>
                  <a:pt x="1442100" y="425768"/>
                </a:lnTo>
                <a:lnTo>
                  <a:pt x="1446829" y="429895"/>
                </a:lnTo>
                <a:lnTo>
                  <a:pt x="1907036" y="890270"/>
                </a:lnTo>
                <a:lnTo>
                  <a:pt x="2165662" y="1148715"/>
                </a:lnTo>
                <a:lnTo>
                  <a:pt x="2170391" y="1153160"/>
                </a:lnTo>
                <a:lnTo>
                  <a:pt x="2175416" y="1157288"/>
                </a:lnTo>
                <a:lnTo>
                  <a:pt x="2180145" y="1161098"/>
                </a:lnTo>
                <a:lnTo>
                  <a:pt x="2185170" y="1164590"/>
                </a:lnTo>
                <a:lnTo>
                  <a:pt x="2190490" y="1167765"/>
                </a:lnTo>
                <a:lnTo>
                  <a:pt x="2195810" y="1170623"/>
                </a:lnTo>
                <a:lnTo>
                  <a:pt x="2201130" y="1173480"/>
                </a:lnTo>
                <a:lnTo>
                  <a:pt x="2206746" y="1176020"/>
                </a:lnTo>
                <a:lnTo>
                  <a:pt x="2212362" y="1177925"/>
                </a:lnTo>
                <a:lnTo>
                  <a:pt x="2217683" y="1180148"/>
                </a:lnTo>
                <a:lnTo>
                  <a:pt x="2223594" y="1181418"/>
                </a:lnTo>
                <a:lnTo>
                  <a:pt x="2229505" y="1182688"/>
                </a:lnTo>
                <a:lnTo>
                  <a:pt x="2235417" y="1183640"/>
                </a:lnTo>
                <a:lnTo>
                  <a:pt x="2241033" y="1184275"/>
                </a:lnTo>
                <a:lnTo>
                  <a:pt x="2247240" y="1184593"/>
                </a:lnTo>
                <a:lnTo>
                  <a:pt x="2252856" y="1185228"/>
                </a:lnTo>
                <a:lnTo>
                  <a:pt x="2259063" y="1184593"/>
                </a:lnTo>
                <a:lnTo>
                  <a:pt x="2264679" y="1184275"/>
                </a:lnTo>
                <a:lnTo>
                  <a:pt x="2270590" y="1183640"/>
                </a:lnTo>
                <a:lnTo>
                  <a:pt x="2276797" y="1182688"/>
                </a:lnTo>
                <a:lnTo>
                  <a:pt x="2282413" y="1181418"/>
                </a:lnTo>
                <a:lnTo>
                  <a:pt x="2288029" y="1180148"/>
                </a:lnTo>
                <a:lnTo>
                  <a:pt x="2293940" y="1177925"/>
                </a:lnTo>
                <a:lnTo>
                  <a:pt x="2299261" y="1176020"/>
                </a:lnTo>
                <a:lnTo>
                  <a:pt x="2304581" y="1173480"/>
                </a:lnTo>
                <a:lnTo>
                  <a:pt x="2310492" y="1170623"/>
                </a:lnTo>
                <a:lnTo>
                  <a:pt x="2315517" y="1167765"/>
                </a:lnTo>
                <a:lnTo>
                  <a:pt x="2320837" y="1164590"/>
                </a:lnTo>
                <a:lnTo>
                  <a:pt x="2325862" y="1161098"/>
                </a:lnTo>
                <a:lnTo>
                  <a:pt x="2330887" y="1157288"/>
                </a:lnTo>
                <a:lnTo>
                  <a:pt x="2335616" y="1153160"/>
                </a:lnTo>
                <a:lnTo>
                  <a:pt x="2340345" y="1148715"/>
                </a:lnTo>
                <a:lnTo>
                  <a:pt x="2344483" y="1144270"/>
                </a:lnTo>
                <a:lnTo>
                  <a:pt x="2348621" y="1139508"/>
                </a:lnTo>
                <a:lnTo>
                  <a:pt x="2352464" y="1134428"/>
                </a:lnTo>
                <a:lnTo>
                  <a:pt x="2356011" y="1129348"/>
                </a:lnTo>
                <a:lnTo>
                  <a:pt x="2359262" y="1124268"/>
                </a:lnTo>
                <a:lnTo>
                  <a:pt x="2362218" y="1118870"/>
                </a:lnTo>
                <a:lnTo>
                  <a:pt x="2364582" y="1113473"/>
                </a:lnTo>
                <a:lnTo>
                  <a:pt x="2367242" y="1108075"/>
                </a:lnTo>
                <a:lnTo>
                  <a:pt x="2369311" y="1102360"/>
                </a:lnTo>
                <a:lnTo>
                  <a:pt x="2371085" y="1096645"/>
                </a:lnTo>
                <a:lnTo>
                  <a:pt x="2372563" y="1090930"/>
                </a:lnTo>
                <a:lnTo>
                  <a:pt x="2374041" y="1085215"/>
                </a:lnTo>
                <a:lnTo>
                  <a:pt x="2375223" y="1079500"/>
                </a:lnTo>
                <a:lnTo>
                  <a:pt x="2375814" y="1073785"/>
                </a:lnTo>
                <a:cubicBezTo>
                  <a:pt x="2375913" y="1071774"/>
                  <a:pt x="2376011" y="1069764"/>
                  <a:pt x="2376110" y="1067753"/>
                </a:cubicBezTo>
                <a:lnTo>
                  <a:pt x="2376110" y="1061720"/>
                </a:lnTo>
                <a:lnTo>
                  <a:pt x="2376110" y="1055688"/>
                </a:lnTo>
                <a:cubicBezTo>
                  <a:pt x="2376011" y="1053783"/>
                  <a:pt x="2375913" y="1051878"/>
                  <a:pt x="2375814" y="1049973"/>
                </a:cubicBezTo>
                <a:lnTo>
                  <a:pt x="2375223" y="1043940"/>
                </a:lnTo>
                <a:lnTo>
                  <a:pt x="2374041" y="1038225"/>
                </a:lnTo>
                <a:lnTo>
                  <a:pt x="2372563" y="1032510"/>
                </a:lnTo>
                <a:lnTo>
                  <a:pt x="2371085" y="1026795"/>
                </a:lnTo>
                <a:lnTo>
                  <a:pt x="2369311" y="1021080"/>
                </a:lnTo>
                <a:lnTo>
                  <a:pt x="2367242" y="1015683"/>
                </a:lnTo>
                <a:lnTo>
                  <a:pt x="2364582" y="1009650"/>
                </a:lnTo>
                <a:lnTo>
                  <a:pt x="2362218" y="1004253"/>
                </a:lnTo>
                <a:lnTo>
                  <a:pt x="2359262" y="998855"/>
                </a:lnTo>
                <a:lnTo>
                  <a:pt x="2356011" y="994093"/>
                </a:lnTo>
                <a:lnTo>
                  <a:pt x="2352464" y="989013"/>
                </a:lnTo>
                <a:lnTo>
                  <a:pt x="2348621" y="983933"/>
                </a:lnTo>
                <a:lnTo>
                  <a:pt x="2344483" y="979170"/>
                </a:lnTo>
                <a:lnTo>
                  <a:pt x="2340345" y="974725"/>
                </a:lnTo>
                <a:lnTo>
                  <a:pt x="2240737" y="875030"/>
                </a:lnTo>
                <a:lnTo>
                  <a:pt x="1991865" y="626428"/>
                </a:lnTo>
                <a:lnTo>
                  <a:pt x="1987431" y="621665"/>
                </a:lnTo>
                <a:lnTo>
                  <a:pt x="1983589" y="616903"/>
                </a:lnTo>
                <a:lnTo>
                  <a:pt x="1979451" y="612140"/>
                </a:lnTo>
                <a:lnTo>
                  <a:pt x="1975904" y="607060"/>
                </a:lnTo>
                <a:lnTo>
                  <a:pt x="1972653" y="601663"/>
                </a:lnTo>
                <a:lnTo>
                  <a:pt x="1969993" y="596265"/>
                </a:lnTo>
                <a:lnTo>
                  <a:pt x="1967037" y="590868"/>
                </a:lnTo>
                <a:lnTo>
                  <a:pt x="1964968" y="585470"/>
                </a:lnTo>
                <a:lnTo>
                  <a:pt x="1962603" y="579755"/>
                </a:lnTo>
                <a:lnTo>
                  <a:pt x="1960830" y="574358"/>
                </a:lnTo>
                <a:lnTo>
                  <a:pt x="1959056" y="568643"/>
                </a:lnTo>
                <a:lnTo>
                  <a:pt x="1958170" y="562610"/>
                </a:lnTo>
                <a:lnTo>
                  <a:pt x="1956987" y="556895"/>
                </a:lnTo>
                <a:lnTo>
                  <a:pt x="1956396" y="551180"/>
                </a:lnTo>
                <a:lnTo>
                  <a:pt x="1955805" y="544830"/>
                </a:lnTo>
                <a:lnTo>
                  <a:pt x="1955805" y="539115"/>
                </a:lnTo>
                <a:lnTo>
                  <a:pt x="1955805" y="533083"/>
                </a:lnTo>
                <a:lnTo>
                  <a:pt x="1956396" y="527368"/>
                </a:lnTo>
                <a:lnTo>
                  <a:pt x="1956987" y="521653"/>
                </a:lnTo>
                <a:lnTo>
                  <a:pt x="1958170" y="515620"/>
                </a:lnTo>
                <a:lnTo>
                  <a:pt x="1959056" y="509588"/>
                </a:lnTo>
                <a:lnTo>
                  <a:pt x="1960830" y="503873"/>
                </a:lnTo>
                <a:lnTo>
                  <a:pt x="1962603" y="498158"/>
                </a:lnTo>
                <a:lnTo>
                  <a:pt x="1964968" y="492760"/>
                </a:lnTo>
                <a:lnTo>
                  <a:pt x="1967037" y="487363"/>
                </a:lnTo>
                <a:lnTo>
                  <a:pt x="1969993" y="481648"/>
                </a:lnTo>
                <a:lnTo>
                  <a:pt x="1972653" y="476568"/>
                </a:lnTo>
                <a:lnTo>
                  <a:pt x="1975904" y="471170"/>
                </a:lnTo>
                <a:lnTo>
                  <a:pt x="1979451" y="466408"/>
                </a:lnTo>
                <a:lnTo>
                  <a:pt x="1983589" y="461328"/>
                </a:lnTo>
                <a:lnTo>
                  <a:pt x="1987431" y="456565"/>
                </a:lnTo>
                <a:lnTo>
                  <a:pt x="1991865" y="451803"/>
                </a:lnTo>
                <a:lnTo>
                  <a:pt x="1996594" y="447675"/>
                </a:lnTo>
                <a:lnTo>
                  <a:pt x="2001028" y="443548"/>
                </a:lnTo>
                <a:lnTo>
                  <a:pt x="2006052" y="439738"/>
                </a:lnTo>
                <a:lnTo>
                  <a:pt x="2011077" y="436245"/>
                </a:lnTo>
                <a:lnTo>
                  <a:pt x="2016102" y="432753"/>
                </a:lnTo>
                <a:lnTo>
                  <a:pt x="2021718" y="429895"/>
                </a:lnTo>
                <a:lnTo>
                  <a:pt x="2027038" y="427355"/>
                </a:lnTo>
                <a:lnTo>
                  <a:pt x="2032654" y="424815"/>
                </a:lnTo>
                <a:lnTo>
                  <a:pt x="2038270" y="422910"/>
                </a:lnTo>
                <a:lnTo>
                  <a:pt x="2043886" y="421005"/>
                </a:lnTo>
                <a:lnTo>
                  <a:pt x="2049502" y="419735"/>
                </a:lnTo>
                <a:lnTo>
                  <a:pt x="2055413" y="418148"/>
                </a:lnTo>
                <a:lnTo>
                  <a:pt x="2061029" y="417195"/>
                </a:lnTo>
                <a:lnTo>
                  <a:pt x="2067236" y="416243"/>
                </a:lnTo>
                <a:lnTo>
                  <a:pt x="2072852" y="415925"/>
                </a:lnTo>
                <a:lnTo>
                  <a:pt x="2079059" y="415925"/>
                </a:lnTo>
                <a:lnTo>
                  <a:pt x="2084970" y="415925"/>
                </a:lnTo>
                <a:lnTo>
                  <a:pt x="2090882" y="416243"/>
                </a:lnTo>
                <a:lnTo>
                  <a:pt x="2096793" y="417195"/>
                </a:lnTo>
                <a:lnTo>
                  <a:pt x="2102409" y="418148"/>
                </a:lnTo>
                <a:lnTo>
                  <a:pt x="2108321" y="419735"/>
                </a:lnTo>
                <a:lnTo>
                  <a:pt x="2113936" y="421005"/>
                </a:lnTo>
                <a:lnTo>
                  <a:pt x="2119552" y="422910"/>
                </a:lnTo>
                <a:lnTo>
                  <a:pt x="2125464" y="424815"/>
                </a:lnTo>
                <a:lnTo>
                  <a:pt x="2130784" y="427355"/>
                </a:lnTo>
                <a:lnTo>
                  <a:pt x="2136104" y="429895"/>
                </a:lnTo>
                <a:lnTo>
                  <a:pt x="2141720" y="432753"/>
                </a:lnTo>
                <a:lnTo>
                  <a:pt x="2146745" y="436245"/>
                </a:lnTo>
                <a:lnTo>
                  <a:pt x="2152065" y="439738"/>
                </a:lnTo>
                <a:lnTo>
                  <a:pt x="2156795" y="443548"/>
                </a:lnTo>
                <a:lnTo>
                  <a:pt x="2161819" y="447675"/>
                </a:lnTo>
                <a:lnTo>
                  <a:pt x="2165957" y="451803"/>
                </a:lnTo>
                <a:lnTo>
                  <a:pt x="2966073" y="1251903"/>
                </a:lnTo>
                <a:lnTo>
                  <a:pt x="5612631" y="3898583"/>
                </a:lnTo>
                <a:lnTo>
                  <a:pt x="5617360" y="3903345"/>
                </a:lnTo>
                <a:lnTo>
                  <a:pt x="5621498" y="3908425"/>
                </a:lnTo>
                <a:lnTo>
                  <a:pt x="5625341" y="3913505"/>
                </a:lnTo>
                <a:lnTo>
                  <a:pt x="5628888" y="3918585"/>
                </a:lnTo>
                <a:lnTo>
                  <a:pt x="5632139" y="3923348"/>
                </a:lnTo>
                <a:lnTo>
                  <a:pt x="5635094" y="3928745"/>
                </a:lnTo>
                <a:lnTo>
                  <a:pt x="5638050" y="3934460"/>
                </a:lnTo>
                <a:lnTo>
                  <a:pt x="5640415" y="3939858"/>
                </a:lnTo>
                <a:lnTo>
                  <a:pt x="5642484" y="3945890"/>
                </a:lnTo>
                <a:lnTo>
                  <a:pt x="5644257" y="3951605"/>
                </a:lnTo>
                <a:lnTo>
                  <a:pt x="5645735" y="3957320"/>
                </a:lnTo>
                <a:lnTo>
                  <a:pt x="5647213" y="3963353"/>
                </a:lnTo>
                <a:lnTo>
                  <a:pt x="5648100" y="3969068"/>
                </a:lnTo>
                <a:lnTo>
                  <a:pt x="5648691" y="3975100"/>
                </a:lnTo>
                <a:lnTo>
                  <a:pt x="5649282" y="3980815"/>
                </a:lnTo>
                <a:lnTo>
                  <a:pt x="5649282" y="3987165"/>
                </a:lnTo>
                <a:lnTo>
                  <a:pt x="5649282" y="3992880"/>
                </a:lnTo>
                <a:lnTo>
                  <a:pt x="5648691" y="3998913"/>
                </a:lnTo>
                <a:lnTo>
                  <a:pt x="5648100" y="4004945"/>
                </a:lnTo>
                <a:lnTo>
                  <a:pt x="5647213" y="4010660"/>
                </a:lnTo>
                <a:lnTo>
                  <a:pt x="5645735" y="4016375"/>
                </a:lnTo>
                <a:lnTo>
                  <a:pt x="5644257" y="4022725"/>
                </a:lnTo>
                <a:lnTo>
                  <a:pt x="5642484" y="4028440"/>
                </a:lnTo>
                <a:lnTo>
                  <a:pt x="5640415" y="4033838"/>
                </a:lnTo>
                <a:lnTo>
                  <a:pt x="5638050" y="4039553"/>
                </a:lnTo>
                <a:lnTo>
                  <a:pt x="5635094" y="4044950"/>
                </a:lnTo>
                <a:lnTo>
                  <a:pt x="5632139" y="4050348"/>
                </a:lnTo>
                <a:lnTo>
                  <a:pt x="5628888" y="4055745"/>
                </a:lnTo>
                <a:lnTo>
                  <a:pt x="5625341" y="4060825"/>
                </a:lnTo>
                <a:lnTo>
                  <a:pt x="5621498" y="4065588"/>
                </a:lnTo>
                <a:lnTo>
                  <a:pt x="5617360" y="4070350"/>
                </a:lnTo>
                <a:lnTo>
                  <a:pt x="5612631" y="4075113"/>
                </a:lnTo>
                <a:lnTo>
                  <a:pt x="5608198" y="4079875"/>
                </a:lnTo>
                <a:lnTo>
                  <a:pt x="5603468" y="4083685"/>
                </a:lnTo>
                <a:lnTo>
                  <a:pt x="5598443" y="4087495"/>
                </a:lnTo>
                <a:lnTo>
                  <a:pt x="5593419" y="4091305"/>
                </a:lnTo>
                <a:lnTo>
                  <a:pt x="5588098" y="4094480"/>
                </a:lnTo>
                <a:lnTo>
                  <a:pt x="5582482" y="4097338"/>
                </a:lnTo>
                <a:lnTo>
                  <a:pt x="5577162" y="4100195"/>
                </a:lnTo>
                <a:lnTo>
                  <a:pt x="5571842" y="4102418"/>
                </a:lnTo>
                <a:lnTo>
                  <a:pt x="5565931" y="4104640"/>
                </a:lnTo>
                <a:lnTo>
                  <a:pt x="5560315" y="4106545"/>
                </a:lnTo>
                <a:lnTo>
                  <a:pt x="5554699" y="4108133"/>
                </a:lnTo>
                <a:lnTo>
                  <a:pt x="5548492" y="4109403"/>
                </a:lnTo>
                <a:lnTo>
                  <a:pt x="5542580" y="4110355"/>
                </a:lnTo>
                <a:lnTo>
                  <a:pt x="5536669" y="4110990"/>
                </a:lnTo>
                <a:lnTo>
                  <a:pt x="5530758" y="4111308"/>
                </a:lnTo>
                <a:lnTo>
                  <a:pt x="5524846" y="4111625"/>
                </a:lnTo>
                <a:lnTo>
                  <a:pt x="5518639" y="4111308"/>
                </a:lnTo>
                <a:lnTo>
                  <a:pt x="5513023" y="4110990"/>
                </a:lnTo>
                <a:lnTo>
                  <a:pt x="5506816" y="4110355"/>
                </a:lnTo>
                <a:lnTo>
                  <a:pt x="5501200" y="4109403"/>
                </a:lnTo>
                <a:lnTo>
                  <a:pt x="5494993" y="4108133"/>
                </a:lnTo>
                <a:lnTo>
                  <a:pt x="5489081" y="4106545"/>
                </a:lnTo>
                <a:lnTo>
                  <a:pt x="5483466" y="4104640"/>
                </a:lnTo>
                <a:lnTo>
                  <a:pt x="5477850" y="4102418"/>
                </a:lnTo>
                <a:lnTo>
                  <a:pt x="5472234" y="4100195"/>
                </a:lnTo>
                <a:lnTo>
                  <a:pt x="5466913" y="4097338"/>
                </a:lnTo>
                <a:lnTo>
                  <a:pt x="5461593" y="4094480"/>
                </a:lnTo>
                <a:lnTo>
                  <a:pt x="5456273" y="4091305"/>
                </a:lnTo>
                <a:lnTo>
                  <a:pt x="5451248" y="4087495"/>
                </a:lnTo>
                <a:lnTo>
                  <a:pt x="5446223" y="4083685"/>
                </a:lnTo>
                <a:lnTo>
                  <a:pt x="5441495" y="4079875"/>
                </a:lnTo>
                <a:lnTo>
                  <a:pt x="5436765" y="4075113"/>
                </a:lnTo>
                <a:lnTo>
                  <a:pt x="5322379" y="3960813"/>
                </a:lnTo>
                <a:lnTo>
                  <a:pt x="5317945" y="3956368"/>
                </a:lnTo>
                <a:lnTo>
                  <a:pt x="5312921" y="3952240"/>
                </a:lnTo>
                <a:lnTo>
                  <a:pt x="5307896" y="3948748"/>
                </a:lnTo>
                <a:lnTo>
                  <a:pt x="5302871" y="3944938"/>
                </a:lnTo>
                <a:lnTo>
                  <a:pt x="5297255" y="3941763"/>
                </a:lnTo>
                <a:lnTo>
                  <a:pt x="5292230" y="3938588"/>
                </a:lnTo>
                <a:lnTo>
                  <a:pt x="5286615" y="3936048"/>
                </a:lnTo>
                <a:lnTo>
                  <a:pt x="5281294" y="3933508"/>
                </a:lnTo>
                <a:lnTo>
                  <a:pt x="5275383" y="3931285"/>
                </a:lnTo>
                <a:lnTo>
                  <a:pt x="5269767" y="3929698"/>
                </a:lnTo>
                <a:lnTo>
                  <a:pt x="5263855" y="3927793"/>
                </a:lnTo>
                <a:lnTo>
                  <a:pt x="5257944" y="3926840"/>
                </a:lnTo>
                <a:lnTo>
                  <a:pt x="5252033" y="3925570"/>
                </a:lnTo>
                <a:lnTo>
                  <a:pt x="5246121" y="3924935"/>
                </a:lnTo>
                <a:lnTo>
                  <a:pt x="5240210" y="3924618"/>
                </a:lnTo>
                <a:lnTo>
                  <a:pt x="5234298" y="3924618"/>
                </a:lnTo>
                <a:lnTo>
                  <a:pt x="5228091" y="3924618"/>
                </a:lnTo>
                <a:lnTo>
                  <a:pt x="5222180" y="3924935"/>
                </a:lnTo>
                <a:lnTo>
                  <a:pt x="5216268" y="3925570"/>
                </a:lnTo>
                <a:lnTo>
                  <a:pt x="5210357" y="3926840"/>
                </a:lnTo>
                <a:lnTo>
                  <a:pt x="5204741" y="3927793"/>
                </a:lnTo>
                <a:lnTo>
                  <a:pt x="5198534" y="3929698"/>
                </a:lnTo>
                <a:lnTo>
                  <a:pt x="5192918" y="3931285"/>
                </a:lnTo>
                <a:lnTo>
                  <a:pt x="5187598" y="3933508"/>
                </a:lnTo>
                <a:lnTo>
                  <a:pt x="5181686" y="3936048"/>
                </a:lnTo>
                <a:lnTo>
                  <a:pt x="5176366" y="3938588"/>
                </a:lnTo>
                <a:lnTo>
                  <a:pt x="5171046" y="3941763"/>
                </a:lnTo>
                <a:lnTo>
                  <a:pt x="5165430" y="3944938"/>
                </a:lnTo>
                <a:lnTo>
                  <a:pt x="5160405" y="3948748"/>
                </a:lnTo>
                <a:lnTo>
                  <a:pt x="5155380" y="3952240"/>
                </a:lnTo>
                <a:lnTo>
                  <a:pt x="5150947" y="3956368"/>
                </a:lnTo>
                <a:lnTo>
                  <a:pt x="5146218" y="3960813"/>
                </a:lnTo>
                <a:lnTo>
                  <a:pt x="5141488" y="3965575"/>
                </a:lnTo>
                <a:lnTo>
                  <a:pt x="5137646" y="3970655"/>
                </a:lnTo>
                <a:lnTo>
                  <a:pt x="5133508" y="3975100"/>
                </a:lnTo>
                <a:lnTo>
                  <a:pt x="5129961" y="3980498"/>
                </a:lnTo>
                <a:lnTo>
                  <a:pt x="5126710" y="3985578"/>
                </a:lnTo>
                <a:lnTo>
                  <a:pt x="5123754" y="3990975"/>
                </a:lnTo>
                <a:lnTo>
                  <a:pt x="5121094" y="3996373"/>
                </a:lnTo>
                <a:lnTo>
                  <a:pt x="5118729" y="4002088"/>
                </a:lnTo>
                <a:lnTo>
                  <a:pt x="5116660" y="4007803"/>
                </a:lnTo>
                <a:lnTo>
                  <a:pt x="5114591" y="4013518"/>
                </a:lnTo>
                <a:lnTo>
                  <a:pt x="5113113" y="4019233"/>
                </a:lnTo>
                <a:lnTo>
                  <a:pt x="5111636" y="4025265"/>
                </a:lnTo>
                <a:cubicBezTo>
                  <a:pt x="5111439" y="4027276"/>
                  <a:pt x="5111241" y="4029287"/>
                  <a:pt x="5111044" y="4031298"/>
                </a:cubicBezTo>
                <a:lnTo>
                  <a:pt x="5110158" y="4037013"/>
                </a:lnTo>
                <a:cubicBezTo>
                  <a:pt x="5110059" y="4039024"/>
                  <a:pt x="5109961" y="4041034"/>
                  <a:pt x="5109862" y="4043045"/>
                </a:cubicBezTo>
                <a:cubicBezTo>
                  <a:pt x="5109764" y="4045056"/>
                  <a:pt x="5109665" y="4047067"/>
                  <a:pt x="5109567" y="4049078"/>
                </a:cubicBezTo>
                <a:cubicBezTo>
                  <a:pt x="5109665" y="4051089"/>
                  <a:pt x="5109764" y="4053099"/>
                  <a:pt x="5109862" y="4055110"/>
                </a:cubicBezTo>
                <a:cubicBezTo>
                  <a:pt x="5109961" y="4057121"/>
                  <a:pt x="5110059" y="4059132"/>
                  <a:pt x="5110158" y="4061143"/>
                </a:cubicBezTo>
                <a:lnTo>
                  <a:pt x="5111044" y="4066858"/>
                </a:lnTo>
                <a:cubicBezTo>
                  <a:pt x="5111241" y="4068869"/>
                  <a:pt x="5111439" y="4070879"/>
                  <a:pt x="5111636" y="4072890"/>
                </a:cubicBezTo>
                <a:lnTo>
                  <a:pt x="5113113" y="4078605"/>
                </a:lnTo>
                <a:lnTo>
                  <a:pt x="5114591" y="4084320"/>
                </a:lnTo>
                <a:lnTo>
                  <a:pt x="5116660" y="4090035"/>
                </a:lnTo>
                <a:lnTo>
                  <a:pt x="5118729" y="4095750"/>
                </a:lnTo>
                <a:lnTo>
                  <a:pt x="5121094" y="4101783"/>
                </a:lnTo>
                <a:lnTo>
                  <a:pt x="5123754" y="4107180"/>
                </a:lnTo>
                <a:lnTo>
                  <a:pt x="5126710" y="4112578"/>
                </a:lnTo>
                <a:lnTo>
                  <a:pt x="5129961" y="4117975"/>
                </a:lnTo>
                <a:lnTo>
                  <a:pt x="5133508" y="4122738"/>
                </a:lnTo>
                <a:lnTo>
                  <a:pt x="5137646" y="4127818"/>
                </a:lnTo>
                <a:lnTo>
                  <a:pt x="5141488" y="4132580"/>
                </a:lnTo>
                <a:lnTo>
                  <a:pt x="5146218" y="4137343"/>
                </a:lnTo>
                <a:lnTo>
                  <a:pt x="5870075" y="4860925"/>
                </a:lnTo>
                <a:lnTo>
                  <a:pt x="5874509" y="4865688"/>
                </a:lnTo>
                <a:lnTo>
                  <a:pt x="5878646" y="4870768"/>
                </a:lnTo>
                <a:lnTo>
                  <a:pt x="5882489" y="4875848"/>
                </a:lnTo>
                <a:lnTo>
                  <a:pt x="5886036" y="4880928"/>
                </a:lnTo>
                <a:lnTo>
                  <a:pt x="5889287" y="4885690"/>
                </a:lnTo>
                <a:lnTo>
                  <a:pt x="5892243" y="4891088"/>
                </a:lnTo>
                <a:lnTo>
                  <a:pt x="5895199" y="4897120"/>
                </a:lnTo>
                <a:lnTo>
                  <a:pt x="5897268" y="4902518"/>
                </a:lnTo>
                <a:lnTo>
                  <a:pt x="5899336" y="4908233"/>
                </a:lnTo>
                <a:lnTo>
                  <a:pt x="5901701" y="4913948"/>
                </a:lnTo>
                <a:lnTo>
                  <a:pt x="5902883" y="4919663"/>
                </a:lnTo>
                <a:lnTo>
                  <a:pt x="5904066" y="4925695"/>
                </a:lnTo>
                <a:lnTo>
                  <a:pt x="5905248" y="4931410"/>
                </a:lnTo>
                <a:cubicBezTo>
                  <a:pt x="5905445" y="4933421"/>
                  <a:pt x="5905643" y="4935432"/>
                  <a:pt x="5905840" y="4937443"/>
                </a:cubicBezTo>
                <a:cubicBezTo>
                  <a:pt x="5905938" y="4939454"/>
                  <a:pt x="5906037" y="4941464"/>
                  <a:pt x="5906135" y="4943475"/>
                </a:cubicBezTo>
                <a:lnTo>
                  <a:pt x="5906726" y="4949508"/>
                </a:lnTo>
                <a:lnTo>
                  <a:pt x="5906135" y="4955223"/>
                </a:lnTo>
                <a:cubicBezTo>
                  <a:pt x="5906037" y="4957234"/>
                  <a:pt x="5905938" y="4959244"/>
                  <a:pt x="5905840" y="4961255"/>
                </a:cubicBezTo>
                <a:cubicBezTo>
                  <a:pt x="5905643" y="4963266"/>
                  <a:pt x="5905445" y="4965277"/>
                  <a:pt x="5905248" y="4967288"/>
                </a:cubicBezTo>
                <a:lnTo>
                  <a:pt x="5904066" y="4973003"/>
                </a:lnTo>
                <a:lnTo>
                  <a:pt x="5902883" y="4979035"/>
                </a:lnTo>
                <a:lnTo>
                  <a:pt x="5901701" y="4985068"/>
                </a:lnTo>
                <a:lnTo>
                  <a:pt x="5899336" y="4990783"/>
                </a:lnTo>
                <a:lnTo>
                  <a:pt x="5897268" y="4996180"/>
                </a:lnTo>
                <a:lnTo>
                  <a:pt x="5895199" y="5001895"/>
                </a:lnTo>
                <a:lnTo>
                  <a:pt x="5892243" y="5007293"/>
                </a:lnTo>
                <a:lnTo>
                  <a:pt x="5889287" y="5012690"/>
                </a:lnTo>
                <a:lnTo>
                  <a:pt x="5886036" y="5018088"/>
                </a:lnTo>
                <a:lnTo>
                  <a:pt x="5882489" y="5023168"/>
                </a:lnTo>
                <a:lnTo>
                  <a:pt x="5878646" y="5028248"/>
                </a:lnTo>
                <a:lnTo>
                  <a:pt x="5874509" y="5032693"/>
                </a:lnTo>
                <a:lnTo>
                  <a:pt x="5870075" y="5037455"/>
                </a:lnTo>
                <a:lnTo>
                  <a:pt x="5865346" y="5041900"/>
                </a:lnTo>
                <a:lnTo>
                  <a:pt x="5860617" y="5046028"/>
                </a:lnTo>
                <a:lnTo>
                  <a:pt x="5855592" y="5050155"/>
                </a:lnTo>
                <a:lnTo>
                  <a:pt x="5850567" y="5053648"/>
                </a:lnTo>
                <a:lnTo>
                  <a:pt x="5845247" y="5056823"/>
                </a:lnTo>
                <a:lnTo>
                  <a:pt x="5839926" y="5059680"/>
                </a:lnTo>
                <a:lnTo>
                  <a:pt x="5834311" y="5062538"/>
                </a:lnTo>
                <a:lnTo>
                  <a:pt x="5828695" y="5064760"/>
                </a:lnTo>
                <a:lnTo>
                  <a:pt x="5823375" y="5066983"/>
                </a:lnTo>
                <a:lnTo>
                  <a:pt x="5817463" y="5069205"/>
                </a:lnTo>
                <a:lnTo>
                  <a:pt x="5811552" y="5070475"/>
                </a:lnTo>
                <a:lnTo>
                  <a:pt x="5805640" y="5071428"/>
                </a:lnTo>
                <a:lnTo>
                  <a:pt x="5800024" y="5072698"/>
                </a:lnTo>
                <a:lnTo>
                  <a:pt x="5793817" y="5073333"/>
                </a:lnTo>
                <a:lnTo>
                  <a:pt x="5787610" y="5073650"/>
                </a:lnTo>
                <a:lnTo>
                  <a:pt x="5781994" y="5073968"/>
                </a:lnTo>
                <a:lnTo>
                  <a:pt x="5775787" y="5073650"/>
                </a:lnTo>
                <a:lnTo>
                  <a:pt x="5770171" y="5073333"/>
                </a:lnTo>
                <a:lnTo>
                  <a:pt x="5763965" y="5072698"/>
                </a:lnTo>
                <a:lnTo>
                  <a:pt x="5758349" y="5071428"/>
                </a:lnTo>
                <a:lnTo>
                  <a:pt x="5752141" y="5070475"/>
                </a:lnTo>
                <a:lnTo>
                  <a:pt x="5746526" y="5069205"/>
                </a:lnTo>
                <a:lnTo>
                  <a:pt x="5740614" y="5066983"/>
                </a:lnTo>
                <a:lnTo>
                  <a:pt x="5734998" y="5064760"/>
                </a:lnTo>
                <a:lnTo>
                  <a:pt x="5729382" y="5062538"/>
                </a:lnTo>
                <a:lnTo>
                  <a:pt x="5723767" y="5059680"/>
                </a:lnTo>
                <a:lnTo>
                  <a:pt x="5718446" y="5056823"/>
                </a:lnTo>
                <a:lnTo>
                  <a:pt x="5713421" y="5053648"/>
                </a:lnTo>
                <a:lnTo>
                  <a:pt x="5708396" y="5050155"/>
                </a:lnTo>
                <a:lnTo>
                  <a:pt x="5703372" y="5046028"/>
                </a:lnTo>
                <a:lnTo>
                  <a:pt x="5698347" y="5041900"/>
                </a:lnTo>
                <a:lnTo>
                  <a:pt x="5693618" y="5037455"/>
                </a:lnTo>
                <a:lnTo>
                  <a:pt x="5598148" y="4941888"/>
                </a:lnTo>
                <a:lnTo>
                  <a:pt x="5490560" y="4834573"/>
                </a:lnTo>
                <a:lnTo>
                  <a:pt x="5485830" y="4830128"/>
                </a:lnTo>
                <a:lnTo>
                  <a:pt x="5481397" y="4826000"/>
                </a:lnTo>
                <a:lnTo>
                  <a:pt x="5476372" y="4821873"/>
                </a:lnTo>
                <a:lnTo>
                  <a:pt x="5471348" y="4818380"/>
                </a:lnTo>
                <a:lnTo>
                  <a:pt x="5465732" y="4815205"/>
                </a:lnTo>
                <a:lnTo>
                  <a:pt x="5460411" y="4812348"/>
                </a:lnTo>
                <a:lnTo>
                  <a:pt x="5455091" y="4809173"/>
                </a:lnTo>
                <a:lnTo>
                  <a:pt x="5449475" y="4807268"/>
                </a:lnTo>
                <a:lnTo>
                  <a:pt x="5443563" y="4805045"/>
                </a:lnTo>
                <a:lnTo>
                  <a:pt x="5437948" y="4802823"/>
                </a:lnTo>
                <a:lnTo>
                  <a:pt x="5432036" y="4801553"/>
                </a:lnTo>
                <a:lnTo>
                  <a:pt x="5426420" y="4800283"/>
                </a:lnTo>
                <a:lnTo>
                  <a:pt x="5420509" y="4799330"/>
                </a:lnTo>
                <a:lnTo>
                  <a:pt x="5414597" y="4798695"/>
                </a:lnTo>
                <a:lnTo>
                  <a:pt x="5408391" y="4798060"/>
                </a:lnTo>
                <a:lnTo>
                  <a:pt x="5402775" y="4797743"/>
                </a:lnTo>
                <a:lnTo>
                  <a:pt x="5396568" y="4798060"/>
                </a:lnTo>
                <a:lnTo>
                  <a:pt x="5390361" y="4798695"/>
                </a:lnTo>
                <a:lnTo>
                  <a:pt x="5384745" y="4799330"/>
                </a:lnTo>
                <a:lnTo>
                  <a:pt x="5378538" y="4800283"/>
                </a:lnTo>
                <a:lnTo>
                  <a:pt x="5372922" y="4801553"/>
                </a:lnTo>
                <a:lnTo>
                  <a:pt x="5367010" y="4802823"/>
                </a:lnTo>
                <a:lnTo>
                  <a:pt x="5361394" y="4805045"/>
                </a:lnTo>
                <a:lnTo>
                  <a:pt x="5355483" y="4807268"/>
                </a:lnTo>
                <a:lnTo>
                  <a:pt x="5350163" y="4809173"/>
                </a:lnTo>
                <a:lnTo>
                  <a:pt x="5344547" y="4812348"/>
                </a:lnTo>
                <a:lnTo>
                  <a:pt x="5338931" y="4815205"/>
                </a:lnTo>
                <a:lnTo>
                  <a:pt x="5333906" y="4818380"/>
                </a:lnTo>
                <a:lnTo>
                  <a:pt x="5328881" y="4821873"/>
                </a:lnTo>
                <a:lnTo>
                  <a:pt x="5323857" y="4826000"/>
                </a:lnTo>
                <a:lnTo>
                  <a:pt x="5318832" y="4830128"/>
                </a:lnTo>
                <a:lnTo>
                  <a:pt x="5314398" y="4834573"/>
                </a:lnTo>
                <a:lnTo>
                  <a:pt x="5307305" y="4841875"/>
                </a:lnTo>
                <a:lnTo>
                  <a:pt x="5301393" y="4849813"/>
                </a:lnTo>
                <a:lnTo>
                  <a:pt x="5295482" y="4858068"/>
                </a:lnTo>
                <a:lnTo>
                  <a:pt x="5291048" y="4867275"/>
                </a:lnTo>
                <a:lnTo>
                  <a:pt x="5286910" y="4875848"/>
                </a:lnTo>
                <a:lnTo>
                  <a:pt x="5283659" y="4885055"/>
                </a:lnTo>
                <a:lnTo>
                  <a:pt x="5281294" y="4894580"/>
                </a:lnTo>
                <a:lnTo>
                  <a:pt x="5279521" y="4903788"/>
                </a:lnTo>
                <a:lnTo>
                  <a:pt x="5278339" y="4913630"/>
                </a:lnTo>
                <a:lnTo>
                  <a:pt x="5278339" y="4923155"/>
                </a:lnTo>
                <a:cubicBezTo>
                  <a:pt x="5278437" y="4926436"/>
                  <a:pt x="5278536" y="4929717"/>
                  <a:pt x="5278634" y="4932998"/>
                </a:cubicBezTo>
                <a:lnTo>
                  <a:pt x="5279816" y="4942205"/>
                </a:lnTo>
                <a:lnTo>
                  <a:pt x="5281885" y="4952048"/>
                </a:lnTo>
                <a:lnTo>
                  <a:pt x="5284546" y="4960938"/>
                </a:lnTo>
                <a:lnTo>
                  <a:pt x="5288092" y="4970145"/>
                </a:lnTo>
                <a:lnTo>
                  <a:pt x="5291935" y="4979353"/>
                </a:lnTo>
                <a:lnTo>
                  <a:pt x="5583665" y="5270500"/>
                </a:lnTo>
                <a:lnTo>
                  <a:pt x="5588098" y="5275263"/>
                </a:lnTo>
                <a:lnTo>
                  <a:pt x="5592237" y="5280343"/>
                </a:lnTo>
                <a:lnTo>
                  <a:pt x="5595784" y="5284788"/>
                </a:lnTo>
                <a:lnTo>
                  <a:pt x="5599626" y="5290185"/>
                </a:lnTo>
                <a:lnTo>
                  <a:pt x="5602582" y="5295265"/>
                </a:lnTo>
                <a:lnTo>
                  <a:pt x="5605833" y="5300663"/>
                </a:lnTo>
                <a:lnTo>
                  <a:pt x="5608493" y="5306060"/>
                </a:lnTo>
                <a:lnTo>
                  <a:pt x="5610857" y="5311775"/>
                </a:lnTo>
                <a:lnTo>
                  <a:pt x="5613222" y="5317490"/>
                </a:lnTo>
                <a:lnTo>
                  <a:pt x="5614996" y="5323523"/>
                </a:lnTo>
                <a:lnTo>
                  <a:pt x="5616474" y="5329238"/>
                </a:lnTo>
                <a:lnTo>
                  <a:pt x="5617656" y="5334953"/>
                </a:lnTo>
                <a:lnTo>
                  <a:pt x="5618838" y="5340985"/>
                </a:lnTo>
                <a:lnTo>
                  <a:pt x="5619725" y="5346700"/>
                </a:lnTo>
                <a:cubicBezTo>
                  <a:pt x="5619824" y="5348711"/>
                  <a:pt x="5619922" y="5350722"/>
                  <a:pt x="5620021" y="5352733"/>
                </a:cubicBezTo>
                <a:lnTo>
                  <a:pt x="5620021" y="5359083"/>
                </a:lnTo>
                <a:lnTo>
                  <a:pt x="5620021" y="5364798"/>
                </a:lnTo>
                <a:cubicBezTo>
                  <a:pt x="5619922" y="5366809"/>
                  <a:pt x="5619824" y="5368819"/>
                  <a:pt x="5619725" y="5370830"/>
                </a:cubicBezTo>
                <a:lnTo>
                  <a:pt x="5618838" y="5376545"/>
                </a:lnTo>
                <a:lnTo>
                  <a:pt x="5617656" y="5382578"/>
                </a:lnTo>
                <a:lnTo>
                  <a:pt x="5616474" y="5388293"/>
                </a:lnTo>
                <a:lnTo>
                  <a:pt x="5614996" y="5394008"/>
                </a:lnTo>
                <a:lnTo>
                  <a:pt x="5613222" y="5400040"/>
                </a:lnTo>
                <a:lnTo>
                  <a:pt x="5610857" y="5405755"/>
                </a:lnTo>
                <a:lnTo>
                  <a:pt x="5608493" y="5411470"/>
                </a:lnTo>
                <a:lnTo>
                  <a:pt x="5605833" y="5416868"/>
                </a:lnTo>
                <a:lnTo>
                  <a:pt x="5602582" y="5422265"/>
                </a:lnTo>
                <a:lnTo>
                  <a:pt x="5599626" y="5427663"/>
                </a:lnTo>
                <a:lnTo>
                  <a:pt x="5595784" y="5432743"/>
                </a:lnTo>
                <a:lnTo>
                  <a:pt x="5592237" y="5437505"/>
                </a:lnTo>
                <a:lnTo>
                  <a:pt x="5588098" y="5442268"/>
                </a:lnTo>
                <a:lnTo>
                  <a:pt x="5583665" y="5447030"/>
                </a:lnTo>
                <a:lnTo>
                  <a:pt x="5578936" y="5451158"/>
                </a:lnTo>
                <a:lnTo>
                  <a:pt x="5573911" y="5455603"/>
                </a:lnTo>
                <a:lnTo>
                  <a:pt x="5569182" y="5459095"/>
                </a:lnTo>
                <a:lnTo>
                  <a:pt x="5563862" y="5462905"/>
                </a:lnTo>
                <a:lnTo>
                  <a:pt x="5558837" y="5466080"/>
                </a:lnTo>
                <a:lnTo>
                  <a:pt x="5553517" y="5469255"/>
                </a:lnTo>
                <a:lnTo>
                  <a:pt x="5548196" y="5471795"/>
                </a:lnTo>
                <a:lnTo>
                  <a:pt x="5542285" y="5474335"/>
                </a:lnTo>
                <a:lnTo>
                  <a:pt x="5536964" y="5476558"/>
                </a:lnTo>
                <a:lnTo>
                  <a:pt x="5531348" y="5478145"/>
                </a:lnTo>
                <a:lnTo>
                  <a:pt x="5525437" y="5479733"/>
                </a:lnTo>
                <a:lnTo>
                  <a:pt x="5519230" y="5481003"/>
                </a:lnTo>
                <a:lnTo>
                  <a:pt x="5513614" y="5482273"/>
                </a:lnTo>
                <a:lnTo>
                  <a:pt x="5507999" y="5482908"/>
                </a:lnTo>
                <a:lnTo>
                  <a:pt x="5501791" y="5483225"/>
                </a:lnTo>
                <a:lnTo>
                  <a:pt x="5495585" y="5483543"/>
                </a:lnTo>
                <a:lnTo>
                  <a:pt x="6873545" y="6858000"/>
                </a:lnTo>
                <a:lnTo>
                  <a:pt x="9595474" y="6858000"/>
                </a:lnTo>
                <a:lnTo>
                  <a:pt x="9595474" y="0"/>
                </a:lnTo>
                <a:close/>
              </a:path>
            </a:pathLst>
          </a:custGeom>
          <a:gradFill flip="none" rotWithShape="1">
            <a:gsLst>
              <a:gs pos="100000">
                <a:schemeClr val="accent1"/>
              </a:gs>
              <a:gs pos="0">
                <a:schemeClr val="tx2"/>
              </a:gs>
            </a:gsLst>
            <a:lin ang="13500000" scaled="1"/>
            <a:tileRect/>
          </a:gra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8" name="Freeform: Shape 7">
            <a:extLst>
              <a:ext uri="{FF2B5EF4-FFF2-40B4-BE49-F238E27FC236}">
                <a16:creationId xmlns:a16="http://schemas.microsoft.com/office/drawing/2014/main" xmlns="" id="{CE140A11-F0F1-4B9B-8AE2-B06F806C4158}"/>
              </a:ext>
            </a:extLst>
          </p:cNvPr>
          <p:cNvSpPr>
            <a:spLocks/>
          </p:cNvSpPr>
          <p:nvPr userDrawn="1"/>
        </p:nvSpPr>
        <p:spPr bwMode="auto">
          <a:xfrm flipH="1">
            <a:off x="4182226" y="0"/>
            <a:ext cx="8009775" cy="6858000"/>
          </a:xfrm>
          <a:custGeom>
            <a:avLst/>
            <a:gdLst>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04396 w 8009775"/>
              <a:gd name="connsiteY74" fmla="*/ 6858001 h 6858001"/>
              <a:gd name="connsiteX75" fmla="*/ 7099646 w 8009775"/>
              <a:gd name="connsiteY75" fmla="*/ 6858001 h 6858001"/>
              <a:gd name="connsiteX76" fmla="*/ 7147271 w 8009775"/>
              <a:gd name="connsiteY76" fmla="*/ 6858001 h 6858001"/>
              <a:gd name="connsiteX77" fmla="*/ 7364776 w 8009775"/>
              <a:gd name="connsiteY77" fmla="*/ 6858001 h 6858001"/>
              <a:gd name="connsiteX78" fmla="*/ 7460026 w 8009775"/>
              <a:gd name="connsiteY78" fmla="*/ 6858001 h 6858001"/>
              <a:gd name="connsiteX79" fmla="*/ 7507651 w 8009775"/>
              <a:gd name="connsiteY79" fmla="*/ 6858001 h 6858001"/>
              <a:gd name="connsiteX80" fmla="*/ 7507650 w 8009775"/>
              <a:gd name="connsiteY80" fmla="*/ 6858000 h 6858001"/>
              <a:gd name="connsiteX81" fmla="*/ 8009775 w 8009775"/>
              <a:gd name="connsiteY81" fmla="*/ 6858000 h 6858001"/>
              <a:gd name="connsiteX82" fmla="*/ 3996316 w 8009775"/>
              <a:gd name="connsiteY82" fmla="*/ 2818448 h 6858001"/>
              <a:gd name="connsiteX83" fmla="*/ 3980947 w 8009775"/>
              <a:gd name="connsiteY83" fmla="*/ 2804795 h 6858001"/>
              <a:gd name="connsiteX84" fmla="*/ 3965282 w 8009775"/>
              <a:gd name="connsiteY84" fmla="*/ 2791144 h 6858001"/>
              <a:gd name="connsiteX85" fmla="*/ 3950799 w 8009775"/>
              <a:gd name="connsiteY85" fmla="*/ 2776856 h 6858001"/>
              <a:gd name="connsiteX86" fmla="*/ 3936021 w 8009775"/>
              <a:gd name="connsiteY86" fmla="*/ 2762568 h 6858001"/>
              <a:gd name="connsiteX87" fmla="*/ 3001744 w 8009775"/>
              <a:gd name="connsiteY87" fmla="*/ 1828166 h 6858001"/>
              <a:gd name="connsiteX88" fmla="*/ 2997311 w 8009775"/>
              <a:gd name="connsiteY88" fmla="*/ 1823404 h 6858001"/>
              <a:gd name="connsiteX89" fmla="*/ 2992878 w 8009775"/>
              <a:gd name="connsiteY89" fmla="*/ 1818640 h 6858001"/>
              <a:gd name="connsiteX90" fmla="*/ 2989331 w 8009775"/>
              <a:gd name="connsiteY90" fmla="*/ 1814195 h 6858001"/>
              <a:gd name="connsiteX91" fmla="*/ 2985784 w 8009775"/>
              <a:gd name="connsiteY91" fmla="*/ 1808799 h 6858001"/>
              <a:gd name="connsiteX92" fmla="*/ 2982533 w 8009775"/>
              <a:gd name="connsiteY92" fmla="*/ 1803718 h 6858001"/>
              <a:gd name="connsiteX93" fmla="*/ 2979873 w 8009775"/>
              <a:gd name="connsiteY93" fmla="*/ 1798321 h 6858001"/>
              <a:gd name="connsiteX94" fmla="*/ 2976917 w 8009775"/>
              <a:gd name="connsiteY94" fmla="*/ 1792924 h 6858001"/>
              <a:gd name="connsiteX95" fmla="*/ 2974552 w 8009775"/>
              <a:gd name="connsiteY95" fmla="*/ 1787526 h 6858001"/>
              <a:gd name="connsiteX96" fmla="*/ 2972484 w 8009775"/>
              <a:gd name="connsiteY96" fmla="*/ 1781811 h 6858001"/>
              <a:gd name="connsiteX97" fmla="*/ 2970710 w 8009775"/>
              <a:gd name="connsiteY97" fmla="*/ 1776095 h 6858001"/>
              <a:gd name="connsiteX98" fmla="*/ 2968937 w 8009775"/>
              <a:gd name="connsiteY98" fmla="*/ 1770380 h 6858001"/>
              <a:gd name="connsiteX99" fmla="*/ 2967755 w 8009775"/>
              <a:gd name="connsiteY99" fmla="*/ 1764665 h 6858001"/>
              <a:gd name="connsiteX100" fmla="*/ 2966868 w 8009775"/>
              <a:gd name="connsiteY100" fmla="*/ 1758634 h 6858001"/>
              <a:gd name="connsiteX101" fmla="*/ 2965981 w 8009775"/>
              <a:gd name="connsiteY101" fmla="*/ 1752919 h 6858001"/>
              <a:gd name="connsiteX102" fmla="*/ 2965686 w 8009775"/>
              <a:gd name="connsiteY102" fmla="*/ 1746885 h 6858001"/>
              <a:gd name="connsiteX103" fmla="*/ 2965686 w 8009775"/>
              <a:gd name="connsiteY103" fmla="*/ 1741170 h 6858001"/>
              <a:gd name="connsiteX104" fmla="*/ 2965686 w 8009775"/>
              <a:gd name="connsiteY104" fmla="*/ 1735139 h 6858001"/>
              <a:gd name="connsiteX105" fmla="*/ 2965981 w 8009775"/>
              <a:gd name="connsiteY105" fmla="*/ 1729424 h 6858001"/>
              <a:gd name="connsiteX106" fmla="*/ 2966868 w 8009775"/>
              <a:gd name="connsiteY106" fmla="*/ 1723074 h 6858001"/>
              <a:gd name="connsiteX107" fmla="*/ 2967755 w 8009775"/>
              <a:gd name="connsiteY107" fmla="*/ 1717358 h 6858001"/>
              <a:gd name="connsiteX108" fmla="*/ 2968937 w 8009775"/>
              <a:gd name="connsiteY108" fmla="*/ 1711643 h 6858001"/>
              <a:gd name="connsiteX109" fmla="*/ 2970710 w 8009775"/>
              <a:gd name="connsiteY109" fmla="*/ 1705929 h 6858001"/>
              <a:gd name="connsiteX110" fmla="*/ 2972484 w 8009775"/>
              <a:gd name="connsiteY110" fmla="*/ 1700214 h 6858001"/>
              <a:gd name="connsiteX111" fmla="*/ 2974552 w 8009775"/>
              <a:gd name="connsiteY111" fmla="*/ 1694816 h 6858001"/>
              <a:gd name="connsiteX112" fmla="*/ 2976917 w 8009775"/>
              <a:gd name="connsiteY112" fmla="*/ 1689101 h 6858001"/>
              <a:gd name="connsiteX113" fmla="*/ 2979873 w 8009775"/>
              <a:gd name="connsiteY113" fmla="*/ 1683703 h 6858001"/>
              <a:gd name="connsiteX114" fmla="*/ 2982533 w 8009775"/>
              <a:gd name="connsiteY114" fmla="*/ 1678305 h 6858001"/>
              <a:gd name="connsiteX115" fmla="*/ 2985784 w 8009775"/>
              <a:gd name="connsiteY115" fmla="*/ 1673226 h 6858001"/>
              <a:gd name="connsiteX116" fmla="*/ 2989331 w 8009775"/>
              <a:gd name="connsiteY116" fmla="*/ 1668145 h 6858001"/>
              <a:gd name="connsiteX117" fmla="*/ 2992878 w 8009775"/>
              <a:gd name="connsiteY117" fmla="*/ 1663066 h 6858001"/>
              <a:gd name="connsiteX118" fmla="*/ 2997311 w 8009775"/>
              <a:gd name="connsiteY118" fmla="*/ 1658621 h 6858001"/>
              <a:gd name="connsiteX119" fmla="*/ 3001744 w 8009775"/>
              <a:gd name="connsiteY119" fmla="*/ 1653859 h 6858001"/>
              <a:gd name="connsiteX120" fmla="*/ 3006178 w 8009775"/>
              <a:gd name="connsiteY120" fmla="*/ 1649414 h 6858001"/>
              <a:gd name="connsiteX121" fmla="*/ 3010907 w 8009775"/>
              <a:gd name="connsiteY121" fmla="*/ 1645603 h 6858001"/>
              <a:gd name="connsiteX122" fmla="*/ 3015932 w 8009775"/>
              <a:gd name="connsiteY122" fmla="*/ 1641794 h 6858001"/>
              <a:gd name="connsiteX123" fmla="*/ 3020956 w 8009775"/>
              <a:gd name="connsiteY123" fmla="*/ 1637984 h 6858001"/>
              <a:gd name="connsiteX124" fmla="*/ 3025981 w 8009775"/>
              <a:gd name="connsiteY124" fmla="*/ 1634809 h 6858001"/>
              <a:gd name="connsiteX125" fmla="*/ 3031596 w 8009775"/>
              <a:gd name="connsiteY125" fmla="*/ 1631950 h 6858001"/>
              <a:gd name="connsiteX126" fmla="*/ 3036916 w 8009775"/>
              <a:gd name="connsiteY126" fmla="*/ 1629094 h 6858001"/>
              <a:gd name="connsiteX127" fmla="*/ 3042532 w 8009775"/>
              <a:gd name="connsiteY127" fmla="*/ 1626871 h 6858001"/>
              <a:gd name="connsiteX128" fmla="*/ 3047852 w 8009775"/>
              <a:gd name="connsiteY128" fmla="*/ 1624649 h 6858001"/>
              <a:gd name="connsiteX129" fmla="*/ 3053764 w 8009775"/>
              <a:gd name="connsiteY129" fmla="*/ 1623061 h 6858001"/>
              <a:gd name="connsiteX130" fmla="*/ 3059379 w 8009775"/>
              <a:gd name="connsiteY130" fmla="*/ 1621155 h 6858001"/>
              <a:gd name="connsiteX131" fmla="*/ 3065291 w 8009775"/>
              <a:gd name="connsiteY131" fmla="*/ 1620204 h 6858001"/>
              <a:gd name="connsiteX132" fmla="*/ 3070906 w 8009775"/>
              <a:gd name="connsiteY132" fmla="*/ 1618934 h 6858001"/>
              <a:gd name="connsiteX133" fmla="*/ 3077113 w 8009775"/>
              <a:gd name="connsiteY133" fmla="*/ 1618299 h 6858001"/>
              <a:gd name="connsiteX134" fmla="*/ 3082729 w 8009775"/>
              <a:gd name="connsiteY134" fmla="*/ 1617981 h 6858001"/>
              <a:gd name="connsiteX135" fmla="*/ 3088936 w 8009775"/>
              <a:gd name="connsiteY135" fmla="*/ 1617981 h 6858001"/>
              <a:gd name="connsiteX136" fmla="*/ 3094552 w 8009775"/>
              <a:gd name="connsiteY136" fmla="*/ 1617981 h 6858001"/>
              <a:gd name="connsiteX137" fmla="*/ 3100758 w 8009775"/>
              <a:gd name="connsiteY137" fmla="*/ 1618299 h 6858001"/>
              <a:gd name="connsiteX138" fmla="*/ 3106670 w 8009775"/>
              <a:gd name="connsiteY138" fmla="*/ 1618934 h 6858001"/>
              <a:gd name="connsiteX139" fmla="*/ 3112285 w 8009775"/>
              <a:gd name="connsiteY139" fmla="*/ 1620204 h 6858001"/>
              <a:gd name="connsiteX140" fmla="*/ 3117901 w 8009775"/>
              <a:gd name="connsiteY140" fmla="*/ 1621155 h 6858001"/>
              <a:gd name="connsiteX141" fmla="*/ 3123812 w 8009775"/>
              <a:gd name="connsiteY141" fmla="*/ 1623061 h 6858001"/>
              <a:gd name="connsiteX142" fmla="*/ 3129428 w 8009775"/>
              <a:gd name="connsiteY142" fmla="*/ 1624649 h 6858001"/>
              <a:gd name="connsiteX143" fmla="*/ 3135339 w 8009775"/>
              <a:gd name="connsiteY143" fmla="*/ 1626871 h 6858001"/>
              <a:gd name="connsiteX144" fmla="*/ 3140660 w 8009775"/>
              <a:gd name="connsiteY144" fmla="*/ 1629094 h 6858001"/>
              <a:gd name="connsiteX145" fmla="*/ 3145980 w 8009775"/>
              <a:gd name="connsiteY145" fmla="*/ 1631950 h 6858001"/>
              <a:gd name="connsiteX146" fmla="*/ 3151300 w 8009775"/>
              <a:gd name="connsiteY146" fmla="*/ 1634809 h 6858001"/>
              <a:gd name="connsiteX147" fmla="*/ 3156324 w 8009775"/>
              <a:gd name="connsiteY147" fmla="*/ 1637984 h 6858001"/>
              <a:gd name="connsiteX148" fmla="*/ 3161349 w 8009775"/>
              <a:gd name="connsiteY148" fmla="*/ 1641794 h 6858001"/>
              <a:gd name="connsiteX149" fmla="*/ 3166374 w 8009775"/>
              <a:gd name="connsiteY149" fmla="*/ 1645603 h 6858001"/>
              <a:gd name="connsiteX150" fmla="*/ 3171102 w 8009775"/>
              <a:gd name="connsiteY150" fmla="*/ 1649414 h 6858001"/>
              <a:gd name="connsiteX151" fmla="*/ 3175832 w 8009775"/>
              <a:gd name="connsiteY151" fmla="*/ 1653859 h 6858001"/>
              <a:gd name="connsiteX152" fmla="*/ 3844692 w 8009775"/>
              <a:gd name="connsiteY152" fmla="*/ 2322830 h 6858001"/>
              <a:gd name="connsiteX153" fmla="*/ 3849421 w 8009775"/>
              <a:gd name="connsiteY153" fmla="*/ 2326958 h 6858001"/>
              <a:gd name="connsiteX154" fmla="*/ 3854150 w 8009775"/>
              <a:gd name="connsiteY154" fmla="*/ 2331085 h 6858001"/>
              <a:gd name="connsiteX155" fmla="*/ 3859175 w 8009775"/>
              <a:gd name="connsiteY155" fmla="*/ 2334895 h 6858001"/>
              <a:gd name="connsiteX156" fmla="*/ 3864199 w 8009775"/>
              <a:gd name="connsiteY156" fmla="*/ 2338705 h 6858001"/>
              <a:gd name="connsiteX157" fmla="*/ 3869224 w 8009775"/>
              <a:gd name="connsiteY157" fmla="*/ 2341880 h 6858001"/>
              <a:gd name="connsiteX158" fmla="*/ 3874544 w 8009775"/>
              <a:gd name="connsiteY158" fmla="*/ 2344738 h 6858001"/>
              <a:gd name="connsiteX159" fmla="*/ 3879864 w 8009775"/>
              <a:gd name="connsiteY159" fmla="*/ 2347595 h 6858001"/>
              <a:gd name="connsiteX160" fmla="*/ 3885775 w 8009775"/>
              <a:gd name="connsiteY160" fmla="*/ 2349818 h 6858001"/>
              <a:gd name="connsiteX161" fmla="*/ 3891096 w 8009775"/>
              <a:gd name="connsiteY161" fmla="*/ 2351723 h 6858001"/>
              <a:gd name="connsiteX162" fmla="*/ 3896711 w 8009775"/>
              <a:gd name="connsiteY162" fmla="*/ 2353628 h 6858001"/>
              <a:gd name="connsiteX163" fmla="*/ 3902623 w 8009775"/>
              <a:gd name="connsiteY163" fmla="*/ 2355534 h 6858001"/>
              <a:gd name="connsiteX164" fmla="*/ 3908238 w 8009775"/>
              <a:gd name="connsiteY164" fmla="*/ 2356485 h 6858001"/>
              <a:gd name="connsiteX165" fmla="*/ 3914150 w 8009775"/>
              <a:gd name="connsiteY165" fmla="*/ 2357755 h 6858001"/>
              <a:gd name="connsiteX166" fmla="*/ 3920061 w 8009775"/>
              <a:gd name="connsiteY166" fmla="*/ 2358391 h 6858001"/>
              <a:gd name="connsiteX167" fmla="*/ 3925972 w 8009775"/>
              <a:gd name="connsiteY167" fmla="*/ 2358708 h 6858001"/>
              <a:gd name="connsiteX168" fmla="*/ 3931883 w 8009775"/>
              <a:gd name="connsiteY168" fmla="*/ 2358708 h 6858001"/>
              <a:gd name="connsiteX169" fmla="*/ 3937795 w 8009775"/>
              <a:gd name="connsiteY169" fmla="*/ 2358708 h 6858001"/>
              <a:gd name="connsiteX170" fmla="*/ 3943706 w 8009775"/>
              <a:gd name="connsiteY170" fmla="*/ 2358391 h 6858001"/>
              <a:gd name="connsiteX171" fmla="*/ 3949617 w 8009775"/>
              <a:gd name="connsiteY171" fmla="*/ 2357755 h 6858001"/>
              <a:gd name="connsiteX172" fmla="*/ 3955233 w 8009775"/>
              <a:gd name="connsiteY172" fmla="*/ 2356485 h 6858001"/>
              <a:gd name="connsiteX173" fmla="*/ 3961144 w 8009775"/>
              <a:gd name="connsiteY173" fmla="*/ 2355534 h 6858001"/>
              <a:gd name="connsiteX174" fmla="*/ 3966760 w 8009775"/>
              <a:gd name="connsiteY174" fmla="*/ 2353628 h 6858001"/>
              <a:gd name="connsiteX175" fmla="*/ 3972671 w 8009775"/>
              <a:gd name="connsiteY175" fmla="*/ 2351723 h 6858001"/>
              <a:gd name="connsiteX176" fmla="*/ 3978287 w 8009775"/>
              <a:gd name="connsiteY176" fmla="*/ 2349818 h 6858001"/>
              <a:gd name="connsiteX177" fmla="*/ 3983607 w 8009775"/>
              <a:gd name="connsiteY177" fmla="*/ 2347595 h 6858001"/>
              <a:gd name="connsiteX178" fmla="*/ 3989223 w 8009775"/>
              <a:gd name="connsiteY178" fmla="*/ 2344738 h 6858001"/>
              <a:gd name="connsiteX179" fmla="*/ 3994543 w 8009775"/>
              <a:gd name="connsiteY179" fmla="*/ 2341880 h 6858001"/>
              <a:gd name="connsiteX180" fmla="*/ 3999567 w 8009775"/>
              <a:gd name="connsiteY180" fmla="*/ 2338705 h 6858001"/>
              <a:gd name="connsiteX181" fmla="*/ 4004888 w 8009775"/>
              <a:gd name="connsiteY181" fmla="*/ 2334895 h 6858001"/>
              <a:gd name="connsiteX182" fmla="*/ 4009617 w 8009775"/>
              <a:gd name="connsiteY182" fmla="*/ 2331085 h 6858001"/>
              <a:gd name="connsiteX183" fmla="*/ 4014346 w 8009775"/>
              <a:gd name="connsiteY183" fmla="*/ 2326958 h 6858001"/>
              <a:gd name="connsiteX184" fmla="*/ 4018779 w 8009775"/>
              <a:gd name="connsiteY184" fmla="*/ 2322830 h 6858001"/>
              <a:gd name="connsiteX185" fmla="*/ 4023213 w 8009775"/>
              <a:gd name="connsiteY185" fmla="*/ 2318068 h 6858001"/>
              <a:gd name="connsiteX186" fmla="*/ 4027646 w 8009775"/>
              <a:gd name="connsiteY186" fmla="*/ 2313306 h 6858001"/>
              <a:gd name="connsiteX187" fmla="*/ 4031193 w 8009775"/>
              <a:gd name="connsiteY187" fmla="*/ 2308544 h 6858001"/>
              <a:gd name="connsiteX188" fmla="*/ 4034740 w 8009775"/>
              <a:gd name="connsiteY188" fmla="*/ 2303463 h 6858001"/>
              <a:gd name="connsiteX189" fmla="*/ 4037991 w 8009775"/>
              <a:gd name="connsiteY189" fmla="*/ 2298384 h 6858001"/>
              <a:gd name="connsiteX190" fmla="*/ 4040946 w 8009775"/>
              <a:gd name="connsiteY190" fmla="*/ 2292985 h 6858001"/>
              <a:gd name="connsiteX191" fmla="*/ 4043606 w 8009775"/>
              <a:gd name="connsiteY191" fmla="*/ 2287588 h 6858001"/>
              <a:gd name="connsiteX192" fmla="*/ 4046267 w 8009775"/>
              <a:gd name="connsiteY192" fmla="*/ 2281873 h 6858001"/>
              <a:gd name="connsiteX193" fmla="*/ 4048040 w 8009775"/>
              <a:gd name="connsiteY193" fmla="*/ 2276476 h 6858001"/>
              <a:gd name="connsiteX194" fmla="*/ 4050109 w 8009775"/>
              <a:gd name="connsiteY194" fmla="*/ 2270761 h 6858001"/>
              <a:gd name="connsiteX195" fmla="*/ 4051587 w 8009775"/>
              <a:gd name="connsiteY195" fmla="*/ 2265046 h 6858001"/>
              <a:gd name="connsiteX196" fmla="*/ 4052769 w 8009775"/>
              <a:gd name="connsiteY196" fmla="*/ 2259331 h 6858001"/>
              <a:gd name="connsiteX197" fmla="*/ 4053656 w 8009775"/>
              <a:gd name="connsiteY197" fmla="*/ 2253298 h 6858001"/>
              <a:gd name="connsiteX198" fmla="*/ 4054542 w 8009775"/>
              <a:gd name="connsiteY198" fmla="*/ 2247266 h 6858001"/>
              <a:gd name="connsiteX199" fmla="*/ 4054838 w 8009775"/>
              <a:gd name="connsiteY199" fmla="*/ 2241551 h 6858001"/>
              <a:gd name="connsiteX200" fmla="*/ 4055133 w 8009775"/>
              <a:gd name="connsiteY200" fmla="*/ 2235519 h 6858001"/>
              <a:gd name="connsiteX201" fmla="*/ 4054838 w 8009775"/>
              <a:gd name="connsiteY201" fmla="*/ 2229804 h 6858001"/>
              <a:gd name="connsiteX202" fmla="*/ 4054542 w 8009775"/>
              <a:gd name="connsiteY202" fmla="*/ 2223770 h 6858001"/>
              <a:gd name="connsiteX203" fmla="*/ 4053656 w 8009775"/>
              <a:gd name="connsiteY203" fmla="*/ 2217739 h 6858001"/>
              <a:gd name="connsiteX204" fmla="*/ 4052769 w 8009775"/>
              <a:gd name="connsiteY204" fmla="*/ 2212024 h 6858001"/>
              <a:gd name="connsiteX205" fmla="*/ 4051587 w 8009775"/>
              <a:gd name="connsiteY205" fmla="*/ 2206309 h 6858001"/>
              <a:gd name="connsiteX206" fmla="*/ 4050109 w 8009775"/>
              <a:gd name="connsiteY206" fmla="*/ 2200593 h 6858001"/>
              <a:gd name="connsiteX207" fmla="*/ 4048040 w 8009775"/>
              <a:gd name="connsiteY207" fmla="*/ 2194878 h 6858001"/>
              <a:gd name="connsiteX208" fmla="*/ 4046267 w 8009775"/>
              <a:gd name="connsiteY208" fmla="*/ 2189163 h 6858001"/>
              <a:gd name="connsiteX209" fmla="*/ 4043606 w 8009775"/>
              <a:gd name="connsiteY209" fmla="*/ 2183765 h 6858001"/>
              <a:gd name="connsiteX210" fmla="*/ 4040946 w 8009775"/>
              <a:gd name="connsiteY210" fmla="*/ 2178368 h 6858001"/>
              <a:gd name="connsiteX211" fmla="*/ 4037991 w 8009775"/>
              <a:gd name="connsiteY211" fmla="*/ 2172970 h 6858001"/>
              <a:gd name="connsiteX212" fmla="*/ 4034740 w 8009775"/>
              <a:gd name="connsiteY212" fmla="*/ 2167890 h 6858001"/>
              <a:gd name="connsiteX213" fmla="*/ 4031193 w 8009775"/>
              <a:gd name="connsiteY213" fmla="*/ 2162494 h 6858001"/>
              <a:gd name="connsiteX214" fmla="*/ 4027646 w 8009775"/>
              <a:gd name="connsiteY214" fmla="*/ 2157730 h 6858001"/>
              <a:gd name="connsiteX215" fmla="*/ 4023213 w 8009775"/>
              <a:gd name="connsiteY215" fmla="*/ 2153285 h 6858001"/>
              <a:gd name="connsiteX216" fmla="*/ 4018779 w 8009775"/>
              <a:gd name="connsiteY216" fmla="*/ 2148523 h 6858001"/>
              <a:gd name="connsiteX217" fmla="*/ 3632182 w 8009775"/>
              <a:gd name="connsiteY217" fmla="*/ 1761490 h 6858001"/>
              <a:gd name="connsiteX218" fmla="*/ 3435928 w 8009775"/>
              <a:gd name="connsiteY218" fmla="*/ 1565276 h 6858001"/>
              <a:gd name="connsiteX219" fmla="*/ 3431198 w 8009775"/>
              <a:gd name="connsiteY219" fmla="*/ 1560514 h 6858001"/>
              <a:gd name="connsiteX220" fmla="*/ 3427356 w 8009775"/>
              <a:gd name="connsiteY220" fmla="*/ 1555751 h 6858001"/>
              <a:gd name="connsiteX221" fmla="*/ 3423218 w 8009775"/>
              <a:gd name="connsiteY221" fmla="*/ 1550671 h 6858001"/>
              <a:gd name="connsiteX222" fmla="*/ 3420262 w 8009775"/>
              <a:gd name="connsiteY222" fmla="*/ 1545909 h 6858001"/>
              <a:gd name="connsiteX223" fmla="*/ 3417012 w 8009775"/>
              <a:gd name="connsiteY223" fmla="*/ 1540829 h 6858001"/>
              <a:gd name="connsiteX224" fmla="*/ 3413760 w 8009775"/>
              <a:gd name="connsiteY224" fmla="*/ 1535430 h 6858001"/>
              <a:gd name="connsiteX225" fmla="*/ 3411100 w 8009775"/>
              <a:gd name="connsiteY225" fmla="*/ 1530034 h 6858001"/>
              <a:gd name="connsiteX226" fmla="*/ 3408736 w 8009775"/>
              <a:gd name="connsiteY226" fmla="*/ 1524635 h 6858001"/>
              <a:gd name="connsiteX227" fmla="*/ 3406371 w 8009775"/>
              <a:gd name="connsiteY227" fmla="*/ 1518920 h 6858001"/>
              <a:gd name="connsiteX228" fmla="*/ 3404598 w 8009775"/>
              <a:gd name="connsiteY228" fmla="*/ 1513205 h 6858001"/>
              <a:gd name="connsiteX229" fmla="*/ 3403120 w 8009775"/>
              <a:gd name="connsiteY229" fmla="*/ 1507174 h 6858001"/>
              <a:gd name="connsiteX230" fmla="*/ 3401938 w 8009775"/>
              <a:gd name="connsiteY230" fmla="*/ 1501459 h 6858001"/>
              <a:gd name="connsiteX231" fmla="*/ 3401051 w 8009775"/>
              <a:gd name="connsiteY231" fmla="*/ 1495744 h 6858001"/>
              <a:gd name="connsiteX232" fmla="*/ 3400460 w 8009775"/>
              <a:gd name="connsiteY232" fmla="*/ 1489710 h 6858001"/>
              <a:gd name="connsiteX233" fmla="*/ 3399869 w 8009775"/>
              <a:gd name="connsiteY233" fmla="*/ 1483995 h 6858001"/>
              <a:gd name="connsiteX234" fmla="*/ 3399573 w 8009775"/>
              <a:gd name="connsiteY234" fmla="*/ 1478281 h 6858001"/>
              <a:gd name="connsiteX235" fmla="*/ 3399869 w 8009775"/>
              <a:gd name="connsiteY235" fmla="*/ 1472249 h 6858001"/>
              <a:gd name="connsiteX236" fmla="*/ 3400460 w 8009775"/>
              <a:gd name="connsiteY236" fmla="*/ 1466215 h 6858001"/>
              <a:gd name="connsiteX237" fmla="*/ 3401051 w 8009775"/>
              <a:gd name="connsiteY237" fmla="*/ 1460183 h 6858001"/>
              <a:gd name="connsiteX238" fmla="*/ 3401938 w 8009775"/>
              <a:gd name="connsiteY238" fmla="*/ 1454468 h 6858001"/>
              <a:gd name="connsiteX239" fmla="*/ 3403120 w 8009775"/>
              <a:gd name="connsiteY239" fmla="*/ 1448754 h 6858001"/>
              <a:gd name="connsiteX240" fmla="*/ 3404598 w 8009775"/>
              <a:gd name="connsiteY240" fmla="*/ 1443039 h 6858001"/>
              <a:gd name="connsiteX241" fmla="*/ 3406371 w 8009775"/>
              <a:gd name="connsiteY241" fmla="*/ 1437324 h 6858001"/>
              <a:gd name="connsiteX242" fmla="*/ 3408736 w 8009775"/>
              <a:gd name="connsiteY242" fmla="*/ 1431609 h 6858001"/>
              <a:gd name="connsiteX243" fmla="*/ 3411100 w 8009775"/>
              <a:gd name="connsiteY243" fmla="*/ 1426211 h 6858001"/>
              <a:gd name="connsiteX244" fmla="*/ 3413760 w 8009775"/>
              <a:gd name="connsiteY244" fmla="*/ 1420814 h 6858001"/>
              <a:gd name="connsiteX245" fmla="*/ 3417012 w 8009775"/>
              <a:gd name="connsiteY245" fmla="*/ 1415416 h 6858001"/>
              <a:gd name="connsiteX246" fmla="*/ 3420262 w 8009775"/>
              <a:gd name="connsiteY246" fmla="*/ 1410336 h 6858001"/>
              <a:gd name="connsiteX247" fmla="*/ 3423218 w 8009775"/>
              <a:gd name="connsiteY247" fmla="*/ 1405256 h 6858001"/>
              <a:gd name="connsiteX248" fmla="*/ 3427356 w 8009775"/>
              <a:gd name="connsiteY248" fmla="*/ 1400175 h 6858001"/>
              <a:gd name="connsiteX249" fmla="*/ 3431198 w 8009775"/>
              <a:gd name="connsiteY249" fmla="*/ 1395731 h 6858001"/>
              <a:gd name="connsiteX250" fmla="*/ 3435928 w 8009775"/>
              <a:gd name="connsiteY250" fmla="*/ 1390969 h 6858001"/>
              <a:gd name="connsiteX251" fmla="*/ 3440361 w 8009775"/>
              <a:gd name="connsiteY251" fmla="*/ 1386524 h 6858001"/>
              <a:gd name="connsiteX252" fmla="*/ 3445386 w 8009775"/>
              <a:gd name="connsiteY252" fmla="*/ 1382396 h 6858001"/>
              <a:gd name="connsiteX253" fmla="*/ 3449819 w 8009775"/>
              <a:gd name="connsiteY253" fmla="*/ 1378585 h 6858001"/>
              <a:gd name="connsiteX254" fmla="*/ 3454844 w 8009775"/>
              <a:gd name="connsiteY254" fmla="*/ 1375094 h 6858001"/>
              <a:gd name="connsiteX255" fmla="*/ 3460459 w 8009775"/>
              <a:gd name="connsiteY255" fmla="*/ 1371919 h 6858001"/>
              <a:gd name="connsiteX256" fmla="*/ 3465780 w 8009775"/>
              <a:gd name="connsiteY256" fmla="*/ 1369061 h 6858001"/>
              <a:gd name="connsiteX257" fmla="*/ 3471100 w 8009775"/>
              <a:gd name="connsiteY257" fmla="*/ 1366204 h 6858001"/>
              <a:gd name="connsiteX258" fmla="*/ 3476420 w 8009775"/>
              <a:gd name="connsiteY258" fmla="*/ 1363980 h 6858001"/>
              <a:gd name="connsiteX259" fmla="*/ 3482331 w 8009775"/>
              <a:gd name="connsiteY259" fmla="*/ 1361759 h 6858001"/>
              <a:gd name="connsiteX260" fmla="*/ 3487947 w 8009775"/>
              <a:gd name="connsiteY260" fmla="*/ 1360170 h 6858001"/>
              <a:gd name="connsiteX261" fmla="*/ 3493858 w 8009775"/>
              <a:gd name="connsiteY261" fmla="*/ 1358265 h 6858001"/>
              <a:gd name="connsiteX262" fmla="*/ 3499474 w 8009775"/>
              <a:gd name="connsiteY262" fmla="*/ 1357314 h 6858001"/>
              <a:gd name="connsiteX263" fmla="*/ 3505385 w 8009775"/>
              <a:gd name="connsiteY263" fmla="*/ 1356043 h 6858001"/>
              <a:gd name="connsiteX264" fmla="*/ 3511001 w 8009775"/>
              <a:gd name="connsiteY264" fmla="*/ 1355409 h 6858001"/>
              <a:gd name="connsiteX265" fmla="*/ 3517208 w 8009775"/>
              <a:gd name="connsiteY265" fmla="*/ 1355090 h 6858001"/>
              <a:gd name="connsiteX266" fmla="*/ 3522823 w 8009775"/>
              <a:gd name="connsiteY266" fmla="*/ 1354773 h 6858001"/>
              <a:gd name="connsiteX267" fmla="*/ 3529030 w 8009775"/>
              <a:gd name="connsiteY267" fmla="*/ 1355090 h 6858001"/>
              <a:gd name="connsiteX268" fmla="*/ 3534646 w 8009775"/>
              <a:gd name="connsiteY268" fmla="*/ 1355409 h 6858001"/>
              <a:gd name="connsiteX269" fmla="*/ 3540557 w 8009775"/>
              <a:gd name="connsiteY269" fmla="*/ 1356043 h 6858001"/>
              <a:gd name="connsiteX270" fmla="*/ 3546468 w 8009775"/>
              <a:gd name="connsiteY270" fmla="*/ 1357314 h 6858001"/>
              <a:gd name="connsiteX271" fmla="*/ 3552380 w 8009775"/>
              <a:gd name="connsiteY271" fmla="*/ 1358265 h 6858001"/>
              <a:gd name="connsiteX272" fmla="*/ 3557995 w 8009775"/>
              <a:gd name="connsiteY272" fmla="*/ 1360170 h 6858001"/>
              <a:gd name="connsiteX273" fmla="*/ 3563906 w 8009775"/>
              <a:gd name="connsiteY273" fmla="*/ 1361759 h 6858001"/>
              <a:gd name="connsiteX274" fmla="*/ 3569227 w 8009775"/>
              <a:gd name="connsiteY274" fmla="*/ 1363980 h 6858001"/>
              <a:gd name="connsiteX275" fmla="*/ 3574842 w 8009775"/>
              <a:gd name="connsiteY275" fmla="*/ 1366204 h 6858001"/>
              <a:gd name="connsiteX276" fmla="*/ 3580458 w 8009775"/>
              <a:gd name="connsiteY276" fmla="*/ 1369061 h 6858001"/>
              <a:gd name="connsiteX277" fmla="*/ 3585778 w 8009775"/>
              <a:gd name="connsiteY277" fmla="*/ 1371919 h 6858001"/>
              <a:gd name="connsiteX278" fmla="*/ 3590803 w 8009775"/>
              <a:gd name="connsiteY278" fmla="*/ 1375094 h 6858001"/>
              <a:gd name="connsiteX279" fmla="*/ 3595828 w 8009775"/>
              <a:gd name="connsiteY279" fmla="*/ 1378585 h 6858001"/>
              <a:gd name="connsiteX280" fmla="*/ 3600852 w 8009775"/>
              <a:gd name="connsiteY280" fmla="*/ 1382396 h 6858001"/>
              <a:gd name="connsiteX281" fmla="*/ 3605581 w 8009775"/>
              <a:gd name="connsiteY281" fmla="*/ 1386524 h 6858001"/>
              <a:gd name="connsiteX282" fmla="*/ 3610014 w 8009775"/>
              <a:gd name="connsiteY282" fmla="*/ 1390969 h 6858001"/>
              <a:gd name="connsiteX283" fmla="*/ 3817500 w 8009775"/>
              <a:gd name="connsiteY283" fmla="*/ 1598296 h 6858001"/>
              <a:gd name="connsiteX284" fmla="*/ 3821934 w 8009775"/>
              <a:gd name="connsiteY284" fmla="*/ 1602423 h 6858001"/>
              <a:gd name="connsiteX285" fmla="*/ 3826663 w 8009775"/>
              <a:gd name="connsiteY285" fmla="*/ 1606869 h 6858001"/>
              <a:gd name="connsiteX286" fmla="*/ 3831687 w 8009775"/>
              <a:gd name="connsiteY286" fmla="*/ 1610361 h 6858001"/>
              <a:gd name="connsiteX287" fmla="*/ 3836712 w 8009775"/>
              <a:gd name="connsiteY287" fmla="*/ 1613854 h 6858001"/>
              <a:gd name="connsiteX288" fmla="*/ 3841736 w 8009775"/>
              <a:gd name="connsiteY288" fmla="*/ 1617345 h 6858001"/>
              <a:gd name="connsiteX289" fmla="*/ 3847352 w 8009775"/>
              <a:gd name="connsiteY289" fmla="*/ 1620204 h 6858001"/>
              <a:gd name="connsiteX290" fmla="*/ 3852672 w 8009775"/>
              <a:gd name="connsiteY290" fmla="*/ 1623061 h 6858001"/>
              <a:gd name="connsiteX291" fmla="*/ 3857992 w 8009775"/>
              <a:gd name="connsiteY291" fmla="*/ 1625283 h 6858001"/>
              <a:gd name="connsiteX292" fmla="*/ 3863608 w 8009775"/>
              <a:gd name="connsiteY292" fmla="*/ 1627189 h 6858001"/>
              <a:gd name="connsiteX293" fmla="*/ 3869519 w 8009775"/>
              <a:gd name="connsiteY293" fmla="*/ 1629094 h 6858001"/>
              <a:gd name="connsiteX294" fmla="*/ 3875135 w 8009775"/>
              <a:gd name="connsiteY294" fmla="*/ 1630998 h 6858001"/>
              <a:gd name="connsiteX295" fmla="*/ 3881046 w 8009775"/>
              <a:gd name="connsiteY295" fmla="*/ 1631950 h 6858001"/>
              <a:gd name="connsiteX296" fmla="*/ 3886662 w 8009775"/>
              <a:gd name="connsiteY296" fmla="*/ 1632904 h 6858001"/>
              <a:gd name="connsiteX297" fmla="*/ 3892869 w 8009775"/>
              <a:gd name="connsiteY297" fmla="*/ 1633856 h 6858001"/>
              <a:gd name="connsiteX298" fmla="*/ 3898485 w 8009775"/>
              <a:gd name="connsiteY298" fmla="*/ 1634174 h 6858001"/>
              <a:gd name="connsiteX299" fmla="*/ 3904396 w 8009775"/>
              <a:gd name="connsiteY299" fmla="*/ 1634174 h 6858001"/>
              <a:gd name="connsiteX300" fmla="*/ 3910307 w 8009775"/>
              <a:gd name="connsiteY300" fmla="*/ 1634174 h 6858001"/>
              <a:gd name="connsiteX301" fmla="*/ 3916219 w 8009775"/>
              <a:gd name="connsiteY301" fmla="*/ 1633856 h 6858001"/>
              <a:gd name="connsiteX302" fmla="*/ 3922425 w 8009775"/>
              <a:gd name="connsiteY302" fmla="*/ 1632904 h 6858001"/>
              <a:gd name="connsiteX303" fmla="*/ 3928041 w 8009775"/>
              <a:gd name="connsiteY303" fmla="*/ 1631950 h 6858001"/>
              <a:gd name="connsiteX304" fmla="*/ 3933657 w 8009775"/>
              <a:gd name="connsiteY304" fmla="*/ 1630998 h 6858001"/>
              <a:gd name="connsiteX305" fmla="*/ 3939568 w 8009775"/>
              <a:gd name="connsiteY305" fmla="*/ 1629094 h 6858001"/>
              <a:gd name="connsiteX306" fmla="*/ 3945184 w 8009775"/>
              <a:gd name="connsiteY306" fmla="*/ 1627189 h 6858001"/>
              <a:gd name="connsiteX307" fmla="*/ 3950799 w 8009775"/>
              <a:gd name="connsiteY307" fmla="*/ 1625283 h 6858001"/>
              <a:gd name="connsiteX308" fmla="*/ 3956415 w 8009775"/>
              <a:gd name="connsiteY308" fmla="*/ 1623061 h 6858001"/>
              <a:gd name="connsiteX309" fmla="*/ 3961735 w 8009775"/>
              <a:gd name="connsiteY309" fmla="*/ 1620204 h 6858001"/>
              <a:gd name="connsiteX310" fmla="*/ 3967055 w 8009775"/>
              <a:gd name="connsiteY310" fmla="*/ 1617345 h 6858001"/>
              <a:gd name="connsiteX311" fmla="*/ 3972376 w 8009775"/>
              <a:gd name="connsiteY311" fmla="*/ 1613854 h 6858001"/>
              <a:gd name="connsiteX312" fmla="*/ 3977400 w 8009775"/>
              <a:gd name="connsiteY312" fmla="*/ 1610361 h 6858001"/>
              <a:gd name="connsiteX313" fmla="*/ 3982425 w 8009775"/>
              <a:gd name="connsiteY313" fmla="*/ 1606869 h 6858001"/>
              <a:gd name="connsiteX314" fmla="*/ 3986858 w 8009775"/>
              <a:gd name="connsiteY314" fmla="*/ 1602423 h 6858001"/>
              <a:gd name="connsiteX315" fmla="*/ 3991587 w 8009775"/>
              <a:gd name="connsiteY315" fmla="*/ 1598296 h 6858001"/>
              <a:gd name="connsiteX316" fmla="*/ 3996021 w 8009775"/>
              <a:gd name="connsiteY316" fmla="*/ 1593533 h 6858001"/>
              <a:gd name="connsiteX317" fmla="*/ 4000159 w 8009775"/>
              <a:gd name="connsiteY317" fmla="*/ 1588771 h 6858001"/>
              <a:gd name="connsiteX318" fmla="*/ 4003705 w 8009775"/>
              <a:gd name="connsiteY318" fmla="*/ 1583691 h 6858001"/>
              <a:gd name="connsiteX319" fmla="*/ 4007548 w 8009775"/>
              <a:gd name="connsiteY319" fmla="*/ 1578928 h 6858001"/>
              <a:gd name="connsiteX320" fmla="*/ 4010799 w 8009775"/>
              <a:gd name="connsiteY320" fmla="*/ 1573849 h 6858001"/>
              <a:gd name="connsiteX321" fmla="*/ 4013459 w 8009775"/>
              <a:gd name="connsiteY321" fmla="*/ 1568451 h 6858001"/>
              <a:gd name="connsiteX322" fmla="*/ 4016415 w 8009775"/>
              <a:gd name="connsiteY322" fmla="*/ 1563054 h 6858001"/>
              <a:gd name="connsiteX323" fmla="*/ 4018484 w 8009775"/>
              <a:gd name="connsiteY323" fmla="*/ 1557339 h 6858001"/>
              <a:gd name="connsiteX324" fmla="*/ 4020848 w 8009775"/>
              <a:gd name="connsiteY324" fmla="*/ 1551941 h 6858001"/>
              <a:gd name="connsiteX325" fmla="*/ 4022621 w 8009775"/>
              <a:gd name="connsiteY325" fmla="*/ 1546226 h 6858001"/>
              <a:gd name="connsiteX326" fmla="*/ 4024395 w 8009775"/>
              <a:gd name="connsiteY326" fmla="*/ 1540511 h 6858001"/>
              <a:gd name="connsiteX327" fmla="*/ 4025282 w 8009775"/>
              <a:gd name="connsiteY327" fmla="*/ 1534478 h 6858001"/>
              <a:gd name="connsiteX328" fmla="*/ 4026464 w 8009775"/>
              <a:gd name="connsiteY328" fmla="*/ 1528763 h 6858001"/>
              <a:gd name="connsiteX329" fmla="*/ 4027055 w 8009775"/>
              <a:gd name="connsiteY329" fmla="*/ 1522731 h 6858001"/>
              <a:gd name="connsiteX330" fmla="*/ 4027646 w 8009775"/>
              <a:gd name="connsiteY330" fmla="*/ 1517016 h 6858001"/>
              <a:gd name="connsiteX331" fmla="*/ 4027646 w 8009775"/>
              <a:gd name="connsiteY331" fmla="*/ 1510984 h 6858001"/>
              <a:gd name="connsiteX332" fmla="*/ 4027646 w 8009775"/>
              <a:gd name="connsiteY332" fmla="*/ 1505268 h 6858001"/>
              <a:gd name="connsiteX333" fmla="*/ 4027055 w 8009775"/>
              <a:gd name="connsiteY333" fmla="*/ 1499553 h 6858001"/>
              <a:gd name="connsiteX334" fmla="*/ 4026464 w 8009775"/>
              <a:gd name="connsiteY334" fmla="*/ 1493204 h 6858001"/>
              <a:gd name="connsiteX335" fmla="*/ 4025282 w 8009775"/>
              <a:gd name="connsiteY335" fmla="*/ 1487489 h 6858001"/>
              <a:gd name="connsiteX336" fmla="*/ 4024395 w 8009775"/>
              <a:gd name="connsiteY336" fmla="*/ 1481773 h 6858001"/>
              <a:gd name="connsiteX337" fmla="*/ 4022621 w 8009775"/>
              <a:gd name="connsiteY337" fmla="*/ 1476058 h 6858001"/>
              <a:gd name="connsiteX338" fmla="*/ 4020848 w 8009775"/>
              <a:gd name="connsiteY338" fmla="*/ 1470343 h 6858001"/>
              <a:gd name="connsiteX339" fmla="*/ 4018484 w 8009775"/>
              <a:gd name="connsiteY339" fmla="*/ 1464629 h 6858001"/>
              <a:gd name="connsiteX340" fmla="*/ 4016415 w 8009775"/>
              <a:gd name="connsiteY340" fmla="*/ 1459231 h 6858001"/>
              <a:gd name="connsiteX341" fmla="*/ 4013459 w 8009775"/>
              <a:gd name="connsiteY341" fmla="*/ 1453834 h 6858001"/>
              <a:gd name="connsiteX342" fmla="*/ 4010799 w 8009775"/>
              <a:gd name="connsiteY342" fmla="*/ 1448436 h 6858001"/>
              <a:gd name="connsiteX343" fmla="*/ 4007548 w 8009775"/>
              <a:gd name="connsiteY343" fmla="*/ 1443356 h 6858001"/>
              <a:gd name="connsiteX344" fmla="*/ 4003705 w 8009775"/>
              <a:gd name="connsiteY344" fmla="*/ 1438275 h 6858001"/>
              <a:gd name="connsiteX345" fmla="*/ 4000159 w 8009775"/>
              <a:gd name="connsiteY345" fmla="*/ 1433195 h 6858001"/>
              <a:gd name="connsiteX346" fmla="*/ 3996021 w 8009775"/>
              <a:gd name="connsiteY346" fmla="*/ 1428751 h 6858001"/>
              <a:gd name="connsiteX347" fmla="*/ 3991587 w 8009775"/>
              <a:gd name="connsiteY347" fmla="*/ 1423988 h 6858001"/>
              <a:gd name="connsiteX348" fmla="*/ 3323022 w 8009775"/>
              <a:gd name="connsiteY348" fmla="*/ 755333 h 6858001"/>
              <a:gd name="connsiteX349" fmla="*/ 3316815 w 8009775"/>
              <a:gd name="connsiteY349" fmla="*/ 748348 h 6858001"/>
              <a:gd name="connsiteX350" fmla="*/ 3310904 w 8009775"/>
              <a:gd name="connsiteY350" fmla="*/ 741045 h 6858001"/>
              <a:gd name="connsiteX351" fmla="*/ 3305584 w 8009775"/>
              <a:gd name="connsiteY351" fmla="*/ 733108 h 6858001"/>
              <a:gd name="connsiteX352" fmla="*/ 3300855 w 8009775"/>
              <a:gd name="connsiteY352" fmla="*/ 725170 h 6858001"/>
              <a:gd name="connsiteX353" fmla="*/ 3297308 w 8009775"/>
              <a:gd name="connsiteY353" fmla="*/ 716915 h 6858001"/>
              <a:gd name="connsiteX354" fmla="*/ 3293761 w 8009775"/>
              <a:gd name="connsiteY354" fmla="*/ 708660 h 6858001"/>
              <a:gd name="connsiteX355" fmla="*/ 3291101 w 8009775"/>
              <a:gd name="connsiteY355" fmla="*/ 699770 h 6858001"/>
              <a:gd name="connsiteX356" fmla="*/ 3289328 w 8009775"/>
              <a:gd name="connsiteY356" fmla="*/ 691198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147271 w 8009775"/>
              <a:gd name="connsiteY75" fmla="*/ 6858001 h 6858001"/>
              <a:gd name="connsiteX76" fmla="*/ 7364776 w 8009775"/>
              <a:gd name="connsiteY76" fmla="*/ 6858001 h 6858001"/>
              <a:gd name="connsiteX77" fmla="*/ 7460026 w 8009775"/>
              <a:gd name="connsiteY77" fmla="*/ 6858001 h 6858001"/>
              <a:gd name="connsiteX78" fmla="*/ 7507651 w 8009775"/>
              <a:gd name="connsiteY78" fmla="*/ 6858001 h 6858001"/>
              <a:gd name="connsiteX79" fmla="*/ 7507650 w 8009775"/>
              <a:gd name="connsiteY79" fmla="*/ 6858000 h 6858001"/>
              <a:gd name="connsiteX80" fmla="*/ 8009775 w 8009775"/>
              <a:gd name="connsiteY80" fmla="*/ 6858000 h 6858001"/>
              <a:gd name="connsiteX81" fmla="*/ 3996316 w 8009775"/>
              <a:gd name="connsiteY81" fmla="*/ 2818448 h 6858001"/>
              <a:gd name="connsiteX82" fmla="*/ 3980947 w 8009775"/>
              <a:gd name="connsiteY82" fmla="*/ 2804795 h 6858001"/>
              <a:gd name="connsiteX83" fmla="*/ 3965282 w 8009775"/>
              <a:gd name="connsiteY83" fmla="*/ 2791144 h 6858001"/>
              <a:gd name="connsiteX84" fmla="*/ 3950799 w 8009775"/>
              <a:gd name="connsiteY84" fmla="*/ 2776856 h 6858001"/>
              <a:gd name="connsiteX85" fmla="*/ 3936021 w 8009775"/>
              <a:gd name="connsiteY85" fmla="*/ 2762568 h 6858001"/>
              <a:gd name="connsiteX86" fmla="*/ 3001744 w 8009775"/>
              <a:gd name="connsiteY86" fmla="*/ 1828166 h 6858001"/>
              <a:gd name="connsiteX87" fmla="*/ 2997311 w 8009775"/>
              <a:gd name="connsiteY87" fmla="*/ 1823404 h 6858001"/>
              <a:gd name="connsiteX88" fmla="*/ 2992878 w 8009775"/>
              <a:gd name="connsiteY88" fmla="*/ 1818640 h 6858001"/>
              <a:gd name="connsiteX89" fmla="*/ 2989331 w 8009775"/>
              <a:gd name="connsiteY89" fmla="*/ 1814195 h 6858001"/>
              <a:gd name="connsiteX90" fmla="*/ 2985784 w 8009775"/>
              <a:gd name="connsiteY90" fmla="*/ 1808799 h 6858001"/>
              <a:gd name="connsiteX91" fmla="*/ 2982533 w 8009775"/>
              <a:gd name="connsiteY91" fmla="*/ 1803718 h 6858001"/>
              <a:gd name="connsiteX92" fmla="*/ 2979873 w 8009775"/>
              <a:gd name="connsiteY92" fmla="*/ 1798321 h 6858001"/>
              <a:gd name="connsiteX93" fmla="*/ 2976917 w 8009775"/>
              <a:gd name="connsiteY93" fmla="*/ 1792924 h 6858001"/>
              <a:gd name="connsiteX94" fmla="*/ 2974552 w 8009775"/>
              <a:gd name="connsiteY94" fmla="*/ 1787526 h 6858001"/>
              <a:gd name="connsiteX95" fmla="*/ 2972484 w 8009775"/>
              <a:gd name="connsiteY95" fmla="*/ 1781811 h 6858001"/>
              <a:gd name="connsiteX96" fmla="*/ 2970710 w 8009775"/>
              <a:gd name="connsiteY96" fmla="*/ 1776095 h 6858001"/>
              <a:gd name="connsiteX97" fmla="*/ 2968937 w 8009775"/>
              <a:gd name="connsiteY97" fmla="*/ 1770380 h 6858001"/>
              <a:gd name="connsiteX98" fmla="*/ 2967755 w 8009775"/>
              <a:gd name="connsiteY98" fmla="*/ 1764665 h 6858001"/>
              <a:gd name="connsiteX99" fmla="*/ 2966868 w 8009775"/>
              <a:gd name="connsiteY99" fmla="*/ 1758634 h 6858001"/>
              <a:gd name="connsiteX100" fmla="*/ 2965981 w 8009775"/>
              <a:gd name="connsiteY100" fmla="*/ 1752919 h 6858001"/>
              <a:gd name="connsiteX101" fmla="*/ 2965686 w 8009775"/>
              <a:gd name="connsiteY101" fmla="*/ 1746885 h 6858001"/>
              <a:gd name="connsiteX102" fmla="*/ 2965686 w 8009775"/>
              <a:gd name="connsiteY102" fmla="*/ 1741170 h 6858001"/>
              <a:gd name="connsiteX103" fmla="*/ 2965686 w 8009775"/>
              <a:gd name="connsiteY103" fmla="*/ 1735139 h 6858001"/>
              <a:gd name="connsiteX104" fmla="*/ 2965981 w 8009775"/>
              <a:gd name="connsiteY104" fmla="*/ 1729424 h 6858001"/>
              <a:gd name="connsiteX105" fmla="*/ 2966868 w 8009775"/>
              <a:gd name="connsiteY105" fmla="*/ 1723074 h 6858001"/>
              <a:gd name="connsiteX106" fmla="*/ 2967755 w 8009775"/>
              <a:gd name="connsiteY106" fmla="*/ 1717358 h 6858001"/>
              <a:gd name="connsiteX107" fmla="*/ 2968937 w 8009775"/>
              <a:gd name="connsiteY107" fmla="*/ 1711643 h 6858001"/>
              <a:gd name="connsiteX108" fmla="*/ 2970710 w 8009775"/>
              <a:gd name="connsiteY108" fmla="*/ 1705929 h 6858001"/>
              <a:gd name="connsiteX109" fmla="*/ 2972484 w 8009775"/>
              <a:gd name="connsiteY109" fmla="*/ 1700214 h 6858001"/>
              <a:gd name="connsiteX110" fmla="*/ 2974552 w 8009775"/>
              <a:gd name="connsiteY110" fmla="*/ 1694816 h 6858001"/>
              <a:gd name="connsiteX111" fmla="*/ 2976917 w 8009775"/>
              <a:gd name="connsiteY111" fmla="*/ 1689101 h 6858001"/>
              <a:gd name="connsiteX112" fmla="*/ 2979873 w 8009775"/>
              <a:gd name="connsiteY112" fmla="*/ 1683703 h 6858001"/>
              <a:gd name="connsiteX113" fmla="*/ 2982533 w 8009775"/>
              <a:gd name="connsiteY113" fmla="*/ 1678305 h 6858001"/>
              <a:gd name="connsiteX114" fmla="*/ 2985784 w 8009775"/>
              <a:gd name="connsiteY114" fmla="*/ 1673226 h 6858001"/>
              <a:gd name="connsiteX115" fmla="*/ 2989331 w 8009775"/>
              <a:gd name="connsiteY115" fmla="*/ 1668145 h 6858001"/>
              <a:gd name="connsiteX116" fmla="*/ 2992878 w 8009775"/>
              <a:gd name="connsiteY116" fmla="*/ 1663066 h 6858001"/>
              <a:gd name="connsiteX117" fmla="*/ 2997311 w 8009775"/>
              <a:gd name="connsiteY117" fmla="*/ 1658621 h 6858001"/>
              <a:gd name="connsiteX118" fmla="*/ 3001744 w 8009775"/>
              <a:gd name="connsiteY118" fmla="*/ 1653859 h 6858001"/>
              <a:gd name="connsiteX119" fmla="*/ 3006178 w 8009775"/>
              <a:gd name="connsiteY119" fmla="*/ 1649414 h 6858001"/>
              <a:gd name="connsiteX120" fmla="*/ 3010907 w 8009775"/>
              <a:gd name="connsiteY120" fmla="*/ 1645603 h 6858001"/>
              <a:gd name="connsiteX121" fmla="*/ 3015932 w 8009775"/>
              <a:gd name="connsiteY121" fmla="*/ 1641794 h 6858001"/>
              <a:gd name="connsiteX122" fmla="*/ 3020956 w 8009775"/>
              <a:gd name="connsiteY122" fmla="*/ 1637984 h 6858001"/>
              <a:gd name="connsiteX123" fmla="*/ 3025981 w 8009775"/>
              <a:gd name="connsiteY123" fmla="*/ 1634809 h 6858001"/>
              <a:gd name="connsiteX124" fmla="*/ 3031596 w 8009775"/>
              <a:gd name="connsiteY124" fmla="*/ 1631950 h 6858001"/>
              <a:gd name="connsiteX125" fmla="*/ 3036916 w 8009775"/>
              <a:gd name="connsiteY125" fmla="*/ 1629094 h 6858001"/>
              <a:gd name="connsiteX126" fmla="*/ 3042532 w 8009775"/>
              <a:gd name="connsiteY126" fmla="*/ 1626871 h 6858001"/>
              <a:gd name="connsiteX127" fmla="*/ 3047852 w 8009775"/>
              <a:gd name="connsiteY127" fmla="*/ 1624649 h 6858001"/>
              <a:gd name="connsiteX128" fmla="*/ 3053764 w 8009775"/>
              <a:gd name="connsiteY128" fmla="*/ 1623061 h 6858001"/>
              <a:gd name="connsiteX129" fmla="*/ 3059379 w 8009775"/>
              <a:gd name="connsiteY129" fmla="*/ 1621155 h 6858001"/>
              <a:gd name="connsiteX130" fmla="*/ 3065291 w 8009775"/>
              <a:gd name="connsiteY130" fmla="*/ 1620204 h 6858001"/>
              <a:gd name="connsiteX131" fmla="*/ 3070906 w 8009775"/>
              <a:gd name="connsiteY131" fmla="*/ 1618934 h 6858001"/>
              <a:gd name="connsiteX132" fmla="*/ 3077113 w 8009775"/>
              <a:gd name="connsiteY132" fmla="*/ 1618299 h 6858001"/>
              <a:gd name="connsiteX133" fmla="*/ 3082729 w 8009775"/>
              <a:gd name="connsiteY133" fmla="*/ 1617981 h 6858001"/>
              <a:gd name="connsiteX134" fmla="*/ 3088936 w 8009775"/>
              <a:gd name="connsiteY134" fmla="*/ 1617981 h 6858001"/>
              <a:gd name="connsiteX135" fmla="*/ 3094552 w 8009775"/>
              <a:gd name="connsiteY135" fmla="*/ 1617981 h 6858001"/>
              <a:gd name="connsiteX136" fmla="*/ 3100758 w 8009775"/>
              <a:gd name="connsiteY136" fmla="*/ 1618299 h 6858001"/>
              <a:gd name="connsiteX137" fmla="*/ 3106670 w 8009775"/>
              <a:gd name="connsiteY137" fmla="*/ 1618934 h 6858001"/>
              <a:gd name="connsiteX138" fmla="*/ 3112285 w 8009775"/>
              <a:gd name="connsiteY138" fmla="*/ 1620204 h 6858001"/>
              <a:gd name="connsiteX139" fmla="*/ 3117901 w 8009775"/>
              <a:gd name="connsiteY139" fmla="*/ 1621155 h 6858001"/>
              <a:gd name="connsiteX140" fmla="*/ 3123812 w 8009775"/>
              <a:gd name="connsiteY140" fmla="*/ 1623061 h 6858001"/>
              <a:gd name="connsiteX141" fmla="*/ 3129428 w 8009775"/>
              <a:gd name="connsiteY141" fmla="*/ 1624649 h 6858001"/>
              <a:gd name="connsiteX142" fmla="*/ 3135339 w 8009775"/>
              <a:gd name="connsiteY142" fmla="*/ 1626871 h 6858001"/>
              <a:gd name="connsiteX143" fmla="*/ 3140660 w 8009775"/>
              <a:gd name="connsiteY143" fmla="*/ 1629094 h 6858001"/>
              <a:gd name="connsiteX144" fmla="*/ 3145980 w 8009775"/>
              <a:gd name="connsiteY144" fmla="*/ 1631950 h 6858001"/>
              <a:gd name="connsiteX145" fmla="*/ 3151300 w 8009775"/>
              <a:gd name="connsiteY145" fmla="*/ 1634809 h 6858001"/>
              <a:gd name="connsiteX146" fmla="*/ 3156324 w 8009775"/>
              <a:gd name="connsiteY146" fmla="*/ 1637984 h 6858001"/>
              <a:gd name="connsiteX147" fmla="*/ 3161349 w 8009775"/>
              <a:gd name="connsiteY147" fmla="*/ 1641794 h 6858001"/>
              <a:gd name="connsiteX148" fmla="*/ 3166374 w 8009775"/>
              <a:gd name="connsiteY148" fmla="*/ 1645603 h 6858001"/>
              <a:gd name="connsiteX149" fmla="*/ 3171102 w 8009775"/>
              <a:gd name="connsiteY149" fmla="*/ 1649414 h 6858001"/>
              <a:gd name="connsiteX150" fmla="*/ 3175832 w 8009775"/>
              <a:gd name="connsiteY150" fmla="*/ 1653859 h 6858001"/>
              <a:gd name="connsiteX151" fmla="*/ 3844692 w 8009775"/>
              <a:gd name="connsiteY151" fmla="*/ 2322830 h 6858001"/>
              <a:gd name="connsiteX152" fmla="*/ 3849421 w 8009775"/>
              <a:gd name="connsiteY152" fmla="*/ 2326958 h 6858001"/>
              <a:gd name="connsiteX153" fmla="*/ 3854150 w 8009775"/>
              <a:gd name="connsiteY153" fmla="*/ 2331085 h 6858001"/>
              <a:gd name="connsiteX154" fmla="*/ 3859175 w 8009775"/>
              <a:gd name="connsiteY154" fmla="*/ 2334895 h 6858001"/>
              <a:gd name="connsiteX155" fmla="*/ 3864199 w 8009775"/>
              <a:gd name="connsiteY155" fmla="*/ 2338705 h 6858001"/>
              <a:gd name="connsiteX156" fmla="*/ 3869224 w 8009775"/>
              <a:gd name="connsiteY156" fmla="*/ 2341880 h 6858001"/>
              <a:gd name="connsiteX157" fmla="*/ 3874544 w 8009775"/>
              <a:gd name="connsiteY157" fmla="*/ 2344738 h 6858001"/>
              <a:gd name="connsiteX158" fmla="*/ 3879864 w 8009775"/>
              <a:gd name="connsiteY158" fmla="*/ 2347595 h 6858001"/>
              <a:gd name="connsiteX159" fmla="*/ 3885775 w 8009775"/>
              <a:gd name="connsiteY159" fmla="*/ 2349818 h 6858001"/>
              <a:gd name="connsiteX160" fmla="*/ 3891096 w 8009775"/>
              <a:gd name="connsiteY160" fmla="*/ 2351723 h 6858001"/>
              <a:gd name="connsiteX161" fmla="*/ 3896711 w 8009775"/>
              <a:gd name="connsiteY161" fmla="*/ 2353628 h 6858001"/>
              <a:gd name="connsiteX162" fmla="*/ 3902623 w 8009775"/>
              <a:gd name="connsiteY162" fmla="*/ 2355534 h 6858001"/>
              <a:gd name="connsiteX163" fmla="*/ 3908238 w 8009775"/>
              <a:gd name="connsiteY163" fmla="*/ 2356485 h 6858001"/>
              <a:gd name="connsiteX164" fmla="*/ 3914150 w 8009775"/>
              <a:gd name="connsiteY164" fmla="*/ 2357755 h 6858001"/>
              <a:gd name="connsiteX165" fmla="*/ 3920061 w 8009775"/>
              <a:gd name="connsiteY165" fmla="*/ 2358391 h 6858001"/>
              <a:gd name="connsiteX166" fmla="*/ 3925972 w 8009775"/>
              <a:gd name="connsiteY166" fmla="*/ 2358708 h 6858001"/>
              <a:gd name="connsiteX167" fmla="*/ 3931883 w 8009775"/>
              <a:gd name="connsiteY167" fmla="*/ 2358708 h 6858001"/>
              <a:gd name="connsiteX168" fmla="*/ 3937795 w 8009775"/>
              <a:gd name="connsiteY168" fmla="*/ 2358708 h 6858001"/>
              <a:gd name="connsiteX169" fmla="*/ 3943706 w 8009775"/>
              <a:gd name="connsiteY169" fmla="*/ 2358391 h 6858001"/>
              <a:gd name="connsiteX170" fmla="*/ 3949617 w 8009775"/>
              <a:gd name="connsiteY170" fmla="*/ 2357755 h 6858001"/>
              <a:gd name="connsiteX171" fmla="*/ 3955233 w 8009775"/>
              <a:gd name="connsiteY171" fmla="*/ 2356485 h 6858001"/>
              <a:gd name="connsiteX172" fmla="*/ 3961144 w 8009775"/>
              <a:gd name="connsiteY172" fmla="*/ 2355534 h 6858001"/>
              <a:gd name="connsiteX173" fmla="*/ 3966760 w 8009775"/>
              <a:gd name="connsiteY173" fmla="*/ 2353628 h 6858001"/>
              <a:gd name="connsiteX174" fmla="*/ 3972671 w 8009775"/>
              <a:gd name="connsiteY174" fmla="*/ 2351723 h 6858001"/>
              <a:gd name="connsiteX175" fmla="*/ 3978287 w 8009775"/>
              <a:gd name="connsiteY175" fmla="*/ 2349818 h 6858001"/>
              <a:gd name="connsiteX176" fmla="*/ 3983607 w 8009775"/>
              <a:gd name="connsiteY176" fmla="*/ 2347595 h 6858001"/>
              <a:gd name="connsiteX177" fmla="*/ 3989223 w 8009775"/>
              <a:gd name="connsiteY177" fmla="*/ 2344738 h 6858001"/>
              <a:gd name="connsiteX178" fmla="*/ 3994543 w 8009775"/>
              <a:gd name="connsiteY178" fmla="*/ 2341880 h 6858001"/>
              <a:gd name="connsiteX179" fmla="*/ 3999567 w 8009775"/>
              <a:gd name="connsiteY179" fmla="*/ 2338705 h 6858001"/>
              <a:gd name="connsiteX180" fmla="*/ 4004888 w 8009775"/>
              <a:gd name="connsiteY180" fmla="*/ 2334895 h 6858001"/>
              <a:gd name="connsiteX181" fmla="*/ 4009617 w 8009775"/>
              <a:gd name="connsiteY181" fmla="*/ 2331085 h 6858001"/>
              <a:gd name="connsiteX182" fmla="*/ 4014346 w 8009775"/>
              <a:gd name="connsiteY182" fmla="*/ 2326958 h 6858001"/>
              <a:gd name="connsiteX183" fmla="*/ 4018779 w 8009775"/>
              <a:gd name="connsiteY183" fmla="*/ 2322830 h 6858001"/>
              <a:gd name="connsiteX184" fmla="*/ 4023213 w 8009775"/>
              <a:gd name="connsiteY184" fmla="*/ 2318068 h 6858001"/>
              <a:gd name="connsiteX185" fmla="*/ 4027646 w 8009775"/>
              <a:gd name="connsiteY185" fmla="*/ 2313306 h 6858001"/>
              <a:gd name="connsiteX186" fmla="*/ 4031193 w 8009775"/>
              <a:gd name="connsiteY186" fmla="*/ 2308544 h 6858001"/>
              <a:gd name="connsiteX187" fmla="*/ 4034740 w 8009775"/>
              <a:gd name="connsiteY187" fmla="*/ 2303463 h 6858001"/>
              <a:gd name="connsiteX188" fmla="*/ 4037991 w 8009775"/>
              <a:gd name="connsiteY188" fmla="*/ 2298384 h 6858001"/>
              <a:gd name="connsiteX189" fmla="*/ 4040946 w 8009775"/>
              <a:gd name="connsiteY189" fmla="*/ 2292985 h 6858001"/>
              <a:gd name="connsiteX190" fmla="*/ 4043606 w 8009775"/>
              <a:gd name="connsiteY190" fmla="*/ 2287588 h 6858001"/>
              <a:gd name="connsiteX191" fmla="*/ 4046267 w 8009775"/>
              <a:gd name="connsiteY191" fmla="*/ 2281873 h 6858001"/>
              <a:gd name="connsiteX192" fmla="*/ 4048040 w 8009775"/>
              <a:gd name="connsiteY192" fmla="*/ 2276476 h 6858001"/>
              <a:gd name="connsiteX193" fmla="*/ 4050109 w 8009775"/>
              <a:gd name="connsiteY193" fmla="*/ 2270761 h 6858001"/>
              <a:gd name="connsiteX194" fmla="*/ 4051587 w 8009775"/>
              <a:gd name="connsiteY194" fmla="*/ 2265046 h 6858001"/>
              <a:gd name="connsiteX195" fmla="*/ 4052769 w 8009775"/>
              <a:gd name="connsiteY195" fmla="*/ 2259331 h 6858001"/>
              <a:gd name="connsiteX196" fmla="*/ 4053656 w 8009775"/>
              <a:gd name="connsiteY196" fmla="*/ 2253298 h 6858001"/>
              <a:gd name="connsiteX197" fmla="*/ 4054542 w 8009775"/>
              <a:gd name="connsiteY197" fmla="*/ 2247266 h 6858001"/>
              <a:gd name="connsiteX198" fmla="*/ 4054838 w 8009775"/>
              <a:gd name="connsiteY198" fmla="*/ 2241551 h 6858001"/>
              <a:gd name="connsiteX199" fmla="*/ 4055133 w 8009775"/>
              <a:gd name="connsiteY199" fmla="*/ 2235519 h 6858001"/>
              <a:gd name="connsiteX200" fmla="*/ 4054838 w 8009775"/>
              <a:gd name="connsiteY200" fmla="*/ 2229804 h 6858001"/>
              <a:gd name="connsiteX201" fmla="*/ 4054542 w 8009775"/>
              <a:gd name="connsiteY201" fmla="*/ 2223770 h 6858001"/>
              <a:gd name="connsiteX202" fmla="*/ 4053656 w 8009775"/>
              <a:gd name="connsiteY202" fmla="*/ 2217739 h 6858001"/>
              <a:gd name="connsiteX203" fmla="*/ 4052769 w 8009775"/>
              <a:gd name="connsiteY203" fmla="*/ 2212024 h 6858001"/>
              <a:gd name="connsiteX204" fmla="*/ 4051587 w 8009775"/>
              <a:gd name="connsiteY204" fmla="*/ 2206309 h 6858001"/>
              <a:gd name="connsiteX205" fmla="*/ 4050109 w 8009775"/>
              <a:gd name="connsiteY205" fmla="*/ 2200593 h 6858001"/>
              <a:gd name="connsiteX206" fmla="*/ 4048040 w 8009775"/>
              <a:gd name="connsiteY206" fmla="*/ 2194878 h 6858001"/>
              <a:gd name="connsiteX207" fmla="*/ 4046267 w 8009775"/>
              <a:gd name="connsiteY207" fmla="*/ 2189163 h 6858001"/>
              <a:gd name="connsiteX208" fmla="*/ 4043606 w 8009775"/>
              <a:gd name="connsiteY208" fmla="*/ 2183765 h 6858001"/>
              <a:gd name="connsiteX209" fmla="*/ 4040946 w 8009775"/>
              <a:gd name="connsiteY209" fmla="*/ 2178368 h 6858001"/>
              <a:gd name="connsiteX210" fmla="*/ 4037991 w 8009775"/>
              <a:gd name="connsiteY210" fmla="*/ 2172970 h 6858001"/>
              <a:gd name="connsiteX211" fmla="*/ 4034740 w 8009775"/>
              <a:gd name="connsiteY211" fmla="*/ 2167890 h 6858001"/>
              <a:gd name="connsiteX212" fmla="*/ 4031193 w 8009775"/>
              <a:gd name="connsiteY212" fmla="*/ 2162494 h 6858001"/>
              <a:gd name="connsiteX213" fmla="*/ 4027646 w 8009775"/>
              <a:gd name="connsiteY213" fmla="*/ 2157730 h 6858001"/>
              <a:gd name="connsiteX214" fmla="*/ 4023213 w 8009775"/>
              <a:gd name="connsiteY214" fmla="*/ 2153285 h 6858001"/>
              <a:gd name="connsiteX215" fmla="*/ 4018779 w 8009775"/>
              <a:gd name="connsiteY215" fmla="*/ 2148523 h 6858001"/>
              <a:gd name="connsiteX216" fmla="*/ 3632182 w 8009775"/>
              <a:gd name="connsiteY216" fmla="*/ 1761490 h 6858001"/>
              <a:gd name="connsiteX217" fmla="*/ 3435928 w 8009775"/>
              <a:gd name="connsiteY217" fmla="*/ 1565276 h 6858001"/>
              <a:gd name="connsiteX218" fmla="*/ 3431198 w 8009775"/>
              <a:gd name="connsiteY218" fmla="*/ 1560514 h 6858001"/>
              <a:gd name="connsiteX219" fmla="*/ 3427356 w 8009775"/>
              <a:gd name="connsiteY219" fmla="*/ 1555751 h 6858001"/>
              <a:gd name="connsiteX220" fmla="*/ 3423218 w 8009775"/>
              <a:gd name="connsiteY220" fmla="*/ 1550671 h 6858001"/>
              <a:gd name="connsiteX221" fmla="*/ 3420262 w 8009775"/>
              <a:gd name="connsiteY221" fmla="*/ 1545909 h 6858001"/>
              <a:gd name="connsiteX222" fmla="*/ 3417012 w 8009775"/>
              <a:gd name="connsiteY222" fmla="*/ 1540829 h 6858001"/>
              <a:gd name="connsiteX223" fmla="*/ 3413760 w 8009775"/>
              <a:gd name="connsiteY223" fmla="*/ 1535430 h 6858001"/>
              <a:gd name="connsiteX224" fmla="*/ 3411100 w 8009775"/>
              <a:gd name="connsiteY224" fmla="*/ 1530034 h 6858001"/>
              <a:gd name="connsiteX225" fmla="*/ 3408736 w 8009775"/>
              <a:gd name="connsiteY225" fmla="*/ 1524635 h 6858001"/>
              <a:gd name="connsiteX226" fmla="*/ 3406371 w 8009775"/>
              <a:gd name="connsiteY226" fmla="*/ 1518920 h 6858001"/>
              <a:gd name="connsiteX227" fmla="*/ 3404598 w 8009775"/>
              <a:gd name="connsiteY227" fmla="*/ 1513205 h 6858001"/>
              <a:gd name="connsiteX228" fmla="*/ 3403120 w 8009775"/>
              <a:gd name="connsiteY228" fmla="*/ 1507174 h 6858001"/>
              <a:gd name="connsiteX229" fmla="*/ 3401938 w 8009775"/>
              <a:gd name="connsiteY229" fmla="*/ 1501459 h 6858001"/>
              <a:gd name="connsiteX230" fmla="*/ 3401051 w 8009775"/>
              <a:gd name="connsiteY230" fmla="*/ 1495744 h 6858001"/>
              <a:gd name="connsiteX231" fmla="*/ 3400460 w 8009775"/>
              <a:gd name="connsiteY231" fmla="*/ 1489710 h 6858001"/>
              <a:gd name="connsiteX232" fmla="*/ 3399869 w 8009775"/>
              <a:gd name="connsiteY232" fmla="*/ 1483995 h 6858001"/>
              <a:gd name="connsiteX233" fmla="*/ 3399573 w 8009775"/>
              <a:gd name="connsiteY233" fmla="*/ 1478281 h 6858001"/>
              <a:gd name="connsiteX234" fmla="*/ 3399869 w 8009775"/>
              <a:gd name="connsiteY234" fmla="*/ 1472249 h 6858001"/>
              <a:gd name="connsiteX235" fmla="*/ 3400460 w 8009775"/>
              <a:gd name="connsiteY235" fmla="*/ 1466215 h 6858001"/>
              <a:gd name="connsiteX236" fmla="*/ 3401051 w 8009775"/>
              <a:gd name="connsiteY236" fmla="*/ 1460183 h 6858001"/>
              <a:gd name="connsiteX237" fmla="*/ 3401938 w 8009775"/>
              <a:gd name="connsiteY237" fmla="*/ 1454468 h 6858001"/>
              <a:gd name="connsiteX238" fmla="*/ 3403120 w 8009775"/>
              <a:gd name="connsiteY238" fmla="*/ 1448754 h 6858001"/>
              <a:gd name="connsiteX239" fmla="*/ 3404598 w 8009775"/>
              <a:gd name="connsiteY239" fmla="*/ 1443039 h 6858001"/>
              <a:gd name="connsiteX240" fmla="*/ 3406371 w 8009775"/>
              <a:gd name="connsiteY240" fmla="*/ 1437324 h 6858001"/>
              <a:gd name="connsiteX241" fmla="*/ 3408736 w 8009775"/>
              <a:gd name="connsiteY241" fmla="*/ 1431609 h 6858001"/>
              <a:gd name="connsiteX242" fmla="*/ 3411100 w 8009775"/>
              <a:gd name="connsiteY242" fmla="*/ 1426211 h 6858001"/>
              <a:gd name="connsiteX243" fmla="*/ 3413760 w 8009775"/>
              <a:gd name="connsiteY243" fmla="*/ 1420814 h 6858001"/>
              <a:gd name="connsiteX244" fmla="*/ 3417012 w 8009775"/>
              <a:gd name="connsiteY244" fmla="*/ 1415416 h 6858001"/>
              <a:gd name="connsiteX245" fmla="*/ 3420262 w 8009775"/>
              <a:gd name="connsiteY245" fmla="*/ 1410336 h 6858001"/>
              <a:gd name="connsiteX246" fmla="*/ 3423218 w 8009775"/>
              <a:gd name="connsiteY246" fmla="*/ 1405256 h 6858001"/>
              <a:gd name="connsiteX247" fmla="*/ 3427356 w 8009775"/>
              <a:gd name="connsiteY247" fmla="*/ 1400175 h 6858001"/>
              <a:gd name="connsiteX248" fmla="*/ 3431198 w 8009775"/>
              <a:gd name="connsiteY248" fmla="*/ 1395731 h 6858001"/>
              <a:gd name="connsiteX249" fmla="*/ 3435928 w 8009775"/>
              <a:gd name="connsiteY249" fmla="*/ 1390969 h 6858001"/>
              <a:gd name="connsiteX250" fmla="*/ 3440361 w 8009775"/>
              <a:gd name="connsiteY250" fmla="*/ 1386524 h 6858001"/>
              <a:gd name="connsiteX251" fmla="*/ 3445386 w 8009775"/>
              <a:gd name="connsiteY251" fmla="*/ 1382396 h 6858001"/>
              <a:gd name="connsiteX252" fmla="*/ 3449819 w 8009775"/>
              <a:gd name="connsiteY252" fmla="*/ 1378585 h 6858001"/>
              <a:gd name="connsiteX253" fmla="*/ 3454844 w 8009775"/>
              <a:gd name="connsiteY253" fmla="*/ 1375094 h 6858001"/>
              <a:gd name="connsiteX254" fmla="*/ 3460459 w 8009775"/>
              <a:gd name="connsiteY254" fmla="*/ 1371919 h 6858001"/>
              <a:gd name="connsiteX255" fmla="*/ 3465780 w 8009775"/>
              <a:gd name="connsiteY255" fmla="*/ 1369061 h 6858001"/>
              <a:gd name="connsiteX256" fmla="*/ 3471100 w 8009775"/>
              <a:gd name="connsiteY256" fmla="*/ 1366204 h 6858001"/>
              <a:gd name="connsiteX257" fmla="*/ 3476420 w 8009775"/>
              <a:gd name="connsiteY257" fmla="*/ 1363980 h 6858001"/>
              <a:gd name="connsiteX258" fmla="*/ 3482331 w 8009775"/>
              <a:gd name="connsiteY258" fmla="*/ 1361759 h 6858001"/>
              <a:gd name="connsiteX259" fmla="*/ 3487947 w 8009775"/>
              <a:gd name="connsiteY259" fmla="*/ 1360170 h 6858001"/>
              <a:gd name="connsiteX260" fmla="*/ 3493858 w 8009775"/>
              <a:gd name="connsiteY260" fmla="*/ 1358265 h 6858001"/>
              <a:gd name="connsiteX261" fmla="*/ 3499474 w 8009775"/>
              <a:gd name="connsiteY261" fmla="*/ 1357314 h 6858001"/>
              <a:gd name="connsiteX262" fmla="*/ 3505385 w 8009775"/>
              <a:gd name="connsiteY262" fmla="*/ 1356043 h 6858001"/>
              <a:gd name="connsiteX263" fmla="*/ 3511001 w 8009775"/>
              <a:gd name="connsiteY263" fmla="*/ 1355409 h 6858001"/>
              <a:gd name="connsiteX264" fmla="*/ 3517208 w 8009775"/>
              <a:gd name="connsiteY264" fmla="*/ 1355090 h 6858001"/>
              <a:gd name="connsiteX265" fmla="*/ 3522823 w 8009775"/>
              <a:gd name="connsiteY265" fmla="*/ 1354773 h 6858001"/>
              <a:gd name="connsiteX266" fmla="*/ 3529030 w 8009775"/>
              <a:gd name="connsiteY266" fmla="*/ 1355090 h 6858001"/>
              <a:gd name="connsiteX267" fmla="*/ 3534646 w 8009775"/>
              <a:gd name="connsiteY267" fmla="*/ 1355409 h 6858001"/>
              <a:gd name="connsiteX268" fmla="*/ 3540557 w 8009775"/>
              <a:gd name="connsiteY268" fmla="*/ 1356043 h 6858001"/>
              <a:gd name="connsiteX269" fmla="*/ 3546468 w 8009775"/>
              <a:gd name="connsiteY269" fmla="*/ 1357314 h 6858001"/>
              <a:gd name="connsiteX270" fmla="*/ 3552380 w 8009775"/>
              <a:gd name="connsiteY270" fmla="*/ 1358265 h 6858001"/>
              <a:gd name="connsiteX271" fmla="*/ 3557995 w 8009775"/>
              <a:gd name="connsiteY271" fmla="*/ 1360170 h 6858001"/>
              <a:gd name="connsiteX272" fmla="*/ 3563906 w 8009775"/>
              <a:gd name="connsiteY272" fmla="*/ 1361759 h 6858001"/>
              <a:gd name="connsiteX273" fmla="*/ 3569227 w 8009775"/>
              <a:gd name="connsiteY273" fmla="*/ 1363980 h 6858001"/>
              <a:gd name="connsiteX274" fmla="*/ 3574842 w 8009775"/>
              <a:gd name="connsiteY274" fmla="*/ 1366204 h 6858001"/>
              <a:gd name="connsiteX275" fmla="*/ 3580458 w 8009775"/>
              <a:gd name="connsiteY275" fmla="*/ 1369061 h 6858001"/>
              <a:gd name="connsiteX276" fmla="*/ 3585778 w 8009775"/>
              <a:gd name="connsiteY276" fmla="*/ 1371919 h 6858001"/>
              <a:gd name="connsiteX277" fmla="*/ 3590803 w 8009775"/>
              <a:gd name="connsiteY277" fmla="*/ 1375094 h 6858001"/>
              <a:gd name="connsiteX278" fmla="*/ 3595828 w 8009775"/>
              <a:gd name="connsiteY278" fmla="*/ 1378585 h 6858001"/>
              <a:gd name="connsiteX279" fmla="*/ 3600852 w 8009775"/>
              <a:gd name="connsiteY279" fmla="*/ 1382396 h 6858001"/>
              <a:gd name="connsiteX280" fmla="*/ 3605581 w 8009775"/>
              <a:gd name="connsiteY280" fmla="*/ 1386524 h 6858001"/>
              <a:gd name="connsiteX281" fmla="*/ 3610014 w 8009775"/>
              <a:gd name="connsiteY281" fmla="*/ 1390969 h 6858001"/>
              <a:gd name="connsiteX282" fmla="*/ 3817500 w 8009775"/>
              <a:gd name="connsiteY282" fmla="*/ 1598296 h 6858001"/>
              <a:gd name="connsiteX283" fmla="*/ 3821934 w 8009775"/>
              <a:gd name="connsiteY283" fmla="*/ 1602423 h 6858001"/>
              <a:gd name="connsiteX284" fmla="*/ 3826663 w 8009775"/>
              <a:gd name="connsiteY284" fmla="*/ 1606869 h 6858001"/>
              <a:gd name="connsiteX285" fmla="*/ 3831687 w 8009775"/>
              <a:gd name="connsiteY285" fmla="*/ 1610361 h 6858001"/>
              <a:gd name="connsiteX286" fmla="*/ 3836712 w 8009775"/>
              <a:gd name="connsiteY286" fmla="*/ 1613854 h 6858001"/>
              <a:gd name="connsiteX287" fmla="*/ 3841736 w 8009775"/>
              <a:gd name="connsiteY287" fmla="*/ 1617345 h 6858001"/>
              <a:gd name="connsiteX288" fmla="*/ 3847352 w 8009775"/>
              <a:gd name="connsiteY288" fmla="*/ 1620204 h 6858001"/>
              <a:gd name="connsiteX289" fmla="*/ 3852672 w 8009775"/>
              <a:gd name="connsiteY289" fmla="*/ 1623061 h 6858001"/>
              <a:gd name="connsiteX290" fmla="*/ 3857992 w 8009775"/>
              <a:gd name="connsiteY290" fmla="*/ 1625283 h 6858001"/>
              <a:gd name="connsiteX291" fmla="*/ 3863608 w 8009775"/>
              <a:gd name="connsiteY291" fmla="*/ 1627189 h 6858001"/>
              <a:gd name="connsiteX292" fmla="*/ 3869519 w 8009775"/>
              <a:gd name="connsiteY292" fmla="*/ 1629094 h 6858001"/>
              <a:gd name="connsiteX293" fmla="*/ 3875135 w 8009775"/>
              <a:gd name="connsiteY293" fmla="*/ 1630998 h 6858001"/>
              <a:gd name="connsiteX294" fmla="*/ 3881046 w 8009775"/>
              <a:gd name="connsiteY294" fmla="*/ 1631950 h 6858001"/>
              <a:gd name="connsiteX295" fmla="*/ 3886662 w 8009775"/>
              <a:gd name="connsiteY295" fmla="*/ 1632904 h 6858001"/>
              <a:gd name="connsiteX296" fmla="*/ 3892869 w 8009775"/>
              <a:gd name="connsiteY296" fmla="*/ 1633856 h 6858001"/>
              <a:gd name="connsiteX297" fmla="*/ 3898485 w 8009775"/>
              <a:gd name="connsiteY297" fmla="*/ 1634174 h 6858001"/>
              <a:gd name="connsiteX298" fmla="*/ 3904396 w 8009775"/>
              <a:gd name="connsiteY298" fmla="*/ 1634174 h 6858001"/>
              <a:gd name="connsiteX299" fmla="*/ 3910307 w 8009775"/>
              <a:gd name="connsiteY299" fmla="*/ 1634174 h 6858001"/>
              <a:gd name="connsiteX300" fmla="*/ 3916219 w 8009775"/>
              <a:gd name="connsiteY300" fmla="*/ 1633856 h 6858001"/>
              <a:gd name="connsiteX301" fmla="*/ 3922425 w 8009775"/>
              <a:gd name="connsiteY301" fmla="*/ 1632904 h 6858001"/>
              <a:gd name="connsiteX302" fmla="*/ 3928041 w 8009775"/>
              <a:gd name="connsiteY302" fmla="*/ 1631950 h 6858001"/>
              <a:gd name="connsiteX303" fmla="*/ 3933657 w 8009775"/>
              <a:gd name="connsiteY303" fmla="*/ 1630998 h 6858001"/>
              <a:gd name="connsiteX304" fmla="*/ 3939568 w 8009775"/>
              <a:gd name="connsiteY304" fmla="*/ 1629094 h 6858001"/>
              <a:gd name="connsiteX305" fmla="*/ 3945184 w 8009775"/>
              <a:gd name="connsiteY305" fmla="*/ 1627189 h 6858001"/>
              <a:gd name="connsiteX306" fmla="*/ 3950799 w 8009775"/>
              <a:gd name="connsiteY306" fmla="*/ 1625283 h 6858001"/>
              <a:gd name="connsiteX307" fmla="*/ 3956415 w 8009775"/>
              <a:gd name="connsiteY307" fmla="*/ 1623061 h 6858001"/>
              <a:gd name="connsiteX308" fmla="*/ 3961735 w 8009775"/>
              <a:gd name="connsiteY308" fmla="*/ 1620204 h 6858001"/>
              <a:gd name="connsiteX309" fmla="*/ 3967055 w 8009775"/>
              <a:gd name="connsiteY309" fmla="*/ 1617345 h 6858001"/>
              <a:gd name="connsiteX310" fmla="*/ 3972376 w 8009775"/>
              <a:gd name="connsiteY310" fmla="*/ 1613854 h 6858001"/>
              <a:gd name="connsiteX311" fmla="*/ 3977400 w 8009775"/>
              <a:gd name="connsiteY311" fmla="*/ 1610361 h 6858001"/>
              <a:gd name="connsiteX312" fmla="*/ 3982425 w 8009775"/>
              <a:gd name="connsiteY312" fmla="*/ 1606869 h 6858001"/>
              <a:gd name="connsiteX313" fmla="*/ 3986858 w 8009775"/>
              <a:gd name="connsiteY313" fmla="*/ 1602423 h 6858001"/>
              <a:gd name="connsiteX314" fmla="*/ 3991587 w 8009775"/>
              <a:gd name="connsiteY314" fmla="*/ 1598296 h 6858001"/>
              <a:gd name="connsiteX315" fmla="*/ 3996021 w 8009775"/>
              <a:gd name="connsiteY315" fmla="*/ 1593533 h 6858001"/>
              <a:gd name="connsiteX316" fmla="*/ 4000159 w 8009775"/>
              <a:gd name="connsiteY316" fmla="*/ 1588771 h 6858001"/>
              <a:gd name="connsiteX317" fmla="*/ 4003705 w 8009775"/>
              <a:gd name="connsiteY317" fmla="*/ 1583691 h 6858001"/>
              <a:gd name="connsiteX318" fmla="*/ 4007548 w 8009775"/>
              <a:gd name="connsiteY318" fmla="*/ 1578928 h 6858001"/>
              <a:gd name="connsiteX319" fmla="*/ 4010799 w 8009775"/>
              <a:gd name="connsiteY319" fmla="*/ 1573849 h 6858001"/>
              <a:gd name="connsiteX320" fmla="*/ 4013459 w 8009775"/>
              <a:gd name="connsiteY320" fmla="*/ 1568451 h 6858001"/>
              <a:gd name="connsiteX321" fmla="*/ 4016415 w 8009775"/>
              <a:gd name="connsiteY321" fmla="*/ 1563054 h 6858001"/>
              <a:gd name="connsiteX322" fmla="*/ 4018484 w 8009775"/>
              <a:gd name="connsiteY322" fmla="*/ 1557339 h 6858001"/>
              <a:gd name="connsiteX323" fmla="*/ 4020848 w 8009775"/>
              <a:gd name="connsiteY323" fmla="*/ 1551941 h 6858001"/>
              <a:gd name="connsiteX324" fmla="*/ 4022621 w 8009775"/>
              <a:gd name="connsiteY324" fmla="*/ 1546226 h 6858001"/>
              <a:gd name="connsiteX325" fmla="*/ 4024395 w 8009775"/>
              <a:gd name="connsiteY325" fmla="*/ 1540511 h 6858001"/>
              <a:gd name="connsiteX326" fmla="*/ 4025282 w 8009775"/>
              <a:gd name="connsiteY326" fmla="*/ 1534478 h 6858001"/>
              <a:gd name="connsiteX327" fmla="*/ 4026464 w 8009775"/>
              <a:gd name="connsiteY327" fmla="*/ 1528763 h 6858001"/>
              <a:gd name="connsiteX328" fmla="*/ 4027055 w 8009775"/>
              <a:gd name="connsiteY328" fmla="*/ 1522731 h 6858001"/>
              <a:gd name="connsiteX329" fmla="*/ 4027646 w 8009775"/>
              <a:gd name="connsiteY329" fmla="*/ 1517016 h 6858001"/>
              <a:gd name="connsiteX330" fmla="*/ 4027646 w 8009775"/>
              <a:gd name="connsiteY330" fmla="*/ 1510984 h 6858001"/>
              <a:gd name="connsiteX331" fmla="*/ 4027646 w 8009775"/>
              <a:gd name="connsiteY331" fmla="*/ 1505268 h 6858001"/>
              <a:gd name="connsiteX332" fmla="*/ 4027055 w 8009775"/>
              <a:gd name="connsiteY332" fmla="*/ 1499553 h 6858001"/>
              <a:gd name="connsiteX333" fmla="*/ 4026464 w 8009775"/>
              <a:gd name="connsiteY333" fmla="*/ 1493204 h 6858001"/>
              <a:gd name="connsiteX334" fmla="*/ 4025282 w 8009775"/>
              <a:gd name="connsiteY334" fmla="*/ 1487489 h 6858001"/>
              <a:gd name="connsiteX335" fmla="*/ 4024395 w 8009775"/>
              <a:gd name="connsiteY335" fmla="*/ 1481773 h 6858001"/>
              <a:gd name="connsiteX336" fmla="*/ 4022621 w 8009775"/>
              <a:gd name="connsiteY336" fmla="*/ 1476058 h 6858001"/>
              <a:gd name="connsiteX337" fmla="*/ 4020848 w 8009775"/>
              <a:gd name="connsiteY337" fmla="*/ 1470343 h 6858001"/>
              <a:gd name="connsiteX338" fmla="*/ 4018484 w 8009775"/>
              <a:gd name="connsiteY338" fmla="*/ 1464629 h 6858001"/>
              <a:gd name="connsiteX339" fmla="*/ 4016415 w 8009775"/>
              <a:gd name="connsiteY339" fmla="*/ 1459231 h 6858001"/>
              <a:gd name="connsiteX340" fmla="*/ 4013459 w 8009775"/>
              <a:gd name="connsiteY340" fmla="*/ 1453834 h 6858001"/>
              <a:gd name="connsiteX341" fmla="*/ 4010799 w 8009775"/>
              <a:gd name="connsiteY341" fmla="*/ 1448436 h 6858001"/>
              <a:gd name="connsiteX342" fmla="*/ 4007548 w 8009775"/>
              <a:gd name="connsiteY342" fmla="*/ 1443356 h 6858001"/>
              <a:gd name="connsiteX343" fmla="*/ 4003705 w 8009775"/>
              <a:gd name="connsiteY343" fmla="*/ 1438275 h 6858001"/>
              <a:gd name="connsiteX344" fmla="*/ 4000159 w 8009775"/>
              <a:gd name="connsiteY344" fmla="*/ 1433195 h 6858001"/>
              <a:gd name="connsiteX345" fmla="*/ 3996021 w 8009775"/>
              <a:gd name="connsiteY345" fmla="*/ 1428751 h 6858001"/>
              <a:gd name="connsiteX346" fmla="*/ 3991587 w 8009775"/>
              <a:gd name="connsiteY346" fmla="*/ 1423988 h 6858001"/>
              <a:gd name="connsiteX347" fmla="*/ 3323022 w 8009775"/>
              <a:gd name="connsiteY347" fmla="*/ 755333 h 6858001"/>
              <a:gd name="connsiteX348" fmla="*/ 3316815 w 8009775"/>
              <a:gd name="connsiteY348" fmla="*/ 748348 h 6858001"/>
              <a:gd name="connsiteX349" fmla="*/ 3310904 w 8009775"/>
              <a:gd name="connsiteY349" fmla="*/ 741045 h 6858001"/>
              <a:gd name="connsiteX350" fmla="*/ 3305584 w 8009775"/>
              <a:gd name="connsiteY350" fmla="*/ 733108 h 6858001"/>
              <a:gd name="connsiteX351" fmla="*/ 3300855 w 8009775"/>
              <a:gd name="connsiteY351" fmla="*/ 725170 h 6858001"/>
              <a:gd name="connsiteX352" fmla="*/ 3297308 w 8009775"/>
              <a:gd name="connsiteY352" fmla="*/ 716915 h 6858001"/>
              <a:gd name="connsiteX353" fmla="*/ 3293761 w 8009775"/>
              <a:gd name="connsiteY353" fmla="*/ 708660 h 6858001"/>
              <a:gd name="connsiteX354" fmla="*/ 3291101 w 8009775"/>
              <a:gd name="connsiteY354" fmla="*/ 699770 h 6858001"/>
              <a:gd name="connsiteX355" fmla="*/ 3289328 w 8009775"/>
              <a:gd name="connsiteY355" fmla="*/ 691198 h 6858001"/>
              <a:gd name="connsiteX356" fmla="*/ 2596527 w 8009775"/>
              <a:gd name="connsiteY356"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364776 w 8009775"/>
              <a:gd name="connsiteY75" fmla="*/ 6858001 h 6858001"/>
              <a:gd name="connsiteX76" fmla="*/ 7460026 w 8009775"/>
              <a:gd name="connsiteY76" fmla="*/ 6858001 h 6858001"/>
              <a:gd name="connsiteX77" fmla="*/ 7507651 w 8009775"/>
              <a:gd name="connsiteY77" fmla="*/ 6858001 h 6858001"/>
              <a:gd name="connsiteX78" fmla="*/ 7507650 w 8009775"/>
              <a:gd name="connsiteY78" fmla="*/ 6858000 h 6858001"/>
              <a:gd name="connsiteX79" fmla="*/ 8009775 w 8009775"/>
              <a:gd name="connsiteY79" fmla="*/ 6858000 h 6858001"/>
              <a:gd name="connsiteX80" fmla="*/ 3996316 w 8009775"/>
              <a:gd name="connsiteY80" fmla="*/ 2818448 h 6858001"/>
              <a:gd name="connsiteX81" fmla="*/ 3980947 w 8009775"/>
              <a:gd name="connsiteY81" fmla="*/ 2804795 h 6858001"/>
              <a:gd name="connsiteX82" fmla="*/ 3965282 w 8009775"/>
              <a:gd name="connsiteY82" fmla="*/ 2791144 h 6858001"/>
              <a:gd name="connsiteX83" fmla="*/ 3950799 w 8009775"/>
              <a:gd name="connsiteY83" fmla="*/ 2776856 h 6858001"/>
              <a:gd name="connsiteX84" fmla="*/ 3936021 w 8009775"/>
              <a:gd name="connsiteY84" fmla="*/ 2762568 h 6858001"/>
              <a:gd name="connsiteX85" fmla="*/ 3001744 w 8009775"/>
              <a:gd name="connsiteY85" fmla="*/ 1828166 h 6858001"/>
              <a:gd name="connsiteX86" fmla="*/ 2997311 w 8009775"/>
              <a:gd name="connsiteY86" fmla="*/ 1823404 h 6858001"/>
              <a:gd name="connsiteX87" fmla="*/ 2992878 w 8009775"/>
              <a:gd name="connsiteY87" fmla="*/ 1818640 h 6858001"/>
              <a:gd name="connsiteX88" fmla="*/ 2989331 w 8009775"/>
              <a:gd name="connsiteY88" fmla="*/ 1814195 h 6858001"/>
              <a:gd name="connsiteX89" fmla="*/ 2985784 w 8009775"/>
              <a:gd name="connsiteY89" fmla="*/ 1808799 h 6858001"/>
              <a:gd name="connsiteX90" fmla="*/ 2982533 w 8009775"/>
              <a:gd name="connsiteY90" fmla="*/ 1803718 h 6858001"/>
              <a:gd name="connsiteX91" fmla="*/ 2979873 w 8009775"/>
              <a:gd name="connsiteY91" fmla="*/ 1798321 h 6858001"/>
              <a:gd name="connsiteX92" fmla="*/ 2976917 w 8009775"/>
              <a:gd name="connsiteY92" fmla="*/ 1792924 h 6858001"/>
              <a:gd name="connsiteX93" fmla="*/ 2974552 w 8009775"/>
              <a:gd name="connsiteY93" fmla="*/ 1787526 h 6858001"/>
              <a:gd name="connsiteX94" fmla="*/ 2972484 w 8009775"/>
              <a:gd name="connsiteY94" fmla="*/ 1781811 h 6858001"/>
              <a:gd name="connsiteX95" fmla="*/ 2970710 w 8009775"/>
              <a:gd name="connsiteY95" fmla="*/ 1776095 h 6858001"/>
              <a:gd name="connsiteX96" fmla="*/ 2968937 w 8009775"/>
              <a:gd name="connsiteY96" fmla="*/ 1770380 h 6858001"/>
              <a:gd name="connsiteX97" fmla="*/ 2967755 w 8009775"/>
              <a:gd name="connsiteY97" fmla="*/ 1764665 h 6858001"/>
              <a:gd name="connsiteX98" fmla="*/ 2966868 w 8009775"/>
              <a:gd name="connsiteY98" fmla="*/ 1758634 h 6858001"/>
              <a:gd name="connsiteX99" fmla="*/ 2965981 w 8009775"/>
              <a:gd name="connsiteY99" fmla="*/ 1752919 h 6858001"/>
              <a:gd name="connsiteX100" fmla="*/ 2965686 w 8009775"/>
              <a:gd name="connsiteY100" fmla="*/ 1746885 h 6858001"/>
              <a:gd name="connsiteX101" fmla="*/ 2965686 w 8009775"/>
              <a:gd name="connsiteY101" fmla="*/ 1741170 h 6858001"/>
              <a:gd name="connsiteX102" fmla="*/ 2965686 w 8009775"/>
              <a:gd name="connsiteY102" fmla="*/ 1735139 h 6858001"/>
              <a:gd name="connsiteX103" fmla="*/ 2965981 w 8009775"/>
              <a:gd name="connsiteY103" fmla="*/ 1729424 h 6858001"/>
              <a:gd name="connsiteX104" fmla="*/ 2966868 w 8009775"/>
              <a:gd name="connsiteY104" fmla="*/ 1723074 h 6858001"/>
              <a:gd name="connsiteX105" fmla="*/ 2967755 w 8009775"/>
              <a:gd name="connsiteY105" fmla="*/ 1717358 h 6858001"/>
              <a:gd name="connsiteX106" fmla="*/ 2968937 w 8009775"/>
              <a:gd name="connsiteY106" fmla="*/ 1711643 h 6858001"/>
              <a:gd name="connsiteX107" fmla="*/ 2970710 w 8009775"/>
              <a:gd name="connsiteY107" fmla="*/ 1705929 h 6858001"/>
              <a:gd name="connsiteX108" fmla="*/ 2972484 w 8009775"/>
              <a:gd name="connsiteY108" fmla="*/ 1700214 h 6858001"/>
              <a:gd name="connsiteX109" fmla="*/ 2974552 w 8009775"/>
              <a:gd name="connsiteY109" fmla="*/ 1694816 h 6858001"/>
              <a:gd name="connsiteX110" fmla="*/ 2976917 w 8009775"/>
              <a:gd name="connsiteY110" fmla="*/ 1689101 h 6858001"/>
              <a:gd name="connsiteX111" fmla="*/ 2979873 w 8009775"/>
              <a:gd name="connsiteY111" fmla="*/ 1683703 h 6858001"/>
              <a:gd name="connsiteX112" fmla="*/ 2982533 w 8009775"/>
              <a:gd name="connsiteY112" fmla="*/ 1678305 h 6858001"/>
              <a:gd name="connsiteX113" fmla="*/ 2985784 w 8009775"/>
              <a:gd name="connsiteY113" fmla="*/ 1673226 h 6858001"/>
              <a:gd name="connsiteX114" fmla="*/ 2989331 w 8009775"/>
              <a:gd name="connsiteY114" fmla="*/ 1668145 h 6858001"/>
              <a:gd name="connsiteX115" fmla="*/ 2992878 w 8009775"/>
              <a:gd name="connsiteY115" fmla="*/ 1663066 h 6858001"/>
              <a:gd name="connsiteX116" fmla="*/ 2997311 w 8009775"/>
              <a:gd name="connsiteY116" fmla="*/ 1658621 h 6858001"/>
              <a:gd name="connsiteX117" fmla="*/ 3001744 w 8009775"/>
              <a:gd name="connsiteY117" fmla="*/ 1653859 h 6858001"/>
              <a:gd name="connsiteX118" fmla="*/ 3006178 w 8009775"/>
              <a:gd name="connsiteY118" fmla="*/ 1649414 h 6858001"/>
              <a:gd name="connsiteX119" fmla="*/ 3010907 w 8009775"/>
              <a:gd name="connsiteY119" fmla="*/ 1645603 h 6858001"/>
              <a:gd name="connsiteX120" fmla="*/ 3015932 w 8009775"/>
              <a:gd name="connsiteY120" fmla="*/ 1641794 h 6858001"/>
              <a:gd name="connsiteX121" fmla="*/ 3020956 w 8009775"/>
              <a:gd name="connsiteY121" fmla="*/ 1637984 h 6858001"/>
              <a:gd name="connsiteX122" fmla="*/ 3025981 w 8009775"/>
              <a:gd name="connsiteY122" fmla="*/ 1634809 h 6858001"/>
              <a:gd name="connsiteX123" fmla="*/ 3031596 w 8009775"/>
              <a:gd name="connsiteY123" fmla="*/ 1631950 h 6858001"/>
              <a:gd name="connsiteX124" fmla="*/ 3036916 w 8009775"/>
              <a:gd name="connsiteY124" fmla="*/ 1629094 h 6858001"/>
              <a:gd name="connsiteX125" fmla="*/ 3042532 w 8009775"/>
              <a:gd name="connsiteY125" fmla="*/ 1626871 h 6858001"/>
              <a:gd name="connsiteX126" fmla="*/ 3047852 w 8009775"/>
              <a:gd name="connsiteY126" fmla="*/ 1624649 h 6858001"/>
              <a:gd name="connsiteX127" fmla="*/ 3053764 w 8009775"/>
              <a:gd name="connsiteY127" fmla="*/ 1623061 h 6858001"/>
              <a:gd name="connsiteX128" fmla="*/ 3059379 w 8009775"/>
              <a:gd name="connsiteY128" fmla="*/ 1621155 h 6858001"/>
              <a:gd name="connsiteX129" fmla="*/ 3065291 w 8009775"/>
              <a:gd name="connsiteY129" fmla="*/ 1620204 h 6858001"/>
              <a:gd name="connsiteX130" fmla="*/ 3070906 w 8009775"/>
              <a:gd name="connsiteY130" fmla="*/ 1618934 h 6858001"/>
              <a:gd name="connsiteX131" fmla="*/ 3077113 w 8009775"/>
              <a:gd name="connsiteY131" fmla="*/ 1618299 h 6858001"/>
              <a:gd name="connsiteX132" fmla="*/ 3082729 w 8009775"/>
              <a:gd name="connsiteY132" fmla="*/ 1617981 h 6858001"/>
              <a:gd name="connsiteX133" fmla="*/ 3088936 w 8009775"/>
              <a:gd name="connsiteY133" fmla="*/ 1617981 h 6858001"/>
              <a:gd name="connsiteX134" fmla="*/ 3094552 w 8009775"/>
              <a:gd name="connsiteY134" fmla="*/ 1617981 h 6858001"/>
              <a:gd name="connsiteX135" fmla="*/ 3100758 w 8009775"/>
              <a:gd name="connsiteY135" fmla="*/ 1618299 h 6858001"/>
              <a:gd name="connsiteX136" fmla="*/ 3106670 w 8009775"/>
              <a:gd name="connsiteY136" fmla="*/ 1618934 h 6858001"/>
              <a:gd name="connsiteX137" fmla="*/ 3112285 w 8009775"/>
              <a:gd name="connsiteY137" fmla="*/ 1620204 h 6858001"/>
              <a:gd name="connsiteX138" fmla="*/ 3117901 w 8009775"/>
              <a:gd name="connsiteY138" fmla="*/ 1621155 h 6858001"/>
              <a:gd name="connsiteX139" fmla="*/ 3123812 w 8009775"/>
              <a:gd name="connsiteY139" fmla="*/ 1623061 h 6858001"/>
              <a:gd name="connsiteX140" fmla="*/ 3129428 w 8009775"/>
              <a:gd name="connsiteY140" fmla="*/ 1624649 h 6858001"/>
              <a:gd name="connsiteX141" fmla="*/ 3135339 w 8009775"/>
              <a:gd name="connsiteY141" fmla="*/ 1626871 h 6858001"/>
              <a:gd name="connsiteX142" fmla="*/ 3140660 w 8009775"/>
              <a:gd name="connsiteY142" fmla="*/ 1629094 h 6858001"/>
              <a:gd name="connsiteX143" fmla="*/ 3145980 w 8009775"/>
              <a:gd name="connsiteY143" fmla="*/ 1631950 h 6858001"/>
              <a:gd name="connsiteX144" fmla="*/ 3151300 w 8009775"/>
              <a:gd name="connsiteY144" fmla="*/ 1634809 h 6858001"/>
              <a:gd name="connsiteX145" fmla="*/ 3156324 w 8009775"/>
              <a:gd name="connsiteY145" fmla="*/ 1637984 h 6858001"/>
              <a:gd name="connsiteX146" fmla="*/ 3161349 w 8009775"/>
              <a:gd name="connsiteY146" fmla="*/ 1641794 h 6858001"/>
              <a:gd name="connsiteX147" fmla="*/ 3166374 w 8009775"/>
              <a:gd name="connsiteY147" fmla="*/ 1645603 h 6858001"/>
              <a:gd name="connsiteX148" fmla="*/ 3171102 w 8009775"/>
              <a:gd name="connsiteY148" fmla="*/ 1649414 h 6858001"/>
              <a:gd name="connsiteX149" fmla="*/ 3175832 w 8009775"/>
              <a:gd name="connsiteY149" fmla="*/ 1653859 h 6858001"/>
              <a:gd name="connsiteX150" fmla="*/ 3844692 w 8009775"/>
              <a:gd name="connsiteY150" fmla="*/ 2322830 h 6858001"/>
              <a:gd name="connsiteX151" fmla="*/ 3849421 w 8009775"/>
              <a:gd name="connsiteY151" fmla="*/ 2326958 h 6858001"/>
              <a:gd name="connsiteX152" fmla="*/ 3854150 w 8009775"/>
              <a:gd name="connsiteY152" fmla="*/ 2331085 h 6858001"/>
              <a:gd name="connsiteX153" fmla="*/ 3859175 w 8009775"/>
              <a:gd name="connsiteY153" fmla="*/ 2334895 h 6858001"/>
              <a:gd name="connsiteX154" fmla="*/ 3864199 w 8009775"/>
              <a:gd name="connsiteY154" fmla="*/ 2338705 h 6858001"/>
              <a:gd name="connsiteX155" fmla="*/ 3869224 w 8009775"/>
              <a:gd name="connsiteY155" fmla="*/ 2341880 h 6858001"/>
              <a:gd name="connsiteX156" fmla="*/ 3874544 w 8009775"/>
              <a:gd name="connsiteY156" fmla="*/ 2344738 h 6858001"/>
              <a:gd name="connsiteX157" fmla="*/ 3879864 w 8009775"/>
              <a:gd name="connsiteY157" fmla="*/ 2347595 h 6858001"/>
              <a:gd name="connsiteX158" fmla="*/ 3885775 w 8009775"/>
              <a:gd name="connsiteY158" fmla="*/ 2349818 h 6858001"/>
              <a:gd name="connsiteX159" fmla="*/ 3891096 w 8009775"/>
              <a:gd name="connsiteY159" fmla="*/ 2351723 h 6858001"/>
              <a:gd name="connsiteX160" fmla="*/ 3896711 w 8009775"/>
              <a:gd name="connsiteY160" fmla="*/ 2353628 h 6858001"/>
              <a:gd name="connsiteX161" fmla="*/ 3902623 w 8009775"/>
              <a:gd name="connsiteY161" fmla="*/ 2355534 h 6858001"/>
              <a:gd name="connsiteX162" fmla="*/ 3908238 w 8009775"/>
              <a:gd name="connsiteY162" fmla="*/ 2356485 h 6858001"/>
              <a:gd name="connsiteX163" fmla="*/ 3914150 w 8009775"/>
              <a:gd name="connsiteY163" fmla="*/ 2357755 h 6858001"/>
              <a:gd name="connsiteX164" fmla="*/ 3920061 w 8009775"/>
              <a:gd name="connsiteY164" fmla="*/ 2358391 h 6858001"/>
              <a:gd name="connsiteX165" fmla="*/ 3925972 w 8009775"/>
              <a:gd name="connsiteY165" fmla="*/ 2358708 h 6858001"/>
              <a:gd name="connsiteX166" fmla="*/ 3931883 w 8009775"/>
              <a:gd name="connsiteY166" fmla="*/ 2358708 h 6858001"/>
              <a:gd name="connsiteX167" fmla="*/ 3937795 w 8009775"/>
              <a:gd name="connsiteY167" fmla="*/ 2358708 h 6858001"/>
              <a:gd name="connsiteX168" fmla="*/ 3943706 w 8009775"/>
              <a:gd name="connsiteY168" fmla="*/ 2358391 h 6858001"/>
              <a:gd name="connsiteX169" fmla="*/ 3949617 w 8009775"/>
              <a:gd name="connsiteY169" fmla="*/ 2357755 h 6858001"/>
              <a:gd name="connsiteX170" fmla="*/ 3955233 w 8009775"/>
              <a:gd name="connsiteY170" fmla="*/ 2356485 h 6858001"/>
              <a:gd name="connsiteX171" fmla="*/ 3961144 w 8009775"/>
              <a:gd name="connsiteY171" fmla="*/ 2355534 h 6858001"/>
              <a:gd name="connsiteX172" fmla="*/ 3966760 w 8009775"/>
              <a:gd name="connsiteY172" fmla="*/ 2353628 h 6858001"/>
              <a:gd name="connsiteX173" fmla="*/ 3972671 w 8009775"/>
              <a:gd name="connsiteY173" fmla="*/ 2351723 h 6858001"/>
              <a:gd name="connsiteX174" fmla="*/ 3978287 w 8009775"/>
              <a:gd name="connsiteY174" fmla="*/ 2349818 h 6858001"/>
              <a:gd name="connsiteX175" fmla="*/ 3983607 w 8009775"/>
              <a:gd name="connsiteY175" fmla="*/ 2347595 h 6858001"/>
              <a:gd name="connsiteX176" fmla="*/ 3989223 w 8009775"/>
              <a:gd name="connsiteY176" fmla="*/ 2344738 h 6858001"/>
              <a:gd name="connsiteX177" fmla="*/ 3994543 w 8009775"/>
              <a:gd name="connsiteY177" fmla="*/ 2341880 h 6858001"/>
              <a:gd name="connsiteX178" fmla="*/ 3999567 w 8009775"/>
              <a:gd name="connsiteY178" fmla="*/ 2338705 h 6858001"/>
              <a:gd name="connsiteX179" fmla="*/ 4004888 w 8009775"/>
              <a:gd name="connsiteY179" fmla="*/ 2334895 h 6858001"/>
              <a:gd name="connsiteX180" fmla="*/ 4009617 w 8009775"/>
              <a:gd name="connsiteY180" fmla="*/ 2331085 h 6858001"/>
              <a:gd name="connsiteX181" fmla="*/ 4014346 w 8009775"/>
              <a:gd name="connsiteY181" fmla="*/ 2326958 h 6858001"/>
              <a:gd name="connsiteX182" fmla="*/ 4018779 w 8009775"/>
              <a:gd name="connsiteY182" fmla="*/ 2322830 h 6858001"/>
              <a:gd name="connsiteX183" fmla="*/ 4023213 w 8009775"/>
              <a:gd name="connsiteY183" fmla="*/ 2318068 h 6858001"/>
              <a:gd name="connsiteX184" fmla="*/ 4027646 w 8009775"/>
              <a:gd name="connsiteY184" fmla="*/ 2313306 h 6858001"/>
              <a:gd name="connsiteX185" fmla="*/ 4031193 w 8009775"/>
              <a:gd name="connsiteY185" fmla="*/ 2308544 h 6858001"/>
              <a:gd name="connsiteX186" fmla="*/ 4034740 w 8009775"/>
              <a:gd name="connsiteY186" fmla="*/ 2303463 h 6858001"/>
              <a:gd name="connsiteX187" fmla="*/ 4037991 w 8009775"/>
              <a:gd name="connsiteY187" fmla="*/ 2298384 h 6858001"/>
              <a:gd name="connsiteX188" fmla="*/ 4040946 w 8009775"/>
              <a:gd name="connsiteY188" fmla="*/ 2292985 h 6858001"/>
              <a:gd name="connsiteX189" fmla="*/ 4043606 w 8009775"/>
              <a:gd name="connsiteY189" fmla="*/ 2287588 h 6858001"/>
              <a:gd name="connsiteX190" fmla="*/ 4046267 w 8009775"/>
              <a:gd name="connsiteY190" fmla="*/ 2281873 h 6858001"/>
              <a:gd name="connsiteX191" fmla="*/ 4048040 w 8009775"/>
              <a:gd name="connsiteY191" fmla="*/ 2276476 h 6858001"/>
              <a:gd name="connsiteX192" fmla="*/ 4050109 w 8009775"/>
              <a:gd name="connsiteY192" fmla="*/ 2270761 h 6858001"/>
              <a:gd name="connsiteX193" fmla="*/ 4051587 w 8009775"/>
              <a:gd name="connsiteY193" fmla="*/ 2265046 h 6858001"/>
              <a:gd name="connsiteX194" fmla="*/ 4052769 w 8009775"/>
              <a:gd name="connsiteY194" fmla="*/ 2259331 h 6858001"/>
              <a:gd name="connsiteX195" fmla="*/ 4053656 w 8009775"/>
              <a:gd name="connsiteY195" fmla="*/ 2253298 h 6858001"/>
              <a:gd name="connsiteX196" fmla="*/ 4054542 w 8009775"/>
              <a:gd name="connsiteY196" fmla="*/ 2247266 h 6858001"/>
              <a:gd name="connsiteX197" fmla="*/ 4054838 w 8009775"/>
              <a:gd name="connsiteY197" fmla="*/ 2241551 h 6858001"/>
              <a:gd name="connsiteX198" fmla="*/ 4055133 w 8009775"/>
              <a:gd name="connsiteY198" fmla="*/ 2235519 h 6858001"/>
              <a:gd name="connsiteX199" fmla="*/ 4054838 w 8009775"/>
              <a:gd name="connsiteY199" fmla="*/ 2229804 h 6858001"/>
              <a:gd name="connsiteX200" fmla="*/ 4054542 w 8009775"/>
              <a:gd name="connsiteY200" fmla="*/ 2223770 h 6858001"/>
              <a:gd name="connsiteX201" fmla="*/ 4053656 w 8009775"/>
              <a:gd name="connsiteY201" fmla="*/ 2217739 h 6858001"/>
              <a:gd name="connsiteX202" fmla="*/ 4052769 w 8009775"/>
              <a:gd name="connsiteY202" fmla="*/ 2212024 h 6858001"/>
              <a:gd name="connsiteX203" fmla="*/ 4051587 w 8009775"/>
              <a:gd name="connsiteY203" fmla="*/ 2206309 h 6858001"/>
              <a:gd name="connsiteX204" fmla="*/ 4050109 w 8009775"/>
              <a:gd name="connsiteY204" fmla="*/ 2200593 h 6858001"/>
              <a:gd name="connsiteX205" fmla="*/ 4048040 w 8009775"/>
              <a:gd name="connsiteY205" fmla="*/ 2194878 h 6858001"/>
              <a:gd name="connsiteX206" fmla="*/ 4046267 w 8009775"/>
              <a:gd name="connsiteY206" fmla="*/ 2189163 h 6858001"/>
              <a:gd name="connsiteX207" fmla="*/ 4043606 w 8009775"/>
              <a:gd name="connsiteY207" fmla="*/ 2183765 h 6858001"/>
              <a:gd name="connsiteX208" fmla="*/ 4040946 w 8009775"/>
              <a:gd name="connsiteY208" fmla="*/ 2178368 h 6858001"/>
              <a:gd name="connsiteX209" fmla="*/ 4037991 w 8009775"/>
              <a:gd name="connsiteY209" fmla="*/ 2172970 h 6858001"/>
              <a:gd name="connsiteX210" fmla="*/ 4034740 w 8009775"/>
              <a:gd name="connsiteY210" fmla="*/ 2167890 h 6858001"/>
              <a:gd name="connsiteX211" fmla="*/ 4031193 w 8009775"/>
              <a:gd name="connsiteY211" fmla="*/ 2162494 h 6858001"/>
              <a:gd name="connsiteX212" fmla="*/ 4027646 w 8009775"/>
              <a:gd name="connsiteY212" fmla="*/ 2157730 h 6858001"/>
              <a:gd name="connsiteX213" fmla="*/ 4023213 w 8009775"/>
              <a:gd name="connsiteY213" fmla="*/ 2153285 h 6858001"/>
              <a:gd name="connsiteX214" fmla="*/ 4018779 w 8009775"/>
              <a:gd name="connsiteY214" fmla="*/ 2148523 h 6858001"/>
              <a:gd name="connsiteX215" fmla="*/ 3632182 w 8009775"/>
              <a:gd name="connsiteY215" fmla="*/ 1761490 h 6858001"/>
              <a:gd name="connsiteX216" fmla="*/ 3435928 w 8009775"/>
              <a:gd name="connsiteY216" fmla="*/ 1565276 h 6858001"/>
              <a:gd name="connsiteX217" fmla="*/ 3431198 w 8009775"/>
              <a:gd name="connsiteY217" fmla="*/ 1560514 h 6858001"/>
              <a:gd name="connsiteX218" fmla="*/ 3427356 w 8009775"/>
              <a:gd name="connsiteY218" fmla="*/ 1555751 h 6858001"/>
              <a:gd name="connsiteX219" fmla="*/ 3423218 w 8009775"/>
              <a:gd name="connsiteY219" fmla="*/ 1550671 h 6858001"/>
              <a:gd name="connsiteX220" fmla="*/ 3420262 w 8009775"/>
              <a:gd name="connsiteY220" fmla="*/ 1545909 h 6858001"/>
              <a:gd name="connsiteX221" fmla="*/ 3417012 w 8009775"/>
              <a:gd name="connsiteY221" fmla="*/ 1540829 h 6858001"/>
              <a:gd name="connsiteX222" fmla="*/ 3413760 w 8009775"/>
              <a:gd name="connsiteY222" fmla="*/ 1535430 h 6858001"/>
              <a:gd name="connsiteX223" fmla="*/ 3411100 w 8009775"/>
              <a:gd name="connsiteY223" fmla="*/ 1530034 h 6858001"/>
              <a:gd name="connsiteX224" fmla="*/ 3408736 w 8009775"/>
              <a:gd name="connsiteY224" fmla="*/ 1524635 h 6858001"/>
              <a:gd name="connsiteX225" fmla="*/ 3406371 w 8009775"/>
              <a:gd name="connsiteY225" fmla="*/ 1518920 h 6858001"/>
              <a:gd name="connsiteX226" fmla="*/ 3404598 w 8009775"/>
              <a:gd name="connsiteY226" fmla="*/ 1513205 h 6858001"/>
              <a:gd name="connsiteX227" fmla="*/ 3403120 w 8009775"/>
              <a:gd name="connsiteY227" fmla="*/ 1507174 h 6858001"/>
              <a:gd name="connsiteX228" fmla="*/ 3401938 w 8009775"/>
              <a:gd name="connsiteY228" fmla="*/ 1501459 h 6858001"/>
              <a:gd name="connsiteX229" fmla="*/ 3401051 w 8009775"/>
              <a:gd name="connsiteY229" fmla="*/ 1495744 h 6858001"/>
              <a:gd name="connsiteX230" fmla="*/ 3400460 w 8009775"/>
              <a:gd name="connsiteY230" fmla="*/ 1489710 h 6858001"/>
              <a:gd name="connsiteX231" fmla="*/ 3399869 w 8009775"/>
              <a:gd name="connsiteY231" fmla="*/ 1483995 h 6858001"/>
              <a:gd name="connsiteX232" fmla="*/ 3399573 w 8009775"/>
              <a:gd name="connsiteY232" fmla="*/ 1478281 h 6858001"/>
              <a:gd name="connsiteX233" fmla="*/ 3399869 w 8009775"/>
              <a:gd name="connsiteY233" fmla="*/ 1472249 h 6858001"/>
              <a:gd name="connsiteX234" fmla="*/ 3400460 w 8009775"/>
              <a:gd name="connsiteY234" fmla="*/ 1466215 h 6858001"/>
              <a:gd name="connsiteX235" fmla="*/ 3401051 w 8009775"/>
              <a:gd name="connsiteY235" fmla="*/ 1460183 h 6858001"/>
              <a:gd name="connsiteX236" fmla="*/ 3401938 w 8009775"/>
              <a:gd name="connsiteY236" fmla="*/ 1454468 h 6858001"/>
              <a:gd name="connsiteX237" fmla="*/ 3403120 w 8009775"/>
              <a:gd name="connsiteY237" fmla="*/ 1448754 h 6858001"/>
              <a:gd name="connsiteX238" fmla="*/ 3404598 w 8009775"/>
              <a:gd name="connsiteY238" fmla="*/ 1443039 h 6858001"/>
              <a:gd name="connsiteX239" fmla="*/ 3406371 w 8009775"/>
              <a:gd name="connsiteY239" fmla="*/ 1437324 h 6858001"/>
              <a:gd name="connsiteX240" fmla="*/ 3408736 w 8009775"/>
              <a:gd name="connsiteY240" fmla="*/ 1431609 h 6858001"/>
              <a:gd name="connsiteX241" fmla="*/ 3411100 w 8009775"/>
              <a:gd name="connsiteY241" fmla="*/ 1426211 h 6858001"/>
              <a:gd name="connsiteX242" fmla="*/ 3413760 w 8009775"/>
              <a:gd name="connsiteY242" fmla="*/ 1420814 h 6858001"/>
              <a:gd name="connsiteX243" fmla="*/ 3417012 w 8009775"/>
              <a:gd name="connsiteY243" fmla="*/ 1415416 h 6858001"/>
              <a:gd name="connsiteX244" fmla="*/ 3420262 w 8009775"/>
              <a:gd name="connsiteY244" fmla="*/ 1410336 h 6858001"/>
              <a:gd name="connsiteX245" fmla="*/ 3423218 w 8009775"/>
              <a:gd name="connsiteY245" fmla="*/ 1405256 h 6858001"/>
              <a:gd name="connsiteX246" fmla="*/ 3427356 w 8009775"/>
              <a:gd name="connsiteY246" fmla="*/ 1400175 h 6858001"/>
              <a:gd name="connsiteX247" fmla="*/ 3431198 w 8009775"/>
              <a:gd name="connsiteY247" fmla="*/ 1395731 h 6858001"/>
              <a:gd name="connsiteX248" fmla="*/ 3435928 w 8009775"/>
              <a:gd name="connsiteY248" fmla="*/ 1390969 h 6858001"/>
              <a:gd name="connsiteX249" fmla="*/ 3440361 w 8009775"/>
              <a:gd name="connsiteY249" fmla="*/ 1386524 h 6858001"/>
              <a:gd name="connsiteX250" fmla="*/ 3445386 w 8009775"/>
              <a:gd name="connsiteY250" fmla="*/ 1382396 h 6858001"/>
              <a:gd name="connsiteX251" fmla="*/ 3449819 w 8009775"/>
              <a:gd name="connsiteY251" fmla="*/ 1378585 h 6858001"/>
              <a:gd name="connsiteX252" fmla="*/ 3454844 w 8009775"/>
              <a:gd name="connsiteY252" fmla="*/ 1375094 h 6858001"/>
              <a:gd name="connsiteX253" fmla="*/ 3460459 w 8009775"/>
              <a:gd name="connsiteY253" fmla="*/ 1371919 h 6858001"/>
              <a:gd name="connsiteX254" fmla="*/ 3465780 w 8009775"/>
              <a:gd name="connsiteY254" fmla="*/ 1369061 h 6858001"/>
              <a:gd name="connsiteX255" fmla="*/ 3471100 w 8009775"/>
              <a:gd name="connsiteY255" fmla="*/ 1366204 h 6858001"/>
              <a:gd name="connsiteX256" fmla="*/ 3476420 w 8009775"/>
              <a:gd name="connsiteY256" fmla="*/ 1363980 h 6858001"/>
              <a:gd name="connsiteX257" fmla="*/ 3482331 w 8009775"/>
              <a:gd name="connsiteY257" fmla="*/ 1361759 h 6858001"/>
              <a:gd name="connsiteX258" fmla="*/ 3487947 w 8009775"/>
              <a:gd name="connsiteY258" fmla="*/ 1360170 h 6858001"/>
              <a:gd name="connsiteX259" fmla="*/ 3493858 w 8009775"/>
              <a:gd name="connsiteY259" fmla="*/ 1358265 h 6858001"/>
              <a:gd name="connsiteX260" fmla="*/ 3499474 w 8009775"/>
              <a:gd name="connsiteY260" fmla="*/ 1357314 h 6858001"/>
              <a:gd name="connsiteX261" fmla="*/ 3505385 w 8009775"/>
              <a:gd name="connsiteY261" fmla="*/ 1356043 h 6858001"/>
              <a:gd name="connsiteX262" fmla="*/ 3511001 w 8009775"/>
              <a:gd name="connsiteY262" fmla="*/ 1355409 h 6858001"/>
              <a:gd name="connsiteX263" fmla="*/ 3517208 w 8009775"/>
              <a:gd name="connsiteY263" fmla="*/ 1355090 h 6858001"/>
              <a:gd name="connsiteX264" fmla="*/ 3522823 w 8009775"/>
              <a:gd name="connsiteY264" fmla="*/ 1354773 h 6858001"/>
              <a:gd name="connsiteX265" fmla="*/ 3529030 w 8009775"/>
              <a:gd name="connsiteY265" fmla="*/ 1355090 h 6858001"/>
              <a:gd name="connsiteX266" fmla="*/ 3534646 w 8009775"/>
              <a:gd name="connsiteY266" fmla="*/ 1355409 h 6858001"/>
              <a:gd name="connsiteX267" fmla="*/ 3540557 w 8009775"/>
              <a:gd name="connsiteY267" fmla="*/ 1356043 h 6858001"/>
              <a:gd name="connsiteX268" fmla="*/ 3546468 w 8009775"/>
              <a:gd name="connsiteY268" fmla="*/ 1357314 h 6858001"/>
              <a:gd name="connsiteX269" fmla="*/ 3552380 w 8009775"/>
              <a:gd name="connsiteY269" fmla="*/ 1358265 h 6858001"/>
              <a:gd name="connsiteX270" fmla="*/ 3557995 w 8009775"/>
              <a:gd name="connsiteY270" fmla="*/ 1360170 h 6858001"/>
              <a:gd name="connsiteX271" fmla="*/ 3563906 w 8009775"/>
              <a:gd name="connsiteY271" fmla="*/ 1361759 h 6858001"/>
              <a:gd name="connsiteX272" fmla="*/ 3569227 w 8009775"/>
              <a:gd name="connsiteY272" fmla="*/ 1363980 h 6858001"/>
              <a:gd name="connsiteX273" fmla="*/ 3574842 w 8009775"/>
              <a:gd name="connsiteY273" fmla="*/ 1366204 h 6858001"/>
              <a:gd name="connsiteX274" fmla="*/ 3580458 w 8009775"/>
              <a:gd name="connsiteY274" fmla="*/ 1369061 h 6858001"/>
              <a:gd name="connsiteX275" fmla="*/ 3585778 w 8009775"/>
              <a:gd name="connsiteY275" fmla="*/ 1371919 h 6858001"/>
              <a:gd name="connsiteX276" fmla="*/ 3590803 w 8009775"/>
              <a:gd name="connsiteY276" fmla="*/ 1375094 h 6858001"/>
              <a:gd name="connsiteX277" fmla="*/ 3595828 w 8009775"/>
              <a:gd name="connsiteY277" fmla="*/ 1378585 h 6858001"/>
              <a:gd name="connsiteX278" fmla="*/ 3600852 w 8009775"/>
              <a:gd name="connsiteY278" fmla="*/ 1382396 h 6858001"/>
              <a:gd name="connsiteX279" fmla="*/ 3605581 w 8009775"/>
              <a:gd name="connsiteY279" fmla="*/ 1386524 h 6858001"/>
              <a:gd name="connsiteX280" fmla="*/ 3610014 w 8009775"/>
              <a:gd name="connsiteY280" fmla="*/ 1390969 h 6858001"/>
              <a:gd name="connsiteX281" fmla="*/ 3817500 w 8009775"/>
              <a:gd name="connsiteY281" fmla="*/ 1598296 h 6858001"/>
              <a:gd name="connsiteX282" fmla="*/ 3821934 w 8009775"/>
              <a:gd name="connsiteY282" fmla="*/ 1602423 h 6858001"/>
              <a:gd name="connsiteX283" fmla="*/ 3826663 w 8009775"/>
              <a:gd name="connsiteY283" fmla="*/ 1606869 h 6858001"/>
              <a:gd name="connsiteX284" fmla="*/ 3831687 w 8009775"/>
              <a:gd name="connsiteY284" fmla="*/ 1610361 h 6858001"/>
              <a:gd name="connsiteX285" fmla="*/ 3836712 w 8009775"/>
              <a:gd name="connsiteY285" fmla="*/ 1613854 h 6858001"/>
              <a:gd name="connsiteX286" fmla="*/ 3841736 w 8009775"/>
              <a:gd name="connsiteY286" fmla="*/ 1617345 h 6858001"/>
              <a:gd name="connsiteX287" fmla="*/ 3847352 w 8009775"/>
              <a:gd name="connsiteY287" fmla="*/ 1620204 h 6858001"/>
              <a:gd name="connsiteX288" fmla="*/ 3852672 w 8009775"/>
              <a:gd name="connsiteY288" fmla="*/ 1623061 h 6858001"/>
              <a:gd name="connsiteX289" fmla="*/ 3857992 w 8009775"/>
              <a:gd name="connsiteY289" fmla="*/ 1625283 h 6858001"/>
              <a:gd name="connsiteX290" fmla="*/ 3863608 w 8009775"/>
              <a:gd name="connsiteY290" fmla="*/ 1627189 h 6858001"/>
              <a:gd name="connsiteX291" fmla="*/ 3869519 w 8009775"/>
              <a:gd name="connsiteY291" fmla="*/ 1629094 h 6858001"/>
              <a:gd name="connsiteX292" fmla="*/ 3875135 w 8009775"/>
              <a:gd name="connsiteY292" fmla="*/ 1630998 h 6858001"/>
              <a:gd name="connsiteX293" fmla="*/ 3881046 w 8009775"/>
              <a:gd name="connsiteY293" fmla="*/ 1631950 h 6858001"/>
              <a:gd name="connsiteX294" fmla="*/ 3886662 w 8009775"/>
              <a:gd name="connsiteY294" fmla="*/ 1632904 h 6858001"/>
              <a:gd name="connsiteX295" fmla="*/ 3892869 w 8009775"/>
              <a:gd name="connsiteY295" fmla="*/ 1633856 h 6858001"/>
              <a:gd name="connsiteX296" fmla="*/ 3898485 w 8009775"/>
              <a:gd name="connsiteY296" fmla="*/ 1634174 h 6858001"/>
              <a:gd name="connsiteX297" fmla="*/ 3904396 w 8009775"/>
              <a:gd name="connsiteY297" fmla="*/ 1634174 h 6858001"/>
              <a:gd name="connsiteX298" fmla="*/ 3910307 w 8009775"/>
              <a:gd name="connsiteY298" fmla="*/ 1634174 h 6858001"/>
              <a:gd name="connsiteX299" fmla="*/ 3916219 w 8009775"/>
              <a:gd name="connsiteY299" fmla="*/ 1633856 h 6858001"/>
              <a:gd name="connsiteX300" fmla="*/ 3922425 w 8009775"/>
              <a:gd name="connsiteY300" fmla="*/ 1632904 h 6858001"/>
              <a:gd name="connsiteX301" fmla="*/ 3928041 w 8009775"/>
              <a:gd name="connsiteY301" fmla="*/ 1631950 h 6858001"/>
              <a:gd name="connsiteX302" fmla="*/ 3933657 w 8009775"/>
              <a:gd name="connsiteY302" fmla="*/ 1630998 h 6858001"/>
              <a:gd name="connsiteX303" fmla="*/ 3939568 w 8009775"/>
              <a:gd name="connsiteY303" fmla="*/ 1629094 h 6858001"/>
              <a:gd name="connsiteX304" fmla="*/ 3945184 w 8009775"/>
              <a:gd name="connsiteY304" fmla="*/ 1627189 h 6858001"/>
              <a:gd name="connsiteX305" fmla="*/ 3950799 w 8009775"/>
              <a:gd name="connsiteY305" fmla="*/ 1625283 h 6858001"/>
              <a:gd name="connsiteX306" fmla="*/ 3956415 w 8009775"/>
              <a:gd name="connsiteY306" fmla="*/ 1623061 h 6858001"/>
              <a:gd name="connsiteX307" fmla="*/ 3961735 w 8009775"/>
              <a:gd name="connsiteY307" fmla="*/ 1620204 h 6858001"/>
              <a:gd name="connsiteX308" fmla="*/ 3967055 w 8009775"/>
              <a:gd name="connsiteY308" fmla="*/ 1617345 h 6858001"/>
              <a:gd name="connsiteX309" fmla="*/ 3972376 w 8009775"/>
              <a:gd name="connsiteY309" fmla="*/ 1613854 h 6858001"/>
              <a:gd name="connsiteX310" fmla="*/ 3977400 w 8009775"/>
              <a:gd name="connsiteY310" fmla="*/ 1610361 h 6858001"/>
              <a:gd name="connsiteX311" fmla="*/ 3982425 w 8009775"/>
              <a:gd name="connsiteY311" fmla="*/ 1606869 h 6858001"/>
              <a:gd name="connsiteX312" fmla="*/ 3986858 w 8009775"/>
              <a:gd name="connsiteY312" fmla="*/ 1602423 h 6858001"/>
              <a:gd name="connsiteX313" fmla="*/ 3991587 w 8009775"/>
              <a:gd name="connsiteY313" fmla="*/ 1598296 h 6858001"/>
              <a:gd name="connsiteX314" fmla="*/ 3996021 w 8009775"/>
              <a:gd name="connsiteY314" fmla="*/ 1593533 h 6858001"/>
              <a:gd name="connsiteX315" fmla="*/ 4000159 w 8009775"/>
              <a:gd name="connsiteY315" fmla="*/ 1588771 h 6858001"/>
              <a:gd name="connsiteX316" fmla="*/ 4003705 w 8009775"/>
              <a:gd name="connsiteY316" fmla="*/ 1583691 h 6858001"/>
              <a:gd name="connsiteX317" fmla="*/ 4007548 w 8009775"/>
              <a:gd name="connsiteY317" fmla="*/ 1578928 h 6858001"/>
              <a:gd name="connsiteX318" fmla="*/ 4010799 w 8009775"/>
              <a:gd name="connsiteY318" fmla="*/ 1573849 h 6858001"/>
              <a:gd name="connsiteX319" fmla="*/ 4013459 w 8009775"/>
              <a:gd name="connsiteY319" fmla="*/ 1568451 h 6858001"/>
              <a:gd name="connsiteX320" fmla="*/ 4016415 w 8009775"/>
              <a:gd name="connsiteY320" fmla="*/ 1563054 h 6858001"/>
              <a:gd name="connsiteX321" fmla="*/ 4018484 w 8009775"/>
              <a:gd name="connsiteY321" fmla="*/ 1557339 h 6858001"/>
              <a:gd name="connsiteX322" fmla="*/ 4020848 w 8009775"/>
              <a:gd name="connsiteY322" fmla="*/ 1551941 h 6858001"/>
              <a:gd name="connsiteX323" fmla="*/ 4022621 w 8009775"/>
              <a:gd name="connsiteY323" fmla="*/ 1546226 h 6858001"/>
              <a:gd name="connsiteX324" fmla="*/ 4024395 w 8009775"/>
              <a:gd name="connsiteY324" fmla="*/ 1540511 h 6858001"/>
              <a:gd name="connsiteX325" fmla="*/ 4025282 w 8009775"/>
              <a:gd name="connsiteY325" fmla="*/ 1534478 h 6858001"/>
              <a:gd name="connsiteX326" fmla="*/ 4026464 w 8009775"/>
              <a:gd name="connsiteY326" fmla="*/ 1528763 h 6858001"/>
              <a:gd name="connsiteX327" fmla="*/ 4027055 w 8009775"/>
              <a:gd name="connsiteY327" fmla="*/ 1522731 h 6858001"/>
              <a:gd name="connsiteX328" fmla="*/ 4027646 w 8009775"/>
              <a:gd name="connsiteY328" fmla="*/ 1517016 h 6858001"/>
              <a:gd name="connsiteX329" fmla="*/ 4027646 w 8009775"/>
              <a:gd name="connsiteY329" fmla="*/ 1510984 h 6858001"/>
              <a:gd name="connsiteX330" fmla="*/ 4027646 w 8009775"/>
              <a:gd name="connsiteY330" fmla="*/ 1505268 h 6858001"/>
              <a:gd name="connsiteX331" fmla="*/ 4027055 w 8009775"/>
              <a:gd name="connsiteY331" fmla="*/ 1499553 h 6858001"/>
              <a:gd name="connsiteX332" fmla="*/ 4026464 w 8009775"/>
              <a:gd name="connsiteY332" fmla="*/ 1493204 h 6858001"/>
              <a:gd name="connsiteX333" fmla="*/ 4025282 w 8009775"/>
              <a:gd name="connsiteY333" fmla="*/ 1487489 h 6858001"/>
              <a:gd name="connsiteX334" fmla="*/ 4024395 w 8009775"/>
              <a:gd name="connsiteY334" fmla="*/ 1481773 h 6858001"/>
              <a:gd name="connsiteX335" fmla="*/ 4022621 w 8009775"/>
              <a:gd name="connsiteY335" fmla="*/ 1476058 h 6858001"/>
              <a:gd name="connsiteX336" fmla="*/ 4020848 w 8009775"/>
              <a:gd name="connsiteY336" fmla="*/ 1470343 h 6858001"/>
              <a:gd name="connsiteX337" fmla="*/ 4018484 w 8009775"/>
              <a:gd name="connsiteY337" fmla="*/ 1464629 h 6858001"/>
              <a:gd name="connsiteX338" fmla="*/ 4016415 w 8009775"/>
              <a:gd name="connsiteY338" fmla="*/ 1459231 h 6858001"/>
              <a:gd name="connsiteX339" fmla="*/ 4013459 w 8009775"/>
              <a:gd name="connsiteY339" fmla="*/ 1453834 h 6858001"/>
              <a:gd name="connsiteX340" fmla="*/ 4010799 w 8009775"/>
              <a:gd name="connsiteY340" fmla="*/ 1448436 h 6858001"/>
              <a:gd name="connsiteX341" fmla="*/ 4007548 w 8009775"/>
              <a:gd name="connsiteY341" fmla="*/ 1443356 h 6858001"/>
              <a:gd name="connsiteX342" fmla="*/ 4003705 w 8009775"/>
              <a:gd name="connsiteY342" fmla="*/ 1438275 h 6858001"/>
              <a:gd name="connsiteX343" fmla="*/ 4000159 w 8009775"/>
              <a:gd name="connsiteY343" fmla="*/ 1433195 h 6858001"/>
              <a:gd name="connsiteX344" fmla="*/ 3996021 w 8009775"/>
              <a:gd name="connsiteY344" fmla="*/ 1428751 h 6858001"/>
              <a:gd name="connsiteX345" fmla="*/ 3991587 w 8009775"/>
              <a:gd name="connsiteY345" fmla="*/ 1423988 h 6858001"/>
              <a:gd name="connsiteX346" fmla="*/ 3323022 w 8009775"/>
              <a:gd name="connsiteY346" fmla="*/ 755333 h 6858001"/>
              <a:gd name="connsiteX347" fmla="*/ 3316815 w 8009775"/>
              <a:gd name="connsiteY347" fmla="*/ 748348 h 6858001"/>
              <a:gd name="connsiteX348" fmla="*/ 3310904 w 8009775"/>
              <a:gd name="connsiteY348" fmla="*/ 741045 h 6858001"/>
              <a:gd name="connsiteX349" fmla="*/ 3305584 w 8009775"/>
              <a:gd name="connsiteY349" fmla="*/ 733108 h 6858001"/>
              <a:gd name="connsiteX350" fmla="*/ 3300855 w 8009775"/>
              <a:gd name="connsiteY350" fmla="*/ 725170 h 6858001"/>
              <a:gd name="connsiteX351" fmla="*/ 3297308 w 8009775"/>
              <a:gd name="connsiteY351" fmla="*/ 716915 h 6858001"/>
              <a:gd name="connsiteX352" fmla="*/ 3293761 w 8009775"/>
              <a:gd name="connsiteY352" fmla="*/ 708660 h 6858001"/>
              <a:gd name="connsiteX353" fmla="*/ 3291101 w 8009775"/>
              <a:gd name="connsiteY353" fmla="*/ 699770 h 6858001"/>
              <a:gd name="connsiteX354" fmla="*/ 3289328 w 8009775"/>
              <a:gd name="connsiteY354" fmla="*/ 691198 h 6858001"/>
              <a:gd name="connsiteX355" fmla="*/ 2596527 w 8009775"/>
              <a:gd name="connsiteY355"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364776 w 8009775"/>
              <a:gd name="connsiteY74" fmla="*/ 6858001 h 6858001"/>
              <a:gd name="connsiteX75" fmla="*/ 7460026 w 8009775"/>
              <a:gd name="connsiteY75" fmla="*/ 6858001 h 6858001"/>
              <a:gd name="connsiteX76" fmla="*/ 7507651 w 8009775"/>
              <a:gd name="connsiteY76" fmla="*/ 6858001 h 6858001"/>
              <a:gd name="connsiteX77" fmla="*/ 7507650 w 8009775"/>
              <a:gd name="connsiteY77" fmla="*/ 6858000 h 6858001"/>
              <a:gd name="connsiteX78" fmla="*/ 8009775 w 8009775"/>
              <a:gd name="connsiteY78" fmla="*/ 6858000 h 6858001"/>
              <a:gd name="connsiteX79" fmla="*/ 3996316 w 8009775"/>
              <a:gd name="connsiteY79" fmla="*/ 2818448 h 6858001"/>
              <a:gd name="connsiteX80" fmla="*/ 3980947 w 8009775"/>
              <a:gd name="connsiteY80" fmla="*/ 2804795 h 6858001"/>
              <a:gd name="connsiteX81" fmla="*/ 3965282 w 8009775"/>
              <a:gd name="connsiteY81" fmla="*/ 2791144 h 6858001"/>
              <a:gd name="connsiteX82" fmla="*/ 3950799 w 8009775"/>
              <a:gd name="connsiteY82" fmla="*/ 2776856 h 6858001"/>
              <a:gd name="connsiteX83" fmla="*/ 3936021 w 8009775"/>
              <a:gd name="connsiteY83" fmla="*/ 2762568 h 6858001"/>
              <a:gd name="connsiteX84" fmla="*/ 3001744 w 8009775"/>
              <a:gd name="connsiteY84" fmla="*/ 1828166 h 6858001"/>
              <a:gd name="connsiteX85" fmla="*/ 2997311 w 8009775"/>
              <a:gd name="connsiteY85" fmla="*/ 1823404 h 6858001"/>
              <a:gd name="connsiteX86" fmla="*/ 2992878 w 8009775"/>
              <a:gd name="connsiteY86" fmla="*/ 1818640 h 6858001"/>
              <a:gd name="connsiteX87" fmla="*/ 2989331 w 8009775"/>
              <a:gd name="connsiteY87" fmla="*/ 1814195 h 6858001"/>
              <a:gd name="connsiteX88" fmla="*/ 2985784 w 8009775"/>
              <a:gd name="connsiteY88" fmla="*/ 1808799 h 6858001"/>
              <a:gd name="connsiteX89" fmla="*/ 2982533 w 8009775"/>
              <a:gd name="connsiteY89" fmla="*/ 1803718 h 6858001"/>
              <a:gd name="connsiteX90" fmla="*/ 2979873 w 8009775"/>
              <a:gd name="connsiteY90" fmla="*/ 1798321 h 6858001"/>
              <a:gd name="connsiteX91" fmla="*/ 2976917 w 8009775"/>
              <a:gd name="connsiteY91" fmla="*/ 1792924 h 6858001"/>
              <a:gd name="connsiteX92" fmla="*/ 2974552 w 8009775"/>
              <a:gd name="connsiteY92" fmla="*/ 1787526 h 6858001"/>
              <a:gd name="connsiteX93" fmla="*/ 2972484 w 8009775"/>
              <a:gd name="connsiteY93" fmla="*/ 1781811 h 6858001"/>
              <a:gd name="connsiteX94" fmla="*/ 2970710 w 8009775"/>
              <a:gd name="connsiteY94" fmla="*/ 1776095 h 6858001"/>
              <a:gd name="connsiteX95" fmla="*/ 2968937 w 8009775"/>
              <a:gd name="connsiteY95" fmla="*/ 1770380 h 6858001"/>
              <a:gd name="connsiteX96" fmla="*/ 2967755 w 8009775"/>
              <a:gd name="connsiteY96" fmla="*/ 1764665 h 6858001"/>
              <a:gd name="connsiteX97" fmla="*/ 2966868 w 8009775"/>
              <a:gd name="connsiteY97" fmla="*/ 1758634 h 6858001"/>
              <a:gd name="connsiteX98" fmla="*/ 2965981 w 8009775"/>
              <a:gd name="connsiteY98" fmla="*/ 1752919 h 6858001"/>
              <a:gd name="connsiteX99" fmla="*/ 2965686 w 8009775"/>
              <a:gd name="connsiteY99" fmla="*/ 1746885 h 6858001"/>
              <a:gd name="connsiteX100" fmla="*/ 2965686 w 8009775"/>
              <a:gd name="connsiteY100" fmla="*/ 1741170 h 6858001"/>
              <a:gd name="connsiteX101" fmla="*/ 2965686 w 8009775"/>
              <a:gd name="connsiteY101" fmla="*/ 1735139 h 6858001"/>
              <a:gd name="connsiteX102" fmla="*/ 2965981 w 8009775"/>
              <a:gd name="connsiteY102" fmla="*/ 1729424 h 6858001"/>
              <a:gd name="connsiteX103" fmla="*/ 2966868 w 8009775"/>
              <a:gd name="connsiteY103" fmla="*/ 1723074 h 6858001"/>
              <a:gd name="connsiteX104" fmla="*/ 2967755 w 8009775"/>
              <a:gd name="connsiteY104" fmla="*/ 1717358 h 6858001"/>
              <a:gd name="connsiteX105" fmla="*/ 2968937 w 8009775"/>
              <a:gd name="connsiteY105" fmla="*/ 1711643 h 6858001"/>
              <a:gd name="connsiteX106" fmla="*/ 2970710 w 8009775"/>
              <a:gd name="connsiteY106" fmla="*/ 1705929 h 6858001"/>
              <a:gd name="connsiteX107" fmla="*/ 2972484 w 8009775"/>
              <a:gd name="connsiteY107" fmla="*/ 1700214 h 6858001"/>
              <a:gd name="connsiteX108" fmla="*/ 2974552 w 8009775"/>
              <a:gd name="connsiteY108" fmla="*/ 1694816 h 6858001"/>
              <a:gd name="connsiteX109" fmla="*/ 2976917 w 8009775"/>
              <a:gd name="connsiteY109" fmla="*/ 1689101 h 6858001"/>
              <a:gd name="connsiteX110" fmla="*/ 2979873 w 8009775"/>
              <a:gd name="connsiteY110" fmla="*/ 1683703 h 6858001"/>
              <a:gd name="connsiteX111" fmla="*/ 2982533 w 8009775"/>
              <a:gd name="connsiteY111" fmla="*/ 1678305 h 6858001"/>
              <a:gd name="connsiteX112" fmla="*/ 2985784 w 8009775"/>
              <a:gd name="connsiteY112" fmla="*/ 1673226 h 6858001"/>
              <a:gd name="connsiteX113" fmla="*/ 2989331 w 8009775"/>
              <a:gd name="connsiteY113" fmla="*/ 1668145 h 6858001"/>
              <a:gd name="connsiteX114" fmla="*/ 2992878 w 8009775"/>
              <a:gd name="connsiteY114" fmla="*/ 1663066 h 6858001"/>
              <a:gd name="connsiteX115" fmla="*/ 2997311 w 8009775"/>
              <a:gd name="connsiteY115" fmla="*/ 1658621 h 6858001"/>
              <a:gd name="connsiteX116" fmla="*/ 3001744 w 8009775"/>
              <a:gd name="connsiteY116" fmla="*/ 1653859 h 6858001"/>
              <a:gd name="connsiteX117" fmla="*/ 3006178 w 8009775"/>
              <a:gd name="connsiteY117" fmla="*/ 1649414 h 6858001"/>
              <a:gd name="connsiteX118" fmla="*/ 3010907 w 8009775"/>
              <a:gd name="connsiteY118" fmla="*/ 1645603 h 6858001"/>
              <a:gd name="connsiteX119" fmla="*/ 3015932 w 8009775"/>
              <a:gd name="connsiteY119" fmla="*/ 1641794 h 6858001"/>
              <a:gd name="connsiteX120" fmla="*/ 3020956 w 8009775"/>
              <a:gd name="connsiteY120" fmla="*/ 1637984 h 6858001"/>
              <a:gd name="connsiteX121" fmla="*/ 3025981 w 8009775"/>
              <a:gd name="connsiteY121" fmla="*/ 1634809 h 6858001"/>
              <a:gd name="connsiteX122" fmla="*/ 3031596 w 8009775"/>
              <a:gd name="connsiteY122" fmla="*/ 1631950 h 6858001"/>
              <a:gd name="connsiteX123" fmla="*/ 3036916 w 8009775"/>
              <a:gd name="connsiteY123" fmla="*/ 1629094 h 6858001"/>
              <a:gd name="connsiteX124" fmla="*/ 3042532 w 8009775"/>
              <a:gd name="connsiteY124" fmla="*/ 1626871 h 6858001"/>
              <a:gd name="connsiteX125" fmla="*/ 3047852 w 8009775"/>
              <a:gd name="connsiteY125" fmla="*/ 1624649 h 6858001"/>
              <a:gd name="connsiteX126" fmla="*/ 3053764 w 8009775"/>
              <a:gd name="connsiteY126" fmla="*/ 1623061 h 6858001"/>
              <a:gd name="connsiteX127" fmla="*/ 3059379 w 8009775"/>
              <a:gd name="connsiteY127" fmla="*/ 1621155 h 6858001"/>
              <a:gd name="connsiteX128" fmla="*/ 3065291 w 8009775"/>
              <a:gd name="connsiteY128" fmla="*/ 1620204 h 6858001"/>
              <a:gd name="connsiteX129" fmla="*/ 3070906 w 8009775"/>
              <a:gd name="connsiteY129" fmla="*/ 1618934 h 6858001"/>
              <a:gd name="connsiteX130" fmla="*/ 3077113 w 8009775"/>
              <a:gd name="connsiteY130" fmla="*/ 1618299 h 6858001"/>
              <a:gd name="connsiteX131" fmla="*/ 3082729 w 8009775"/>
              <a:gd name="connsiteY131" fmla="*/ 1617981 h 6858001"/>
              <a:gd name="connsiteX132" fmla="*/ 3088936 w 8009775"/>
              <a:gd name="connsiteY132" fmla="*/ 1617981 h 6858001"/>
              <a:gd name="connsiteX133" fmla="*/ 3094552 w 8009775"/>
              <a:gd name="connsiteY133" fmla="*/ 1617981 h 6858001"/>
              <a:gd name="connsiteX134" fmla="*/ 3100758 w 8009775"/>
              <a:gd name="connsiteY134" fmla="*/ 1618299 h 6858001"/>
              <a:gd name="connsiteX135" fmla="*/ 3106670 w 8009775"/>
              <a:gd name="connsiteY135" fmla="*/ 1618934 h 6858001"/>
              <a:gd name="connsiteX136" fmla="*/ 3112285 w 8009775"/>
              <a:gd name="connsiteY136" fmla="*/ 1620204 h 6858001"/>
              <a:gd name="connsiteX137" fmla="*/ 3117901 w 8009775"/>
              <a:gd name="connsiteY137" fmla="*/ 1621155 h 6858001"/>
              <a:gd name="connsiteX138" fmla="*/ 3123812 w 8009775"/>
              <a:gd name="connsiteY138" fmla="*/ 1623061 h 6858001"/>
              <a:gd name="connsiteX139" fmla="*/ 3129428 w 8009775"/>
              <a:gd name="connsiteY139" fmla="*/ 1624649 h 6858001"/>
              <a:gd name="connsiteX140" fmla="*/ 3135339 w 8009775"/>
              <a:gd name="connsiteY140" fmla="*/ 1626871 h 6858001"/>
              <a:gd name="connsiteX141" fmla="*/ 3140660 w 8009775"/>
              <a:gd name="connsiteY141" fmla="*/ 1629094 h 6858001"/>
              <a:gd name="connsiteX142" fmla="*/ 3145980 w 8009775"/>
              <a:gd name="connsiteY142" fmla="*/ 1631950 h 6858001"/>
              <a:gd name="connsiteX143" fmla="*/ 3151300 w 8009775"/>
              <a:gd name="connsiteY143" fmla="*/ 1634809 h 6858001"/>
              <a:gd name="connsiteX144" fmla="*/ 3156324 w 8009775"/>
              <a:gd name="connsiteY144" fmla="*/ 1637984 h 6858001"/>
              <a:gd name="connsiteX145" fmla="*/ 3161349 w 8009775"/>
              <a:gd name="connsiteY145" fmla="*/ 1641794 h 6858001"/>
              <a:gd name="connsiteX146" fmla="*/ 3166374 w 8009775"/>
              <a:gd name="connsiteY146" fmla="*/ 1645603 h 6858001"/>
              <a:gd name="connsiteX147" fmla="*/ 3171102 w 8009775"/>
              <a:gd name="connsiteY147" fmla="*/ 1649414 h 6858001"/>
              <a:gd name="connsiteX148" fmla="*/ 3175832 w 8009775"/>
              <a:gd name="connsiteY148" fmla="*/ 1653859 h 6858001"/>
              <a:gd name="connsiteX149" fmla="*/ 3844692 w 8009775"/>
              <a:gd name="connsiteY149" fmla="*/ 2322830 h 6858001"/>
              <a:gd name="connsiteX150" fmla="*/ 3849421 w 8009775"/>
              <a:gd name="connsiteY150" fmla="*/ 2326958 h 6858001"/>
              <a:gd name="connsiteX151" fmla="*/ 3854150 w 8009775"/>
              <a:gd name="connsiteY151" fmla="*/ 2331085 h 6858001"/>
              <a:gd name="connsiteX152" fmla="*/ 3859175 w 8009775"/>
              <a:gd name="connsiteY152" fmla="*/ 2334895 h 6858001"/>
              <a:gd name="connsiteX153" fmla="*/ 3864199 w 8009775"/>
              <a:gd name="connsiteY153" fmla="*/ 2338705 h 6858001"/>
              <a:gd name="connsiteX154" fmla="*/ 3869224 w 8009775"/>
              <a:gd name="connsiteY154" fmla="*/ 2341880 h 6858001"/>
              <a:gd name="connsiteX155" fmla="*/ 3874544 w 8009775"/>
              <a:gd name="connsiteY155" fmla="*/ 2344738 h 6858001"/>
              <a:gd name="connsiteX156" fmla="*/ 3879864 w 8009775"/>
              <a:gd name="connsiteY156" fmla="*/ 2347595 h 6858001"/>
              <a:gd name="connsiteX157" fmla="*/ 3885775 w 8009775"/>
              <a:gd name="connsiteY157" fmla="*/ 2349818 h 6858001"/>
              <a:gd name="connsiteX158" fmla="*/ 3891096 w 8009775"/>
              <a:gd name="connsiteY158" fmla="*/ 2351723 h 6858001"/>
              <a:gd name="connsiteX159" fmla="*/ 3896711 w 8009775"/>
              <a:gd name="connsiteY159" fmla="*/ 2353628 h 6858001"/>
              <a:gd name="connsiteX160" fmla="*/ 3902623 w 8009775"/>
              <a:gd name="connsiteY160" fmla="*/ 2355534 h 6858001"/>
              <a:gd name="connsiteX161" fmla="*/ 3908238 w 8009775"/>
              <a:gd name="connsiteY161" fmla="*/ 2356485 h 6858001"/>
              <a:gd name="connsiteX162" fmla="*/ 3914150 w 8009775"/>
              <a:gd name="connsiteY162" fmla="*/ 2357755 h 6858001"/>
              <a:gd name="connsiteX163" fmla="*/ 3920061 w 8009775"/>
              <a:gd name="connsiteY163" fmla="*/ 2358391 h 6858001"/>
              <a:gd name="connsiteX164" fmla="*/ 3925972 w 8009775"/>
              <a:gd name="connsiteY164" fmla="*/ 2358708 h 6858001"/>
              <a:gd name="connsiteX165" fmla="*/ 3931883 w 8009775"/>
              <a:gd name="connsiteY165" fmla="*/ 2358708 h 6858001"/>
              <a:gd name="connsiteX166" fmla="*/ 3937795 w 8009775"/>
              <a:gd name="connsiteY166" fmla="*/ 2358708 h 6858001"/>
              <a:gd name="connsiteX167" fmla="*/ 3943706 w 8009775"/>
              <a:gd name="connsiteY167" fmla="*/ 2358391 h 6858001"/>
              <a:gd name="connsiteX168" fmla="*/ 3949617 w 8009775"/>
              <a:gd name="connsiteY168" fmla="*/ 2357755 h 6858001"/>
              <a:gd name="connsiteX169" fmla="*/ 3955233 w 8009775"/>
              <a:gd name="connsiteY169" fmla="*/ 2356485 h 6858001"/>
              <a:gd name="connsiteX170" fmla="*/ 3961144 w 8009775"/>
              <a:gd name="connsiteY170" fmla="*/ 2355534 h 6858001"/>
              <a:gd name="connsiteX171" fmla="*/ 3966760 w 8009775"/>
              <a:gd name="connsiteY171" fmla="*/ 2353628 h 6858001"/>
              <a:gd name="connsiteX172" fmla="*/ 3972671 w 8009775"/>
              <a:gd name="connsiteY172" fmla="*/ 2351723 h 6858001"/>
              <a:gd name="connsiteX173" fmla="*/ 3978287 w 8009775"/>
              <a:gd name="connsiteY173" fmla="*/ 2349818 h 6858001"/>
              <a:gd name="connsiteX174" fmla="*/ 3983607 w 8009775"/>
              <a:gd name="connsiteY174" fmla="*/ 2347595 h 6858001"/>
              <a:gd name="connsiteX175" fmla="*/ 3989223 w 8009775"/>
              <a:gd name="connsiteY175" fmla="*/ 2344738 h 6858001"/>
              <a:gd name="connsiteX176" fmla="*/ 3994543 w 8009775"/>
              <a:gd name="connsiteY176" fmla="*/ 2341880 h 6858001"/>
              <a:gd name="connsiteX177" fmla="*/ 3999567 w 8009775"/>
              <a:gd name="connsiteY177" fmla="*/ 2338705 h 6858001"/>
              <a:gd name="connsiteX178" fmla="*/ 4004888 w 8009775"/>
              <a:gd name="connsiteY178" fmla="*/ 2334895 h 6858001"/>
              <a:gd name="connsiteX179" fmla="*/ 4009617 w 8009775"/>
              <a:gd name="connsiteY179" fmla="*/ 2331085 h 6858001"/>
              <a:gd name="connsiteX180" fmla="*/ 4014346 w 8009775"/>
              <a:gd name="connsiteY180" fmla="*/ 2326958 h 6858001"/>
              <a:gd name="connsiteX181" fmla="*/ 4018779 w 8009775"/>
              <a:gd name="connsiteY181" fmla="*/ 2322830 h 6858001"/>
              <a:gd name="connsiteX182" fmla="*/ 4023213 w 8009775"/>
              <a:gd name="connsiteY182" fmla="*/ 2318068 h 6858001"/>
              <a:gd name="connsiteX183" fmla="*/ 4027646 w 8009775"/>
              <a:gd name="connsiteY183" fmla="*/ 2313306 h 6858001"/>
              <a:gd name="connsiteX184" fmla="*/ 4031193 w 8009775"/>
              <a:gd name="connsiteY184" fmla="*/ 2308544 h 6858001"/>
              <a:gd name="connsiteX185" fmla="*/ 4034740 w 8009775"/>
              <a:gd name="connsiteY185" fmla="*/ 2303463 h 6858001"/>
              <a:gd name="connsiteX186" fmla="*/ 4037991 w 8009775"/>
              <a:gd name="connsiteY186" fmla="*/ 2298384 h 6858001"/>
              <a:gd name="connsiteX187" fmla="*/ 4040946 w 8009775"/>
              <a:gd name="connsiteY187" fmla="*/ 2292985 h 6858001"/>
              <a:gd name="connsiteX188" fmla="*/ 4043606 w 8009775"/>
              <a:gd name="connsiteY188" fmla="*/ 2287588 h 6858001"/>
              <a:gd name="connsiteX189" fmla="*/ 4046267 w 8009775"/>
              <a:gd name="connsiteY189" fmla="*/ 2281873 h 6858001"/>
              <a:gd name="connsiteX190" fmla="*/ 4048040 w 8009775"/>
              <a:gd name="connsiteY190" fmla="*/ 2276476 h 6858001"/>
              <a:gd name="connsiteX191" fmla="*/ 4050109 w 8009775"/>
              <a:gd name="connsiteY191" fmla="*/ 2270761 h 6858001"/>
              <a:gd name="connsiteX192" fmla="*/ 4051587 w 8009775"/>
              <a:gd name="connsiteY192" fmla="*/ 2265046 h 6858001"/>
              <a:gd name="connsiteX193" fmla="*/ 4052769 w 8009775"/>
              <a:gd name="connsiteY193" fmla="*/ 2259331 h 6858001"/>
              <a:gd name="connsiteX194" fmla="*/ 4053656 w 8009775"/>
              <a:gd name="connsiteY194" fmla="*/ 2253298 h 6858001"/>
              <a:gd name="connsiteX195" fmla="*/ 4054542 w 8009775"/>
              <a:gd name="connsiteY195" fmla="*/ 2247266 h 6858001"/>
              <a:gd name="connsiteX196" fmla="*/ 4054838 w 8009775"/>
              <a:gd name="connsiteY196" fmla="*/ 2241551 h 6858001"/>
              <a:gd name="connsiteX197" fmla="*/ 4055133 w 8009775"/>
              <a:gd name="connsiteY197" fmla="*/ 2235519 h 6858001"/>
              <a:gd name="connsiteX198" fmla="*/ 4054838 w 8009775"/>
              <a:gd name="connsiteY198" fmla="*/ 2229804 h 6858001"/>
              <a:gd name="connsiteX199" fmla="*/ 4054542 w 8009775"/>
              <a:gd name="connsiteY199" fmla="*/ 2223770 h 6858001"/>
              <a:gd name="connsiteX200" fmla="*/ 4053656 w 8009775"/>
              <a:gd name="connsiteY200" fmla="*/ 2217739 h 6858001"/>
              <a:gd name="connsiteX201" fmla="*/ 4052769 w 8009775"/>
              <a:gd name="connsiteY201" fmla="*/ 2212024 h 6858001"/>
              <a:gd name="connsiteX202" fmla="*/ 4051587 w 8009775"/>
              <a:gd name="connsiteY202" fmla="*/ 2206309 h 6858001"/>
              <a:gd name="connsiteX203" fmla="*/ 4050109 w 8009775"/>
              <a:gd name="connsiteY203" fmla="*/ 2200593 h 6858001"/>
              <a:gd name="connsiteX204" fmla="*/ 4048040 w 8009775"/>
              <a:gd name="connsiteY204" fmla="*/ 2194878 h 6858001"/>
              <a:gd name="connsiteX205" fmla="*/ 4046267 w 8009775"/>
              <a:gd name="connsiteY205" fmla="*/ 2189163 h 6858001"/>
              <a:gd name="connsiteX206" fmla="*/ 4043606 w 8009775"/>
              <a:gd name="connsiteY206" fmla="*/ 2183765 h 6858001"/>
              <a:gd name="connsiteX207" fmla="*/ 4040946 w 8009775"/>
              <a:gd name="connsiteY207" fmla="*/ 2178368 h 6858001"/>
              <a:gd name="connsiteX208" fmla="*/ 4037991 w 8009775"/>
              <a:gd name="connsiteY208" fmla="*/ 2172970 h 6858001"/>
              <a:gd name="connsiteX209" fmla="*/ 4034740 w 8009775"/>
              <a:gd name="connsiteY209" fmla="*/ 2167890 h 6858001"/>
              <a:gd name="connsiteX210" fmla="*/ 4031193 w 8009775"/>
              <a:gd name="connsiteY210" fmla="*/ 2162494 h 6858001"/>
              <a:gd name="connsiteX211" fmla="*/ 4027646 w 8009775"/>
              <a:gd name="connsiteY211" fmla="*/ 2157730 h 6858001"/>
              <a:gd name="connsiteX212" fmla="*/ 4023213 w 8009775"/>
              <a:gd name="connsiteY212" fmla="*/ 2153285 h 6858001"/>
              <a:gd name="connsiteX213" fmla="*/ 4018779 w 8009775"/>
              <a:gd name="connsiteY213" fmla="*/ 2148523 h 6858001"/>
              <a:gd name="connsiteX214" fmla="*/ 3632182 w 8009775"/>
              <a:gd name="connsiteY214" fmla="*/ 1761490 h 6858001"/>
              <a:gd name="connsiteX215" fmla="*/ 3435928 w 8009775"/>
              <a:gd name="connsiteY215" fmla="*/ 1565276 h 6858001"/>
              <a:gd name="connsiteX216" fmla="*/ 3431198 w 8009775"/>
              <a:gd name="connsiteY216" fmla="*/ 1560514 h 6858001"/>
              <a:gd name="connsiteX217" fmla="*/ 3427356 w 8009775"/>
              <a:gd name="connsiteY217" fmla="*/ 1555751 h 6858001"/>
              <a:gd name="connsiteX218" fmla="*/ 3423218 w 8009775"/>
              <a:gd name="connsiteY218" fmla="*/ 1550671 h 6858001"/>
              <a:gd name="connsiteX219" fmla="*/ 3420262 w 8009775"/>
              <a:gd name="connsiteY219" fmla="*/ 1545909 h 6858001"/>
              <a:gd name="connsiteX220" fmla="*/ 3417012 w 8009775"/>
              <a:gd name="connsiteY220" fmla="*/ 1540829 h 6858001"/>
              <a:gd name="connsiteX221" fmla="*/ 3413760 w 8009775"/>
              <a:gd name="connsiteY221" fmla="*/ 1535430 h 6858001"/>
              <a:gd name="connsiteX222" fmla="*/ 3411100 w 8009775"/>
              <a:gd name="connsiteY222" fmla="*/ 1530034 h 6858001"/>
              <a:gd name="connsiteX223" fmla="*/ 3408736 w 8009775"/>
              <a:gd name="connsiteY223" fmla="*/ 1524635 h 6858001"/>
              <a:gd name="connsiteX224" fmla="*/ 3406371 w 8009775"/>
              <a:gd name="connsiteY224" fmla="*/ 1518920 h 6858001"/>
              <a:gd name="connsiteX225" fmla="*/ 3404598 w 8009775"/>
              <a:gd name="connsiteY225" fmla="*/ 1513205 h 6858001"/>
              <a:gd name="connsiteX226" fmla="*/ 3403120 w 8009775"/>
              <a:gd name="connsiteY226" fmla="*/ 1507174 h 6858001"/>
              <a:gd name="connsiteX227" fmla="*/ 3401938 w 8009775"/>
              <a:gd name="connsiteY227" fmla="*/ 1501459 h 6858001"/>
              <a:gd name="connsiteX228" fmla="*/ 3401051 w 8009775"/>
              <a:gd name="connsiteY228" fmla="*/ 1495744 h 6858001"/>
              <a:gd name="connsiteX229" fmla="*/ 3400460 w 8009775"/>
              <a:gd name="connsiteY229" fmla="*/ 1489710 h 6858001"/>
              <a:gd name="connsiteX230" fmla="*/ 3399869 w 8009775"/>
              <a:gd name="connsiteY230" fmla="*/ 1483995 h 6858001"/>
              <a:gd name="connsiteX231" fmla="*/ 3399573 w 8009775"/>
              <a:gd name="connsiteY231" fmla="*/ 1478281 h 6858001"/>
              <a:gd name="connsiteX232" fmla="*/ 3399869 w 8009775"/>
              <a:gd name="connsiteY232" fmla="*/ 1472249 h 6858001"/>
              <a:gd name="connsiteX233" fmla="*/ 3400460 w 8009775"/>
              <a:gd name="connsiteY233" fmla="*/ 1466215 h 6858001"/>
              <a:gd name="connsiteX234" fmla="*/ 3401051 w 8009775"/>
              <a:gd name="connsiteY234" fmla="*/ 1460183 h 6858001"/>
              <a:gd name="connsiteX235" fmla="*/ 3401938 w 8009775"/>
              <a:gd name="connsiteY235" fmla="*/ 1454468 h 6858001"/>
              <a:gd name="connsiteX236" fmla="*/ 3403120 w 8009775"/>
              <a:gd name="connsiteY236" fmla="*/ 1448754 h 6858001"/>
              <a:gd name="connsiteX237" fmla="*/ 3404598 w 8009775"/>
              <a:gd name="connsiteY237" fmla="*/ 1443039 h 6858001"/>
              <a:gd name="connsiteX238" fmla="*/ 3406371 w 8009775"/>
              <a:gd name="connsiteY238" fmla="*/ 1437324 h 6858001"/>
              <a:gd name="connsiteX239" fmla="*/ 3408736 w 8009775"/>
              <a:gd name="connsiteY239" fmla="*/ 1431609 h 6858001"/>
              <a:gd name="connsiteX240" fmla="*/ 3411100 w 8009775"/>
              <a:gd name="connsiteY240" fmla="*/ 1426211 h 6858001"/>
              <a:gd name="connsiteX241" fmla="*/ 3413760 w 8009775"/>
              <a:gd name="connsiteY241" fmla="*/ 1420814 h 6858001"/>
              <a:gd name="connsiteX242" fmla="*/ 3417012 w 8009775"/>
              <a:gd name="connsiteY242" fmla="*/ 1415416 h 6858001"/>
              <a:gd name="connsiteX243" fmla="*/ 3420262 w 8009775"/>
              <a:gd name="connsiteY243" fmla="*/ 1410336 h 6858001"/>
              <a:gd name="connsiteX244" fmla="*/ 3423218 w 8009775"/>
              <a:gd name="connsiteY244" fmla="*/ 1405256 h 6858001"/>
              <a:gd name="connsiteX245" fmla="*/ 3427356 w 8009775"/>
              <a:gd name="connsiteY245" fmla="*/ 1400175 h 6858001"/>
              <a:gd name="connsiteX246" fmla="*/ 3431198 w 8009775"/>
              <a:gd name="connsiteY246" fmla="*/ 1395731 h 6858001"/>
              <a:gd name="connsiteX247" fmla="*/ 3435928 w 8009775"/>
              <a:gd name="connsiteY247" fmla="*/ 1390969 h 6858001"/>
              <a:gd name="connsiteX248" fmla="*/ 3440361 w 8009775"/>
              <a:gd name="connsiteY248" fmla="*/ 1386524 h 6858001"/>
              <a:gd name="connsiteX249" fmla="*/ 3445386 w 8009775"/>
              <a:gd name="connsiteY249" fmla="*/ 1382396 h 6858001"/>
              <a:gd name="connsiteX250" fmla="*/ 3449819 w 8009775"/>
              <a:gd name="connsiteY250" fmla="*/ 1378585 h 6858001"/>
              <a:gd name="connsiteX251" fmla="*/ 3454844 w 8009775"/>
              <a:gd name="connsiteY251" fmla="*/ 1375094 h 6858001"/>
              <a:gd name="connsiteX252" fmla="*/ 3460459 w 8009775"/>
              <a:gd name="connsiteY252" fmla="*/ 1371919 h 6858001"/>
              <a:gd name="connsiteX253" fmla="*/ 3465780 w 8009775"/>
              <a:gd name="connsiteY253" fmla="*/ 1369061 h 6858001"/>
              <a:gd name="connsiteX254" fmla="*/ 3471100 w 8009775"/>
              <a:gd name="connsiteY254" fmla="*/ 1366204 h 6858001"/>
              <a:gd name="connsiteX255" fmla="*/ 3476420 w 8009775"/>
              <a:gd name="connsiteY255" fmla="*/ 1363980 h 6858001"/>
              <a:gd name="connsiteX256" fmla="*/ 3482331 w 8009775"/>
              <a:gd name="connsiteY256" fmla="*/ 1361759 h 6858001"/>
              <a:gd name="connsiteX257" fmla="*/ 3487947 w 8009775"/>
              <a:gd name="connsiteY257" fmla="*/ 1360170 h 6858001"/>
              <a:gd name="connsiteX258" fmla="*/ 3493858 w 8009775"/>
              <a:gd name="connsiteY258" fmla="*/ 1358265 h 6858001"/>
              <a:gd name="connsiteX259" fmla="*/ 3499474 w 8009775"/>
              <a:gd name="connsiteY259" fmla="*/ 1357314 h 6858001"/>
              <a:gd name="connsiteX260" fmla="*/ 3505385 w 8009775"/>
              <a:gd name="connsiteY260" fmla="*/ 1356043 h 6858001"/>
              <a:gd name="connsiteX261" fmla="*/ 3511001 w 8009775"/>
              <a:gd name="connsiteY261" fmla="*/ 1355409 h 6858001"/>
              <a:gd name="connsiteX262" fmla="*/ 3517208 w 8009775"/>
              <a:gd name="connsiteY262" fmla="*/ 1355090 h 6858001"/>
              <a:gd name="connsiteX263" fmla="*/ 3522823 w 8009775"/>
              <a:gd name="connsiteY263" fmla="*/ 1354773 h 6858001"/>
              <a:gd name="connsiteX264" fmla="*/ 3529030 w 8009775"/>
              <a:gd name="connsiteY264" fmla="*/ 1355090 h 6858001"/>
              <a:gd name="connsiteX265" fmla="*/ 3534646 w 8009775"/>
              <a:gd name="connsiteY265" fmla="*/ 1355409 h 6858001"/>
              <a:gd name="connsiteX266" fmla="*/ 3540557 w 8009775"/>
              <a:gd name="connsiteY266" fmla="*/ 1356043 h 6858001"/>
              <a:gd name="connsiteX267" fmla="*/ 3546468 w 8009775"/>
              <a:gd name="connsiteY267" fmla="*/ 1357314 h 6858001"/>
              <a:gd name="connsiteX268" fmla="*/ 3552380 w 8009775"/>
              <a:gd name="connsiteY268" fmla="*/ 1358265 h 6858001"/>
              <a:gd name="connsiteX269" fmla="*/ 3557995 w 8009775"/>
              <a:gd name="connsiteY269" fmla="*/ 1360170 h 6858001"/>
              <a:gd name="connsiteX270" fmla="*/ 3563906 w 8009775"/>
              <a:gd name="connsiteY270" fmla="*/ 1361759 h 6858001"/>
              <a:gd name="connsiteX271" fmla="*/ 3569227 w 8009775"/>
              <a:gd name="connsiteY271" fmla="*/ 1363980 h 6858001"/>
              <a:gd name="connsiteX272" fmla="*/ 3574842 w 8009775"/>
              <a:gd name="connsiteY272" fmla="*/ 1366204 h 6858001"/>
              <a:gd name="connsiteX273" fmla="*/ 3580458 w 8009775"/>
              <a:gd name="connsiteY273" fmla="*/ 1369061 h 6858001"/>
              <a:gd name="connsiteX274" fmla="*/ 3585778 w 8009775"/>
              <a:gd name="connsiteY274" fmla="*/ 1371919 h 6858001"/>
              <a:gd name="connsiteX275" fmla="*/ 3590803 w 8009775"/>
              <a:gd name="connsiteY275" fmla="*/ 1375094 h 6858001"/>
              <a:gd name="connsiteX276" fmla="*/ 3595828 w 8009775"/>
              <a:gd name="connsiteY276" fmla="*/ 1378585 h 6858001"/>
              <a:gd name="connsiteX277" fmla="*/ 3600852 w 8009775"/>
              <a:gd name="connsiteY277" fmla="*/ 1382396 h 6858001"/>
              <a:gd name="connsiteX278" fmla="*/ 3605581 w 8009775"/>
              <a:gd name="connsiteY278" fmla="*/ 1386524 h 6858001"/>
              <a:gd name="connsiteX279" fmla="*/ 3610014 w 8009775"/>
              <a:gd name="connsiteY279" fmla="*/ 1390969 h 6858001"/>
              <a:gd name="connsiteX280" fmla="*/ 3817500 w 8009775"/>
              <a:gd name="connsiteY280" fmla="*/ 1598296 h 6858001"/>
              <a:gd name="connsiteX281" fmla="*/ 3821934 w 8009775"/>
              <a:gd name="connsiteY281" fmla="*/ 1602423 h 6858001"/>
              <a:gd name="connsiteX282" fmla="*/ 3826663 w 8009775"/>
              <a:gd name="connsiteY282" fmla="*/ 1606869 h 6858001"/>
              <a:gd name="connsiteX283" fmla="*/ 3831687 w 8009775"/>
              <a:gd name="connsiteY283" fmla="*/ 1610361 h 6858001"/>
              <a:gd name="connsiteX284" fmla="*/ 3836712 w 8009775"/>
              <a:gd name="connsiteY284" fmla="*/ 1613854 h 6858001"/>
              <a:gd name="connsiteX285" fmla="*/ 3841736 w 8009775"/>
              <a:gd name="connsiteY285" fmla="*/ 1617345 h 6858001"/>
              <a:gd name="connsiteX286" fmla="*/ 3847352 w 8009775"/>
              <a:gd name="connsiteY286" fmla="*/ 1620204 h 6858001"/>
              <a:gd name="connsiteX287" fmla="*/ 3852672 w 8009775"/>
              <a:gd name="connsiteY287" fmla="*/ 1623061 h 6858001"/>
              <a:gd name="connsiteX288" fmla="*/ 3857992 w 8009775"/>
              <a:gd name="connsiteY288" fmla="*/ 1625283 h 6858001"/>
              <a:gd name="connsiteX289" fmla="*/ 3863608 w 8009775"/>
              <a:gd name="connsiteY289" fmla="*/ 1627189 h 6858001"/>
              <a:gd name="connsiteX290" fmla="*/ 3869519 w 8009775"/>
              <a:gd name="connsiteY290" fmla="*/ 1629094 h 6858001"/>
              <a:gd name="connsiteX291" fmla="*/ 3875135 w 8009775"/>
              <a:gd name="connsiteY291" fmla="*/ 1630998 h 6858001"/>
              <a:gd name="connsiteX292" fmla="*/ 3881046 w 8009775"/>
              <a:gd name="connsiteY292" fmla="*/ 1631950 h 6858001"/>
              <a:gd name="connsiteX293" fmla="*/ 3886662 w 8009775"/>
              <a:gd name="connsiteY293" fmla="*/ 1632904 h 6858001"/>
              <a:gd name="connsiteX294" fmla="*/ 3892869 w 8009775"/>
              <a:gd name="connsiteY294" fmla="*/ 1633856 h 6858001"/>
              <a:gd name="connsiteX295" fmla="*/ 3898485 w 8009775"/>
              <a:gd name="connsiteY295" fmla="*/ 1634174 h 6858001"/>
              <a:gd name="connsiteX296" fmla="*/ 3904396 w 8009775"/>
              <a:gd name="connsiteY296" fmla="*/ 1634174 h 6858001"/>
              <a:gd name="connsiteX297" fmla="*/ 3910307 w 8009775"/>
              <a:gd name="connsiteY297" fmla="*/ 1634174 h 6858001"/>
              <a:gd name="connsiteX298" fmla="*/ 3916219 w 8009775"/>
              <a:gd name="connsiteY298" fmla="*/ 1633856 h 6858001"/>
              <a:gd name="connsiteX299" fmla="*/ 3922425 w 8009775"/>
              <a:gd name="connsiteY299" fmla="*/ 1632904 h 6858001"/>
              <a:gd name="connsiteX300" fmla="*/ 3928041 w 8009775"/>
              <a:gd name="connsiteY300" fmla="*/ 1631950 h 6858001"/>
              <a:gd name="connsiteX301" fmla="*/ 3933657 w 8009775"/>
              <a:gd name="connsiteY301" fmla="*/ 1630998 h 6858001"/>
              <a:gd name="connsiteX302" fmla="*/ 3939568 w 8009775"/>
              <a:gd name="connsiteY302" fmla="*/ 1629094 h 6858001"/>
              <a:gd name="connsiteX303" fmla="*/ 3945184 w 8009775"/>
              <a:gd name="connsiteY303" fmla="*/ 1627189 h 6858001"/>
              <a:gd name="connsiteX304" fmla="*/ 3950799 w 8009775"/>
              <a:gd name="connsiteY304" fmla="*/ 1625283 h 6858001"/>
              <a:gd name="connsiteX305" fmla="*/ 3956415 w 8009775"/>
              <a:gd name="connsiteY305" fmla="*/ 1623061 h 6858001"/>
              <a:gd name="connsiteX306" fmla="*/ 3961735 w 8009775"/>
              <a:gd name="connsiteY306" fmla="*/ 1620204 h 6858001"/>
              <a:gd name="connsiteX307" fmla="*/ 3967055 w 8009775"/>
              <a:gd name="connsiteY307" fmla="*/ 1617345 h 6858001"/>
              <a:gd name="connsiteX308" fmla="*/ 3972376 w 8009775"/>
              <a:gd name="connsiteY308" fmla="*/ 1613854 h 6858001"/>
              <a:gd name="connsiteX309" fmla="*/ 3977400 w 8009775"/>
              <a:gd name="connsiteY309" fmla="*/ 1610361 h 6858001"/>
              <a:gd name="connsiteX310" fmla="*/ 3982425 w 8009775"/>
              <a:gd name="connsiteY310" fmla="*/ 1606869 h 6858001"/>
              <a:gd name="connsiteX311" fmla="*/ 3986858 w 8009775"/>
              <a:gd name="connsiteY311" fmla="*/ 1602423 h 6858001"/>
              <a:gd name="connsiteX312" fmla="*/ 3991587 w 8009775"/>
              <a:gd name="connsiteY312" fmla="*/ 1598296 h 6858001"/>
              <a:gd name="connsiteX313" fmla="*/ 3996021 w 8009775"/>
              <a:gd name="connsiteY313" fmla="*/ 1593533 h 6858001"/>
              <a:gd name="connsiteX314" fmla="*/ 4000159 w 8009775"/>
              <a:gd name="connsiteY314" fmla="*/ 1588771 h 6858001"/>
              <a:gd name="connsiteX315" fmla="*/ 4003705 w 8009775"/>
              <a:gd name="connsiteY315" fmla="*/ 1583691 h 6858001"/>
              <a:gd name="connsiteX316" fmla="*/ 4007548 w 8009775"/>
              <a:gd name="connsiteY316" fmla="*/ 1578928 h 6858001"/>
              <a:gd name="connsiteX317" fmla="*/ 4010799 w 8009775"/>
              <a:gd name="connsiteY317" fmla="*/ 1573849 h 6858001"/>
              <a:gd name="connsiteX318" fmla="*/ 4013459 w 8009775"/>
              <a:gd name="connsiteY318" fmla="*/ 1568451 h 6858001"/>
              <a:gd name="connsiteX319" fmla="*/ 4016415 w 8009775"/>
              <a:gd name="connsiteY319" fmla="*/ 1563054 h 6858001"/>
              <a:gd name="connsiteX320" fmla="*/ 4018484 w 8009775"/>
              <a:gd name="connsiteY320" fmla="*/ 1557339 h 6858001"/>
              <a:gd name="connsiteX321" fmla="*/ 4020848 w 8009775"/>
              <a:gd name="connsiteY321" fmla="*/ 1551941 h 6858001"/>
              <a:gd name="connsiteX322" fmla="*/ 4022621 w 8009775"/>
              <a:gd name="connsiteY322" fmla="*/ 1546226 h 6858001"/>
              <a:gd name="connsiteX323" fmla="*/ 4024395 w 8009775"/>
              <a:gd name="connsiteY323" fmla="*/ 1540511 h 6858001"/>
              <a:gd name="connsiteX324" fmla="*/ 4025282 w 8009775"/>
              <a:gd name="connsiteY324" fmla="*/ 1534478 h 6858001"/>
              <a:gd name="connsiteX325" fmla="*/ 4026464 w 8009775"/>
              <a:gd name="connsiteY325" fmla="*/ 1528763 h 6858001"/>
              <a:gd name="connsiteX326" fmla="*/ 4027055 w 8009775"/>
              <a:gd name="connsiteY326" fmla="*/ 1522731 h 6858001"/>
              <a:gd name="connsiteX327" fmla="*/ 4027646 w 8009775"/>
              <a:gd name="connsiteY327" fmla="*/ 1517016 h 6858001"/>
              <a:gd name="connsiteX328" fmla="*/ 4027646 w 8009775"/>
              <a:gd name="connsiteY328" fmla="*/ 1510984 h 6858001"/>
              <a:gd name="connsiteX329" fmla="*/ 4027646 w 8009775"/>
              <a:gd name="connsiteY329" fmla="*/ 1505268 h 6858001"/>
              <a:gd name="connsiteX330" fmla="*/ 4027055 w 8009775"/>
              <a:gd name="connsiteY330" fmla="*/ 1499553 h 6858001"/>
              <a:gd name="connsiteX331" fmla="*/ 4026464 w 8009775"/>
              <a:gd name="connsiteY331" fmla="*/ 1493204 h 6858001"/>
              <a:gd name="connsiteX332" fmla="*/ 4025282 w 8009775"/>
              <a:gd name="connsiteY332" fmla="*/ 1487489 h 6858001"/>
              <a:gd name="connsiteX333" fmla="*/ 4024395 w 8009775"/>
              <a:gd name="connsiteY333" fmla="*/ 1481773 h 6858001"/>
              <a:gd name="connsiteX334" fmla="*/ 4022621 w 8009775"/>
              <a:gd name="connsiteY334" fmla="*/ 1476058 h 6858001"/>
              <a:gd name="connsiteX335" fmla="*/ 4020848 w 8009775"/>
              <a:gd name="connsiteY335" fmla="*/ 1470343 h 6858001"/>
              <a:gd name="connsiteX336" fmla="*/ 4018484 w 8009775"/>
              <a:gd name="connsiteY336" fmla="*/ 1464629 h 6858001"/>
              <a:gd name="connsiteX337" fmla="*/ 4016415 w 8009775"/>
              <a:gd name="connsiteY337" fmla="*/ 1459231 h 6858001"/>
              <a:gd name="connsiteX338" fmla="*/ 4013459 w 8009775"/>
              <a:gd name="connsiteY338" fmla="*/ 1453834 h 6858001"/>
              <a:gd name="connsiteX339" fmla="*/ 4010799 w 8009775"/>
              <a:gd name="connsiteY339" fmla="*/ 1448436 h 6858001"/>
              <a:gd name="connsiteX340" fmla="*/ 4007548 w 8009775"/>
              <a:gd name="connsiteY340" fmla="*/ 1443356 h 6858001"/>
              <a:gd name="connsiteX341" fmla="*/ 4003705 w 8009775"/>
              <a:gd name="connsiteY341" fmla="*/ 1438275 h 6858001"/>
              <a:gd name="connsiteX342" fmla="*/ 4000159 w 8009775"/>
              <a:gd name="connsiteY342" fmla="*/ 1433195 h 6858001"/>
              <a:gd name="connsiteX343" fmla="*/ 3996021 w 8009775"/>
              <a:gd name="connsiteY343" fmla="*/ 1428751 h 6858001"/>
              <a:gd name="connsiteX344" fmla="*/ 3991587 w 8009775"/>
              <a:gd name="connsiteY344" fmla="*/ 1423988 h 6858001"/>
              <a:gd name="connsiteX345" fmla="*/ 3323022 w 8009775"/>
              <a:gd name="connsiteY345" fmla="*/ 755333 h 6858001"/>
              <a:gd name="connsiteX346" fmla="*/ 3316815 w 8009775"/>
              <a:gd name="connsiteY346" fmla="*/ 748348 h 6858001"/>
              <a:gd name="connsiteX347" fmla="*/ 3310904 w 8009775"/>
              <a:gd name="connsiteY347" fmla="*/ 741045 h 6858001"/>
              <a:gd name="connsiteX348" fmla="*/ 3305584 w 8009775"/>
              <a:gd name="connsiteY348" fmla="*/ 733108 h 6858001"/>
              <a:gd name="connsiteX349" fmla="*/ 3300855 w 8009775"/>
              <a:gd name="connsiteY349" fmla="*/ 725170 h 6858001"/>
              <a:gd name="connsiteX350" fmla="*/ 3297308 w 8009775"/>
              <a:gd name="connsiteY350" fmla="*/ 716915 h 6858001"/>
              <a:gd name="connsiteX351" fmla="*/ 3293761 w 8009775"/>
              <a:gd name="connsiteY351" fmla="*/ 708660 h 6858001"/>
              <a:gd name="connsiteX352" fmla="*/ 3291101 w 8009775"/>
              <a:gd name="connsiteY352" fmla="*/ 699770 h 6858001"/>
              <a:gd name="connsiteX353" fmla="*/ 3289328 w 8009775"/>
              <a:gd name="connsiteY353" fmla="*/ 691198 h 6858001"/>
              <a:gd name="connsiteX354" fmla="*/ 2596527 w 8009775"/>
              <a:gd name="connsiteY354"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460026 w 8009775"/>
              <a:gd name="connsiteY74" fmla="*/ 6858001 h 6858001"/>
              <a:gd name="connsiteX75" fmla="*/ 7507651 w 8009775"/>
              <a:gd name="connsiteY75" fmla="*/ 6858001 h 6858001"/>
              <a:gd name="connsiteX76" fmla="*/ 7507650 w 8009775"/>
              <a:gd name="connsiteY76" fmla="*/ 6858000 h 6858001"/>
              <a:gd name="connsiteX77" fmla="*/ 8009775 w 8009775"/>
              <a:gd name="connsiteY77" fmla="*/ 6858000 h 6858001"/>
              <a:gd name="connsiteX78" fmla="*/ 3996316 w 8009775"/>
              <a:gd name="connsiteY78" fmla="*/ 2818448 h 6858001"/>
              <a:gd name="connsiteX79" fmla="*/ 3980947 w 8009775"/>
              <a:gd name="connsiteY79" fmla="*/ 2804795 h 6858001"/>
              <a:gd name="connsiteX80" fmla="*/ 3965282 w 8009775"/>
              <a:gd name="connsiteY80" fmla="*/ 2791144 h 6858001"/>
              <a:gd name="connsiteX81" fmla="*/ 3950799 w 8009775"/>
              <a:gd name="connsiteY81" fmla="*/ 2776856 h 6858001"/>
              <a:gd name="connsiteX82" fmla="*/ 3936021 w 8009775"/>
              <a:gd name="connsiteY82" fmla="*/ 2762568 h 6858001"/>
              <a:gd name="connsiteX83" fmla="*/ 3001744 w 8009775"/>
              <a:gd name="connsiteY83" fmla="*/ 1828166 h 6858001"/>
              <a:gd name="connsiteX84" fmla="*/ 2997311 w 8009775"/>
              <a:gd name="connsiteY84" fmla="*/ 1823404 h 6858001"/>
              <a:gd name="connsiteX85" fmla="*/ 2992878 w 8009775"/>
              <a:gd name="connsiteY85" fmla="*/ 1818640 h 6858001"/>
              <a:gd name="connsiteX86" fmla="*/ 2989331 w 8009775"/>
              <a:gd name="connsiteY86" fmla="*/ 1814195 h 6858001"/>
              <a:gd name="connsiteX87" fmla="*/ 2985784 w 8009775"/>
              <a:gd name="connsiteY87" fmla="*/ 1808799 h 6858001"/>
              <a:gd name="connsiteX88" fmla="*/ 2982533 w 8009775"/>
              <a:gd name="connsiteY88" fmla="*/ 1803718 h 6858001"/>
              <a:gd name="connsiteX89" fmla="*/ 2979873 w 8009775"/>
              <a:gd name="connsiteY89" fmla="*/ 1798321 h 6858001"/>
              <a:gd name="connsiteX90" fmla="*/ 2976917 w 8009775"/>
              <a:gd name="connsiteY90" fmla="*/ 1792924 h 6858001"/>
              <a:gd name="connsiteX91" fmla="*/ 2974552 w 8009775"/>
              <a:gd name="connsiteY91" fmla="*/ 1787526 h 6858001"/>
              <a:gd name="connsiteX92" fmla="*/ 2972484 w 8009775"/>
              <a:gd name="connsiteY92" fmla="*/ 1781811 h 6858001"/>
              <a:gd name="connsiteX93" fmla="*/ 2970710 w 8009775"/>
              <a:gd name="connsiteY93" fmla="*/ 1776095 h 6858001"/>
              <a:gd name="connsiteX94" fmla="*/ 2968937 w 8009775"/>
              <a:gd name="connsiteY94" fmla="*/ 1770380 h 6858001"/>
              <a:gd name="connsiteX95" fmla="*/ 2967755 w 8009775"/>
              <a:gd name="connsiteY95" fmla="*/ 1764665 h 6858001"/>
              <a:gd name="connsiteX96" fmla="*/ 2966868 w 8009775"/>
              <a:gd name="connsiteY96" fmla="*/ 1758634 h 6858001"/>
              <a:gd name="connsiteX97" fmla="*/ 2965981 w 8009775"/>
              <a:gd name="connsiteY97" fmla="*/ 1752919 h 6858001"/>
              <a:gd name="connsiteX98" fmla="*/ 2965686 w 8009775"/>
              <a:gd name="connsiteY98" fmla="*/ 1746885 h 6858001"/>
              <a:gd name="connsiteX99" fmla="*/ 2965686 w 8009775"/>
              <a:gd name="connsiteY99" fmla="*/ 1741170 h 6858001"/>
              <a:gd name="connsiteX100" fmla="*/ 2965686 w 8009775"/>
              <a:gd name="connsiteY100" fmla="*/ 1735139 h 6858001"/>
              <a:gd name="connsiteX101" fmla="*/ 2965981 w 8009775"/>
              <a:gd name="connsiteY101" fmla="*/ 1729424 h 6858001"/>
              <a:gd name="connsiteX102" fmla="*/ 2966868 w 8009775"/>
              <a:gd name="connsiteY102" fmla="*/ 1723074 h 6858001"/>
              <a:gd name="connsiteX103" fmla="*/ 2967755 w 8009775"/>
              <a:gd name="connsiteY103" fmla="*/ 1717358 h 6858001"/>
              <a:gd name="connsiteX104" fmla="*/ 2968937 w 8009775"/>
              <a:gd name="connsiteY104" fmla="*/ 1711643 h 6858001"/>
              <a:gd name="connsiteX105" fmla="*/ 2970710 w 8009775"/>
              <a:gd name="connsiteY105" fmla="*/ 1705929 h 6858001"/>
              <a:gd name="connsiteX106" fmla="*/ 2972484 w 8009775"/>
              <a:gd name="connsiteY106" fmla="*/ 1700214 h 6858001"/>
              <a:gd name="connsiteX107" fmla="*/ 2974552 w 8009775"/>
              <a:gd name="connsiteY107" fmla="*/ 1694816 h 6858001"/>
              <a:gd name="connsiteX108" fmla="*/ 2976917 w 8009775"/>
              <a:gd name="connsiteY108" fmla="*/ 1689101 h 6858001"/>
              <a:gd name="connsiteX109" fmla="*/ 2979873 w 8009775"/>
              <a:gd name="connsiteY109" fmla="*/ 1683703 h 6858001"/>
              <a:gd name="connsiteX110" fmla="*/ 2982533 w 8009775"/>
              <a:gd name="connsiteY110" fmla="*/ 1678305 h 6858001"/>
              <a:gd name="connsiteX111" fmla="*/ 2985784 w 8009775"/>
              <a:gd name="connsiteY111" fmla="*/ 1673226 h 6858001"/>
              <a:gd name="connsiteX112" fmla="*/ 2989331 w 8009775"/>
              <a:gd name="connsiteY112" fmla="*/ 1668145 h 6858001"/>
              <a:gd name="connsiteX113" fmla="*/ 2992878 w 8009775"/>
              <a:gd name="connsiteY113" fmla="*/ 1663066 h 6858001"/>
              <a:gd name="connsiteX114" fmla="*/ 2997311 w 8009775"/>
              <a:gd name="connsiteY114" fmla="*/ 1658621 h 6858001"/>
              <a:gd name="connsiteX115" fmla="*/ 3001744 w 8009775"/>
              <a:gd name="connsiteY115" fmla="*/ 1653859 h 6858001"/>
              <a:gd name="connsiteX116" fmla="*/ 3006178 w 8009775"/>
              <a:gd name="connsiteY116" fmla="*/ 1649414 h 6858001"/>
              <a:gd name="connsiteX117" fmla="*/ 3010907 w 8009775"/>
              <a:gd name="connsiteY117" fmla="*/ 1645603 h 6858001"/>
              <a:gd name="connsiteX118" fmla="*/ 3015932 w 8009775"/>
              <a:gd name="connsiteY118" fmla="*/ 1641794 h 6858001"/>
              <a:gd name="connsiteX119" fmla="*/ 3020956 w 8009775"/>
              <a:gd name="connsiteY119" fmla="*/ 1637984 h 6858001"/>
              <a:gd name="connsiteX120" fmla="*/ 3025981 w 8009775"/>
              <a:gd name="connsiteY120" fmla="*/ 1634809 h 6858001"/>
              <a:gd name="connsiteX121" fmla="*/ 3031596 w 8009775"/>
              <a:gd name="connsiteY121" fmla="*/ 1631950 h 6858001"/>
              <a:gd name="connsiteX122" fmla="*/ 3036916 w 8009775"/>
              <a:gd name="connsiteY122" fmla="*/ 1629094 h 6858001"/>
              <a:gd name="connsiteX123" fmla="*/ 3042532 w 8009775"/>
              <a:gd name="connsiteY123" fmla="*/ 1626871 h 6858001"/>
              <a:gd name="connsiteX124" fmla="*/ 3047852 w 8009775"/>
              <a:gd name="connsiteY124" fmla="*/ 1624649 h 6858001"/>
              <a:gd name="connsiteX125" fmla="*/ 3053764 w 8009775"/>
              <a:gd name="connsiteY125" fmla="*/ 1623061 h 6858001"/>
              <a:gd name="connsiteX126" fmla="*/ 3059379 w 8009775"/>
              <a:gd name="connsiteY126" fmla="*/ 1621155 h 6858001"/>
              <a:gd name="connsiteX127" fmla="*/ 3065291 w 8009775"/>
              <a:gd name="connsiteY127" fmla="*/ 1620204 h 6858001"/>
              <a:gd name="connsiteX128" fmla="*/ 3070906 w 8009775"/>
              <a:gd name="connsiteY128" fmla="*/ 1618934 h 6858001"/>
              <a:gd name="connsiteX129" fmla="*/ 3077113 w 8009775"/>
              <a:gd name="connsiteY129" fmla="*/ 1618299 h 6858001"/>
              <a:gd name="connsiteX130" fmla="*/ 3082729 w 8009775"/>
              <a:gd name="connsiteY130" fmla="*/ 1617981 h 6858001"/>
              <a:gd name="connsiteX131" fmla="*/ 3088936 w 8009775"/>
              <a:gd name="connsiteY131" fmla="*/ 1617981 h 6858001"/>
              <a:gd name="connsiteX132" fmla="*/ 3094552 w 8009775"/>
              <a:gd name="connsiteY132" fmla="*/ 1617981 h 6858001"/>
              <a:gd name="connsiteX133" fmla="*/ 3100758 w 8009775"/>
              <a:gd name="connsiteY133" fmla="*/ 1618299 h 6858001"/>
              <a:gd name="connsiteX134" fmla="*/ 3106670 w 8009775"/>
              <a:gd name="connsiteY134" fmla="*/ 1618934 h 6858001"/>
              <a:gd name="connsiteX135" fmla="*/ 3112285 w 8009775"/>
              <a:gd name="connsiteY135" fmla="*/ 1620204 h 6858001"/>
              <a:gd name="connsiteX136" fmla="*/ 3117901 w 8009775"/>
              <a:gd name="connsiteY136" fmla="*/ 1621155 h 6858001"/>
              <a:gd name="connsiteX137" fmla="*/ 3123812 w 8009775"/>
              <a:gd name="connsiteY137" fmla="*/ 1623061 h 6858001"/>
              <a:gd name="connsiteX138" fmla="*/ 3129428 w 8009775"/>
              <a:gd name="connsiteY138" fmla="*/ 1624649 h 6858001"/>
              <a:gd name="connsiteX139" fmla="*/ 3135339 w 8009775"/>
              <a:gd name="connsiteY139" fmla="*/ 1626871 h 6858001"/>
              <a:gd name="connsiteX140" fmla="*/ 3140660 w 8009775"/>
              <a:gd name="connsiteY140" fmla="*/ 1629094 h 6858001"/>
              <a:gd name="connsiteX141" fmla="*/ 3145980 w 8009775"/>
              <a:gd name="connsiteY141" fmla="*/ 1631950 h 6858001"/>
              <a:gd name="connsiteX142" fmla="*/ 3151300 w 8009775"/>
              <a:gd name="connsiteY142" fmla="*/ 1634809 h 6858001"/>
              <a:gd name="connsiteX143" fmla="*/ 3156324 w 8009775"/>
              <a:gd name="connsiteY143" fmla="*/ 1637984 h 6858001"/>
              <a:gd name="connsiteX144" fmla="*/ 3161349 w 8009775"/>
              <a:gd name="connsiteY144" fmla="*/ 1641794 h 6858001"/>
              <a:gd name="connsiteX145" fmla="*/ 3166374 w 8009775"/>
              <a:gd name="connsiteY145" fmla="*/ 1645603 h 6858001"/>
              <a:gd name="connsiteX146" fmla="*/ 3171102 w 8009775"/>
              <a:gd name="connsiteY146" fmla="*/ 1649414 h 6858001"/>
              <a:gd name="connsiteX147" fmla="*/ 3175832 w 8009775"/>
              <a:gd name="connsiteY147" fmla="*/ 1653859 h 6858001"/>
              <a:gd name="connsiteX148" fmla="*/ 3844692 w 8009775"/>
              <a:gd name="connsiteY148" fmla="*/ 2322830 h 6858001"/>
              <a:gd name="connsiteX149" fmla="*/ 3849421 w 8009775"/>
              <a:gd name="connsiteY149" fmla="*/ 2326958 h 6858001"/>
              <a:gd name="connsiteX150" fmla="*/ 3854150 w 8009775"/>
              <a:gd name="connsiteY150" fmla="*/ 2331085 h 6858001"/>
              <a:gd name="connsiteX151" fmla="*/ 3859175 w 8009775"/>
              <a:gd name="connsiteY151" fmla="*/ 2334895 h 6858001"/>
              <a:gd name="connsiteX152" fmla="*/ 3864199 w 8009775"/>
              <a:gd name="connsiteY152" fmla="*/ 2338705 h 6858001"/>
              <a:gd name="connsiteX153" fmla="*/ 3869224 w 8009775"/>
              <a:gd name="connsiteY153" fmla="*/ 2341880 h 6858001"/>
              <a:gd name="connsiteX154" fmla="*/ 3874544 w 8009775"/>
              <a:gd name="connsiteY154" fmla="*/ 2344738 h 6858001"/>
              <a:gd name="connsiteX155" fmla="*/ 3879864 w 8009775"/>
              <a:gd name="connsiteY155" fmla="*/ 2347595 h 6858001"/>
              <a:gd name="connsiteX156" fmla="*/ 3885775 w 8009775"/>
              <a:gd name="connsiteY156" fmla="*/ 2349818 h 6858001"/>
              <a:gd name="connsiteX157" fmla="*/ 3891096 w 8009775"/>
              <a:gd name="connsiteY157" fmla="*/ 2351723 h 6858001"/>
              <a:gd name="connsiteX158" fmla="*/ 3896711 w 8009775"/>
              <a:gd name="connsiteY158" fmla="*/ 2353628 h 6858001"/>
              <a:gd name="connsiteX159" fmla="*/ 3902623 w 8009775"/>
              <a:gd name="connsiteY159" fmla="*/ 2355534 h 6858001"/>
              <a:gd name="connsiteX160" fmla="*/ 3908238 w 8009775"/>
              <a:gd name="connsiteY160" fmla="*/ 2356485 h 6858001"/>
              <a:gd name="connsiteX161" fmla="*/ 3914150 w 8009775"/>
              <a:gd name="connsiteY161" fmla="*/ 2357755 h 6858001"/>
              <a:gd name="connsiteX162" fmla="*/ 3920061 w 8009775"/>
              <a:gd name="connsiteY162" fmla="*/ 2358391 h 6858001"/>
              <a:gd name="connsiteX163" fmla="*/ 3925972 w 8009775"/>
              <a:gd name="connsiteY163" fmla="*/ 2358708 h 6858001"/>
              <a:gd name="connsiteX164" fmla="*/ 3931883 w 8009775"/>
              <a:gd name="connsiteY164" fmla="*/ 2358708 h 6858001"/>
              <a:gd name="connsiteX165" fmla="*/ 3937795 w 8009775"/>
              <a:gd name="connsiteY165" fmla="*/ 2358708 h 6858001"/>
              <a:gd name="connsiteX166" fmla="*/ 3943706 w 8009775"/>
              <a:gd name="connsiteY166" fmla="*/ 2358391 h 6858001"/>
              <a:gd name="connsiteX167" fmla="*/ 3949617 w 8009775"/>
              <a:gd name="connsiteY167" fmla="*/ 2357755 h 6858001"/>
              <a:gd name="connsiteX168" fmla="*/ 3955233 w 8009775"/>
              <a:gd name="connsiteY168" fmla="*/ 2356485 h 6858001"/>
              <a:gd name="connsiteX169" fmla="*/ 3961144 w 8009775"/>
              <a:gd name="connsiteY169" fmla="*/ 2355534 h 6858001"/>
              <a:gd name="connsiteX170" fmla="*/ 3966760 w 8009775"/>
              <a:gd name="connsiteY170" fmla="*/ 2353628 h 6858001"/>
              <a:gd name="connsiteX171" fmla="*/ 3972671 w 8009775"/>
              <a:gd name="connsiteY171" fmla="*/ 2351723 h 6858001"/>
              <a:gd name="connsiteX172" fmla="*/ 3978287 w 8009775"/>
              <a:gd name="connsiteY172" fmla="*/ 2349818 h 6858001"/>
              <a:gd name="connsiteX173" fmla="*/ 3983607 w 8009775"/>
              <a:gd name="connsiteY173" fmla="*/ 2347595 h 6858001"/>
              <a:gd name="connsiteX174" fmla="*/ 3989223 w 8009775"/>
              <a:gd name="connsiteY174" fmla="*/ 2344738 h 6858001"/>
              <a:gd name="connsiteX175" fmla="*/ 3994543 w 8009775"/>
              <a:gd name="connsiteY175" fmla="*/ 2341880 h 6858001"/>
              <a:gd name="connsiteX176" fmla="*/ 3999567 w 8009775"/>
              <a:gd name="connsiteY176" fmla="*/ 2338705 h 6858001"/>
              <a:gd name="connsiteX177" fmla="*/ 4004888 w 8009775"/>
              <a:gd name="connsiteY177" fmla="*/ 2334895 h 6858001"/>
              <a:gd name="connsiteX178" fmla="*/ 4009617 w 8009775"/>
              <a:gd name="connsiteY178" fmla="*/ 2331085 h 6858001"/>
              <a:gd name="connsiteX179" fmla="*/ 4014346 w 8009775"/>
              <a:gd name="connsiteY179" fmla="*/ 2326958 h 6858001"/>
              <a:gd name="connsiteX180" fmla="*/ 4018779 w 8009775"/>
              <a:gd name="connsiteY180" fmla="*/ 2322830 h 6858001"/>
              <a:gd name="connsiteX181" fmla="*/ 4023213 w 8009775"/>
              <a:gd name="connsiteY181" fmla="*/ 2318068 h 6858001"/>
              <a:gd name="connsiteX182" fmla="*/ 4027646 w 8009775"/>
              <a:gd name="connsiteY182" fmla="*/ 2313306 h 6858001"/>
              <a:gd name="connsiteX183" fmla="*/ 4031193 w 8009775"/>
              <a:gd name="connsiteY183" fmla="*/ 2308544 h 6858001"/>
              <a:gd name="connsiteX184" fmla="*/ 4034740 w 8009775"/>
              <a:gd name="connsiteY184" fmla="*/ 2303463 h 6858001"/>
              <a:gd name="connsiteX185" fmla="*/ 4037991 w 8009775"/>
              <a:gd name="connsiteY185" fmla="*/ 2298384 h 6858001"/>
              <a:gd name="connsiteX186" fmla="*/ 4040946 w 8009775"/>
              <a:gd name="connsiteY186" fmla="*/ 2292985 h 6858001"/>
              <a:gd name="connsiteX187" fmla="*/ 4043606 w 8009775"/>
              <a:gd name="connsiteY187" fmla="*/ 2287588 h 6858001"/>
              <a:gd name="connsiteX188" fmla="*/ 4046267 w 8009775"/>
              <a:gd name="connsiteY188" fmla="*/ 2281873 h 6858001"/>
              <a:gd name="connsiteX189" fmla="*/ 4048040 w 8009775"/>
              <a:gd name="connsiteY189" fmla="*/ 2276476 h 6858001"/>
              <a:gd name="connsiteX190" fmla="*/ 4050109 w 8009775"/>
              <a:gd name="connsiteY190" fmla="*/ 2270761 h 6858001"/>
              <a:gd name="connsiteX191" fmla="*/ 4051587 w 8009775"/>
              <a:gd name="connsiteY191" fmla="*/ 2265046 h 6858001"/>
              <a:gd name="connsiteX192" fmla="*/ 4052769 w 8009775"/>
              <a:gd name="connsiteY192" fmla="*/ 2259331 h 6858001"/>
              <a:gd name="connsiteX193" fmla="*/ 4053656 w 8009775"/>
              <a:gd name="connsiteY193" fmla="*/ 2253298 h 6858001"/>
              <a:gd name="connsiteX194" fmla="*/ 4054542 w 8009775"/>
              <a:gd name="connsiteY194" fmla="*/ 2247266 h 6858001"/>
              <a:gd name="connsiteX195" fmla="*/ 4054838 w 8009775"/>
              <a:gd name="connsiteY195" fmla="*/ 2241551 h 6858001"/>
              <a:gd name="connsiteX196" fmla="*/ 4055133 w 8009775"/>
              <a:gd name="connsiteY196" fmla="*/ 2235519 h 6858001"/>
              <a:gd name="connsiteX197" fmla="*/ 4054838 w 8009775"/>
              <a:gd name="connsiteY197" fmla="*/ 2229804 h 6858001"/>
              <a:gd name="connsiteX198" fmla="*/ 4054542 w 8009775"/>
              <a:gd name="connsiteY198" fmla="*/ 2223770 h 6858001"/>
              <a:gd name="connsiteX199" fmla="*/ 4053656 w 8009775"/>
              <a:gd name="connsiteY199" fmla="*/ 2217739 h 6858001"/>
              <a:gd name="connsiteX200" fmla="*/ 4052769 w 8009775"/>
              <a:gd name="connsiteY200" fmla="*/ 2212024 h 6858001"/>
              <a:gd name="connsiteX201" fmla="*/ 4051587 w 8009775"/>
              <a:gd name="connsiteY201" fmla="*/ 2206309 h 6858001"/>
              <a:gd name="connsiteX202" fmla="*/ 4050109 w 8009775"/>
              <a:gd name="connsiteY202" fmla="*/ 2200593 h 6858001"/>
              <a:gd name="connsiteX203" fmla="*/ 4048040 w 8009775"/>
              <a:gd name="connsiteY203" fmla="*/ 2194878 h 6858001"/>
              <a:gd name="connsiteX204" fmla="*/ 4046267 w 8009775"/>
              <a:gd name="connsiteY204" fmla="*/ 2189163 h 6858001"/>
              <a:gd name="connsiteX205" fmla="*/ 4043606 w 8009775"/>
              <a:gd name="connsiteY205" fmla="*/ 2183765 h 6858001"/>
              <a:gd name="connsiteX206" fmla="*/ 4040946 w 8009775"/>
              <a:gd name="connsiteY206" fmla="*/ 2178368 h 6858001"/>
              <a:gd name="connsiteX207" fmla="*/ 4037991 w 8009775"/>
              <a:gd name="connsiteY207" fmla="*/ 2172970 h 6858001"/>
              <a:gd name="connsiteX208" fmla="*/ 4034740 w 8009775"/>
              <a:gd name="connsiteY208" fmla="*/ 2167890 h 6858001"/>
              <a:gd name="connsiteX209" fmla="*/ 4031193 w 8009775"/>
              <a:gd name="connsiteY209" fmla="*/ 2162494 h 6858001"/>
              <a:gd name="connsiteX210" fmla="*/ 4027646 w 8009775"/>
              <a:gd name="connsiteY210" fmla="*/ 2157730 h 6858001"/>
              <a:gd name="connsiteX211" fmla="*/ 4023213 w 8009775"/>
              <a:gd name="connsiteY211" fmla="*/ 2153285 h 6858001"/>
              <a:gd name="connsiteX212" fmla="*/ 4018779 w 8009775"/>
              <a:gd name="connsiteY212" fmla="*/ 2148523 h 6858001"/>
              <a:gd name="connsiteX213" fmla="*/ 3632182 w 8009775"/>
              <a:gd name="connsiteY213" fmla="*/ 1761490 h 6858001"/>
              <a:gd name="connsiteX214" fmla="*/ 3435928 w 8009775"/>
              <a:gd name="connsiteY214" fmla="*/ 1565276 h 6858001"/>
              <a:gd name="connsiteX215" fmla="*/ 3431198 w 8009775"/>
              <a:gd name="connsiteY215" fmla="*/ 1560514 h 6858001"/>
              <a:gd name="connsiteX216" fmla="*/ 3427356 w 8009775"/>
              <a:gd name="connsiteY216" fmla="*/ 1555751 h 6858001"/>
              <a:gd name="connsiteX217" fmla="*/ 3423218 w 8009775"/>
              <a:gd name="connsiteY217" fmla="*/ 1550671 h 6858001"/>
              <a:gd name="connsiteX218" fmla="*/ 3420262 w 8009775"/>
              <a:gd name="connsiteY218" fmla="*/ 1545909 h 6858001"/>
              <a:gd name="connsiteX219" fmla="*/ 3417012 w 8009775"/>
              <a:gd name="connsiteY219" fmla="*/ 1540829 h 6858001"/>
              <a:gd name="connsiteX220" fmla="*/ 3413760 w 8009775"/>
              <a:gd name="connsiteY220" fmla="*/ 1535430 h 6858001"/>
              <a:gd name="connsiteX221" fmla="*/ 3411100 w 8009775"/>
              <a:gd name="connsiteY221" fmla="*/ 1530034 h 6858001"/>
              <a:gd name="connsiteX222" fmla="*/ 3408736 w 8009775"/>
              <a:gd name="connsiteY222" fmla="*/ 1524635 h 6858001"/>
              <a:gd name="connsiteX223" fmla="*/ 3406371 w 8009775"/>
              <a:gd name="connsiteY223" fmla="*/ 1518920 h 6858001"/>
              <a:gd name="connsiteX224" fmla="*/ 3404598 w 8009775"/>
              <a:gd name="connsiteY224" fmla="*/ 1513205 h 6858001"/>
              <a:gd name="connsiteX225" fmla="*/ 3403120 w 8009775"/>
              <a:gd name="connsiteY225" fmla="*/ 1507174 h 6858001"/>
              <a:gd name="connsiteX226" fmla="*/ 3401938 w 8009775"/>
              <a:gd name="connsiteY226" fmla="*/ 1501459 h 6858001"/>
              <a:gd name="connsiteX227" fmla="*/ 3401051 w 8009775"/>
              <a:gd name="connsiteY227" fmla="*/ 1495744 h 6858001"/>
              <a:gd name="connsiteX228" fmla="*/ 3400460 w 8009775"/>
              <a:gd name="connsiteY228" fmla="*/ 1489710 h 6858001"/>
              <a:gd name="connsiteX229" fmla="*/ 3399869 w 8009775"/>
              <a:gd name="connsiteY229" fmla="*/ 1483995 h 6858001"/>
              <a:gd name="connsiteX230" fmla="*/ 3399573 w 8009775"/>
              <a:gd name="connsiteY230" fmla="*/ 1478281 h 6858001"/>
              <a:gd name="connsiteX231" fmla="*/ 3399869 w 8009775"/>
              <a:gd name="connsiteY231" fmla="*/ 1472249 h 6858001"/>
              <a:gd name="connsiteX232" fmla="*/ 3400460 w 8009775"/>
              <a:gd name="connsiteY232" fmla="*/ 1466215 h 6858001"/>
              <a:gd name="connsiteX233" fmla="*/ 3401051 w 8009775"/>
              <a:gd name="connsiteY233" fmla="*/ 1460183 h 6858001"/>
              <a:gd name="connsiteX234" fmla="*/ 3401938 w 8009775"/>
              <a:gd name="connsiteY234" fmla="*/ 1454468 h 6858001"/>
              <a:gd name="connsiteX235" fmla="*/ 3403120 w 8009775"/>
              <a:gd name="connsiteY235" fmla="*/ 1448754 h 6858001"/>
              <a:gd name="connsiteX236" fmla="*/ 3404598 w 8009775"/>
              <a:gd name="connsiteY236" fmla="*/ 1443039 h 6858001"/>
              <a:gd name="connsiteX237" fmla="*/ 3406371 w 8009775"/>
              <a:gd name="connsiteY237" fmla="*/ 1437324 h 6858001"/>
              <a:gd name="connsiteX238" fmla="*/ 3408736 w 8009775"/>
              <a:gd name="connsiteY238" fmla="*/ 1431609 h 6858001"/>
              <a:gd name="connsiteX239" fmla="*/ 3411100 w 8009775"/>
              <a:gd name="connsiteY239" fmla="*/ 1426211 h 6858001"/>
              <a:gd name="connsiteX240" fmla="*/ 3413760 w 8009775"/>
              <a:gd name="connsiteY240" fmla="*/ 1420814 h 6858001"/>
              <a:gd name="connsiteX241" fmla="*/ 3417012 w 8009775"/>
              <a:gd name="connsiteY241" fmla="*/ 1415416 h 6858001"/>
              <a:gd name="connsiteX242" fmla="*/ 3420262 w 8009775"/>
              <a:gd name="connsiteY242" fmla="*/ 1410336 h 6858001"/>
              <a:gd name="connsiteX243" fmla="*/ 3423218 w 8009775"/>
              <a:gd name="connsiteY243" fmla="*/ 1405256 h 6858001"/>
              <a:gd name="connsiteX244" fmla="*/ 3427356 w 8009775"/>
              <a:gd name="connsiteY244" fmla="*/ 1400175 h 6858001"/>
              <a:gd name="connsiteX245" fmla="*/ 3431198 w 8009775"/>
              <a:gd name="connsiteY245" fmla="*/ 1395731 h 6858001"/>
              <a:gd name="connsiteX246" fmla="*/ 3435928 w 8009775"/>
              <a:gd name="connsiteY246" fmla="*/ 1390969 h 6858001"/>
              <a:gd name="connsiteX247" fmla="*/ 3440361 w 8009775"/>
              <a:gd name="connsiteY247" fmla="*/ 1386524 h 6858001"/>
              <a:gd name="connsiteX248" fmla="*/ 3445386 w 8009775"/>
              <a:gd name="connsiteY248" fmla="*/ 1382396 h 6858001"/>
              <a:gd name="connsiteX249" fmla="*/ 3449819 w 8009775"/>
              <a:gd name="connsiteY249" fmla="*/ 1378585 h 6858001"/>
              <a:gd name="connsiteX250" fmla="*/ 3454844 w 8009775"/>
              <a:gd name="connsiteY250" fmla="*/ 1375094 h 6858001"/>
              <a:gd name="connsiteX251" fmla="*/ 3460459 w 8009775"/>
              <a:gd name="connsiteY251" fmla="*/ 1371919 h 6858001"/>
              <a:gd name="connsiteX252" fmla="*/ 3465780 w 8009775"/>
              <a:gd name="connsiteY252" fmla="*/ 1369061 h 6858001"/>
              <a:gd name="connsiteX253" fmla="*/ 3471100 w 8009775"/>
              <a:gd name="connsiteY253" fmla="*/ 1366204 h 6858001"/>
              <a:gd name="connsiteX254" fmla="*/ 3476420 w 8009775"/>
              <a:gd name="connsiteY254" fmla="*/ 1363980 h 6858001"/>
              <a:gd name="connsiteX255" fmla="*/ 3482331 w 8009775"/>
              <a:gd name="connsiteY255" fmla="*/ 1361759 h 6858001"/>
              <a:gd name="connsiteX256" fmla="*/ 3487947 w 8009775"/>
              <a:gd name="connsiteY256" fmla="*/ 1360170 h 6858001"/>
              <a:gd name="connsiteX257" fmla="*/ 3493858 w 8009775"/>
              <a:gd name="connsiteY257" fmla="*/ 1358265 h 6858001"/>
              <a:gd name="connsiteX258" fmla="*/ 3499474 w 8009775"/>
              <a:gd name="connsiteY258" fmla="*/ 1357314 h 6858001"/>
              <a:gd name="connsiteX259" fmla="*/ 3505385 w 8009775"/>
              <a:gd name="connsiteY259" fmla="*/ 1356043 h 6858001"/>
              <a:gd name="connsiteX260" fmla="*/ 3511001 w 8009775"/>
              <a:gd name="connsiteY260" fmla="*/ 1355409 h 6858001"/>
              <a:gd name="connsiteX261" fmla="*/ 3517208 w 8009775"/>
              <a:gd name="connsiteY261" fmla="*/ 1355090 h 6858001"/>
              <a:gd name="connsiteX262" fmla="*/ 3522823 w 8009775"/>
              <a:gd name="connsiteY262" fmla="*/ 1354773 h 6858001"/>
              <a:gd name="connsiteX263" fmla="*/ 3529030 w 8009775"/>
              <a:gd name="connsiteY263" fmla="*/ 1355090 h 6858001"/>
              <a:gd name="connsiteX264" fmla="*/ 3534646 w 8009775"/>
              <a:gd name="connsiteY264" fmla="*/ 1355409 h 6858001"/>
              <a:gd name="connsiteX265" fmla="*/ 3540557 w 8009775"/>
              <a:gd name="connsiteY265" fmla="*/ 1356043 h 6858001"/>
              <a:gd name="connsiteX266" fmla="*/ 3546468 w 8009775"/>
              <a:gd name="connsiteY266" fmla="*/ 1357314 h 6858001"/>
              <a:gd name="connsiteX267" fmla="*/ 3552380 w 8009775"/>
              <a:gd name="connsiteY267" fmla="*/ 1358265 h 6858001"/>
              <a:gd name="connsiteX268" fmla="*/ 3557995 w 8009775"/>
              <a:gd name="connsiteY268" fmla="*/ 1360170 h 6858001"/>
              <a:gd name="connsiteX269" fmla="*/ 3563906 w 8009775"/>
              <a:gd name="connsiteY269" fmla="*/ 1361759 h 6858001"/>
              <a:gd name="connsiteX270" fmla="*/ 3569227 w 8009775"/>
              <a:gd name="connsiteY270" fmla="*/ 1363980 h 6858001"/>
              <a:gd name="connsiteX271" fmla="*/ 3574842 w 8009775"/>
              <a:gd name="connsiteY271" fmla="*/ 1366204 h 6858001"/>
              <a:gd name="connsiteX272" fmla="*/ 3580458 w 8009775"/>
              <a:gd name="connsiteY272" fmla="*/ 1369061 h 6858001"/>
              <a:gd name="connsiteX273" fmla="*/ 3585778 w 8009775"/>
              <a:gd name="connsiteY273" fmla="*/ 1371919 h 6858001"/>
              <a:gd name="connsiteX274" fmla="*/ 3590803 w 8009775"/>
              <a:gd name="connsiteY274" fmla="*/ 1375094 h 6858001"/>
              <a:gd name="connsiteX275" fmla="*/ 3595828 w 8009775"/>
              <a:gd name="connsiteY275" fmla="*/ 1378585 h 6858001"/>
              <a:gd name="connsiteX276" fmla="*/ 3600852 w 8009775"/>
              <a:gd name="connsiteY276" fmla="*/ 1382396 h 6858001"/>
              <a:gd name="connsiteX277" fmla="*/ 3605581 w 8009775"/>
              <a:gd name="connsiteY277" fmla="*/ 1386524 h 6858001"/>
              <a:gd name="connsiteX278" fmla="*/ 3610014 w 8009775"/>
              <a:gd name="connsiteY278" fmla="*/ 1390969 h 6858001"/>
              <a:gd name="connsiteX279" fmla="*/ 3817500 w 8009775"/>
              <a:gd name="connsiteY279" fmla="*/ 1598296 h 6858001"/>
              <a:gd name="connsiteX280" fmla="*/ 3821934 w 8009775"/>
              <a:gd name="connsiteY280" fmla="*/ 1602423 h 6858001"/>
              <a:gd name="connsiteX281" fmla="*/ 3826663 w 8009775"/>
              <a:gd name="connsiteY281" fmla="*/ 1606869 h 6858001"/>
              <a:gd name="connsiteX282" fmla="*/ 3831687 w 8009775"/>
              <a:gd name="connsiteY282" fmla="*/ 1610361 h 6858001"/>
              <a:gd name="connsiteX283" fmla="*/ 3836712 w 8009775"/>
              <a:gd name="connsiteY283" fmla="*/ 1613854 h 6858001"/>
              <a:gd name="connsiteX284" fmla="*/ 3841736 w 8009775"/>
              <a:gd name="connsiteY284" fmla="*/ 1617345 h 6858001"/>
              <a:gd name="connsiteX285" fmla="*/ 3847352 w 8009775"/>
              <a:gd name="connsiteY285" fmla="*/ 1620204 h 6858001"/>
              <a:gd name="connsiteX286" fmla="*/ 3852672 w 8009775"/>
              <a:gd name="connsiteY286" fmla="*/ 1623061 h 6858001"/>
              <a:gd name="connsiteX287" fmla="*/ 3857992 w 8009775"/>
              <a:gd name="connsiteY287" fmla="*/ 1625283 h 6858001"/>
              <a:gd name="connsiteX288" fmla="*/ 3863608 w 8009775"/>
              <a:gd name="connsiteY288" fmla="*/ 1627189 h 6858001"/>
              <a:gd name="connsiteX289" fmla="*/ 3869519 w 8009775"/>
              <a:gd name="connsiteY289" fmla="*/ 1629094 h 6858001"/>
              <a:gd name="connsiteX290" fmla="*/ 3875135 w 8009775"/>
              <a:gd name="connsiteY290" fmla="*/ 1630998 h 6858001"/>
              <a:gd name="connsiteX291" fmla="*/ 3881046 w 8009775"/>
              <a:gd name="connsiteY291" fmla="*/ 1631950 h 6858001"/>
              <a:gd name="connsiteX292" fmla="*/ 3886662 w 8009775"/>
              <a:gd name="connsiteY292" fmla="*/ 1632904 h 6858001"/>
              <a:gd name="connsiteX293" fmla="*/ 3892869 w 8009775"/>
              <a:gd name="connsiteY293" fmla="*/ 1633856 h 6858001"/>
              <a:gd name="connsiteX294" fmla="*/ 3898485 w 8009775"/>
              <a:gd name="connsiteY294" fmla="*/ 1634174 h 6858001"/>
              <a:gd name="connsiteX295" fmla="*/ 3904396 w 8009775"/>
              <a:gd name="connsiteY295" fmla="*/ 1634174 h 6858001"/>
              <a:gd name="connsiteX296" fmla="*/ 3910307 w 8009775"/>
              <a:gd name="connsiteY296" fmla="*/ 1634174 h 6858001"/>
              <a:gd name="connsiteX297" fmla="*/ 3916219 w 8009775"/>
              <a:gd name="connsiteY297" fmla="*/ 1633856 h 6858001"/>
              <a:gd name="connsiteX298" fmla="*/ 3922425 w 8009775"/>
              <a:gd name="connsiteY298" fmla="*/ 1632904 h 6858001"/>
              <a:gd name="connsiteX299" fmla="*/ 3928041 w 8009775"/>
              <a:gd name="connsiteY299" fmla="*/ 1631950 h 6858001"/>
              <a:gd name="connsiteX300" fmla="*/ 3933657 w 8009775"/>
              <a:gd name="connsiteY300" fmla="*/ 1630998 h 6858001"/>
              <a:gd name="connsiteX301" fmla="*/ 3939568 w 8009775"/>
              <a:gd name="connsiteY301" fmla="*/ 1629094 h 6858001"/>
              <a:gd name="connsiteX302" fmla="*/ 3945184 w 8009775"/>
              <a:gd name="connsiteY302" fmla="*/ 1627189 h 6858001"/>
              <a:gd name="connsiteX303" fmla="*/ 3950799 w 8009775"/>
              <a:gd name="connsiteY303" fmla="*/ 1625283 h 6858001"/>
              <a:gd name="connsiteX304" fmla="*/ 3956415 w 8009775"/>
              <a:gd name="connsiteY304" fmla="*/ 1623061 h 6858001"/>
              <a:gd name="connsiteX305" fmla="*/ 3961735 w 8009775"/>
              <a:gd name="connsiteY305" fmla="*/ 1620204 h 6858001"/>
              <a:gd name="connsiteX306" fmla="*/ 3967055 w 8009775"/>
              <a:gd name="connsiteY306" fmla="*/ 1617345 h 6858001"/>
              <a:gd name="connsiteX307" fmla="*/ 3972376 w 8009775"/>
              <a:gd name="connsiteY307" fmla="*/ 1613854 h 6858001"/>
              <a:gd name="connsiteX308" fmla="*/ 3977400 w 8009775"/>
              <a:gd name="connsiteY308" fmla="*/ 1610361 h 6858001"/>
              <a:gd name="connsiteX309" fmla="*/ 3982425 w 8009775"/>
              <a:gd name="connsiteY309" fmla="*/ 1606869 h 6858001"/>
              <a:gd name="connsiteX310" fmla="*/ 3986858 w 8009775"/>
              <a:gd name="connsiteY310" fmla="*/ 1602423 h 6858001"/>
              <a:gd name="connsiteX311" fmla="*/ 3991587 w 8009775"/>
              <a:gd name="connsiteY311" fmla="*/ 1598296 h 6858001"/>
              <a:gd name="connsiteX312" fmla="*/ 3996021 w 8009775"/>
              <a:gd name="connsiteY312" fmla="*/ 1593533 h 6858001"/>
              <a:gd name="connsiteX313" fmla="*/ 4000159 w 8009775"/>
              <a:gd name="connsiteY313" fmla="*/ 1588771 h 6858001"/>
              <a:gd name="connsiteX314" fmla="*/ 4003705 w 8009775"/>
              <a:gd name="connsiteY314" fmla="*/ 1583691 h 6858001"/>
              <a:gd name="connsiteX315" fmla="*/ 4007548 w 8009775"/>
              <a:gd name="connsiteY315" fmla="*/ 1578928 h 6858001"/>
              <a:gd name="connsiteX316" fmla="*/ 4010799 w 8009775"/>
              <a:gd name="connsiteY316" fmla="*/ 1573849 h 6858001"/>
              <a:gd name="connsiteX317" fmla="*/ 4013459 w 8009775"/>
              <a:gd name="connsiteY317" fmla="*/ 1568451 h 6858001"/>
              <a:gd name="connsiteX318" fmla="*/ 4016415 w 8009775"/>
              <a:gd name="connsiteY318" fmla="*/ 1563054 h 6858001"/>
              <a:gd name="connsiteX319" fmla="*/ 4018484 w 8009775"/>
              <a:gd name="connsiteY319" fmla="*/ 1557339 h 6858001"/>
              <a:gd name="connsiteX320" fmla="*/ 4020848 w 8009775"/>
              <a:gd name="connsiteY320" fmla="*/ 1551941 h 6858001"/>
              <a:gd name="connsiteX321" fmla="*/ 4022621 w 8009775"/>
              <a:gd name="connsiteY321" fmla="*/ 1546226 h 6858001"/>
              <a:gd name="connsiteX322" fmla="*/ 4024395 w 8009775"/>
              <a:gd name="connsiteY322" fmla="*/ 1540511 h 6858001"/>
              <a:gd name="connsiteX323" fmla="*/ 4025282 w 8009775"/>
              <a:gd name="connsiteY323" fmla="*/ 1534478 h 6858001"/>
              <a:gd name="connsiteX324" fmla="*/ 4026464 w 8009775"/>
              <a:gd name="connsiteY324" fmla="*/ 1528763 h 6858001"/>
              <a:gd name="connsiteX325" fmla="*/ 4027055 w 8009775"/>
              <a:gd name="connsiteY325" fmla="*/ 1522731 h 6858001"/>
              <a:gd name="connsiteX326" fmla="*/ 4027646 w 8009775"/>
              <a:gd name="connsiteY326" fmla="*/ 1517016 h 6858001"/>
              <a:gd name="connsiteX327" fmla="*/ 4027646 w 8009775"/>
              <a:gd name="connsiteY327" fmla="*/ 1510984 h 6858001"/>
              <a:gd name="connsiteX328" fmla="*/ 4027646 w 8009775"/>
              <a:gd name="connsiteY328" fmla="*/ 1505268 h 6858001"/>
              <a:gd name="connsiteX329" fmla="*/ 4027055 w 8009775"/>
              <a:gd name="connsiteY329" fmla="*/ 1499553 h 6858001"/>
              <a:gd name="connsiteX330" fmla="*/ 4026464 w 8009775"/>
              <a:gd name="connsiteY330" fmla="*/ 1493204 h 6858001"/>
              <a:gd name="connsiteX331" fmla="*/ 4025282 w 8009775"/>
              <a:gd name="connsiteY331" fmla="*/ 1487489 h 6858001"/>
              <a:gd name="connsiteX332" fmla="*/ 4024395 w 8009775"/>
              <a:gd name="connsiteY332" fmla="*/ 1481773 h 6858001"/>
              <a:gd name="connsiteX333" fmla="*/ 4022621 w 8009775"/>
              <a:gd name="connsiteY333" fmla="*/ 1476058 h 6858001"/>
              <a:gd name="connsiteX334" fmla="*/ 4020848 w 8009775"/>
              <a:gd name="connsiteY334" fmla="*/ 1470343 h 6858001"/>
              <a:gd name="connsiteX335" fmla="*/ 4018484 w 8009775"/>
              <a:gd name="connsiteY335" fmla="*/ 1464629 h 6858001"/>
              <a:gd name="connsiteX336" fmla="*/ 4016415 w 8009775"/>
              <a:gd name="connsiteY336" fmla="*/ 1459231 h 6858001"/>
              <a:gd name="connsiteX337" fmla="*/ 4013459 w 8009775"/>
              <a:gd name="connsiteY337" fmla="*/ 1453834 h 6858001"/>
              <a:gd name="connsiteX338" fmla="*/ 4010799 w 8009775"/>
              <a:gd name="connsiteY338" fmla="*/ 1448436 h 6858001"/>
              <a:gd name="connsiteX339" fmla="*/ 4007548 w 8009775"/>
              <a:gd name="connsiteY339" fmla="*/ 1443356 h 6858001"/>
              <a:gd name="connsiteX340" fmla="*/ 4003705 w 8009775"/>
              <a:gd name="connsiteY340" fmla="*/ 1438275 h 6858001"/>
              <a:gd name="connsiteX341" fmla="*/ 4000159 w 8009775"/>
              <a:gd name="connsiteY341" fmla="*/ 1433195 h 6858001"/>
              <a:gd name="connsiteX342" fmla="*/ 3996021 w 8009775"/>
              <a:gd name="connsiteY342" fmla="*/ 1428751 h 6858001"/>
              <a:gd name="connsiteX343" fmla="*/ 3991587 w 8009775"/>
              <a:gd name="connsiteY343" fmla="*/ 1423988 h 6858001"/>
              <a:gd name="connsiteX344" fmla="*/ 3323022 w 8009775"/>
              <a:gd name="connsiteY344" fmla="*/ 755333 h 6858001"/>
              <a:gd name="connsiteX345" fmla="*/ 3316815 w 8009775"/>
              <a:gd name="connsiteY345" fmla="*/ 748348 h 6858001"/>
              <a:gd name="connsiteX346" fmla="*/ 3310904 w 8009775"/>
              <a:gd name="connsiteY346" fmla="*/ 741045 h 6858001"/>
              <a:gd name="connsiteX347" fmla="*/ 3305584 w 8009775"/>
              <a:gd name="connsiteY347" fmla="*/ 733108 h 6858001"/>
              <a:gd name="connsiteX348" fmla="*/ 3300855 w 8009775"/>
              <a:gd name="connsiteY348" fmla="*/ 725170 h 6858001"/>
              <a:gd name="connsiteX349" fmla="*/ 3297308 w 8009775"/>
              <a:gd name="connsiteY349" fmla="*/ 716915 h 6858001"/>
              <a:gd name="connsiteX350" fmla="*/ 3293761 w 8009775"/>
              <a:gd name="connsiteY350" fmla="*/ 708660 h 6858001"/>
              <a:gd name="connsiteX351" fmla="*/ 3291101 w 8009775"/>
              <a:gd name="connsiteY351" fmla="*/ 699770 h 6858001"/>
              <a:gd name="connsiteX352" fmla="*/ 3289328 w 8009775"/>
              <a:gd name="connsiteY352" fmla="*/ 691198 h 6858001"/>
              <a:gd name="connsiteX353" fmla="*/ 2596527 w 8009775"/>
              <a:gd name="connsiteY353"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507651 w 8009775"/>
              <a:gd name="connsiteY74" fmla="*/ 6858001 h 6858001"/>
              <a:gd name="connsiteX75" fmla="*/ 7507650 w 8009775"/>
              <a:gd name="connsiteY75" fmla="*/ 6858000 h 6858001"/>
              <a:gd name="connsiteX76" fmla="*/ 8009775 w 8009775"/>
              <a:gd name="connsiteY76" fmla="*/ 6858000 h 6858001"/>
              <a:gd name="connsiteX77" fmla="*/ 3996316 w 8009775"/>
              <a:gd name="connsiteY77" fmla="*/ 2818448 h 6858001"/>
              <a:gd name="connsiteX78" fmla="*/ 3980947 w 8009775"/>
              <a:gd name="connsiteY78" fmla="*/ 2804795 h 6858001"/>
              <a:gd name="connsiteX79" fmla="*/ 3965282 w 8009775"/>
              <a:gd name="connsiteY79" fmla="*/ 2791144 h 6858001"/>
              <a:gd name="connsiteX80" fmla="*/ 3950799 w 8009775"/>
              <a:gd name="connsiteY80" fmla="*/ 2776856 h 6858001"/>
              <a:gd name="connsiteX81" fmla="*/ 3936021 w 8009775"/>
              <a:gd name="connsiteY81" fmla="*/ 2762568 h 6858001"/>
              <a:gd name="connsiteX82" fmla="*/ 3001744 w 8009775"/>
              <a:gd name="connsiteY82" fmla="*/ 1828166 h 6858001"/>
              <a:gd name="connsiteX83" fmla="*/ 2997311 w 8009775"/>
              <a:gd name="connsiteY83" fmla="*/ 1823404 h 6858001"/>
              <a:gd name="connsiteX84" fmla="*/ 2992878 w 8009775"/>
              <a:gd name="connsiteY84" fmla="*/ 1818640 h 6858001"/>
              <a:gd name="connsiteX85" fmla="*/ 2989331 w 8009775"/>
              <a:gd name="connsiteY85" fmla="*/ 1814195 h 6858001"/>
              <a:gd name="connsiteX86" fmla="*/ 2985784 w 8009775"/>
              <a:gd name="connsiteY86" fmla="*/ 1808799 h 6858001"/>
              <a:gd name="connsiteX87" fmla="*/ 2982533 w 8009775"/>
              <a:gd name="connsiteY87" fmla="*/ 1803718 h 6858001"/>
              <a:gd name="connsiteX88" fmla="*/ 2979873 w 8009775"/>
              <a:gd name="connsiteY88" fmla="*/ 1798321 h 6858001"/>
              <a:gd name="connsiteX89" fmla="*/ 2976917 w 8009775"/>
              <a:gd name="connsiteY89" fmla="*/ 1792924 h 6858001"/>
              <a:gd name="connsiteX90" fmla="*/ 2974552 w 8009775"/>
              <a:gd name="connsiteY90" fmla="*/ 1787526 h 6858001"/>
              <a:gd name="connsiteX91" fmla="*/ 2972484 w 8009775"/>
              <a:gd name="connsiteY91" fmla="*/ 1781811 h 6858001"/>
              <a:gd name="connsiteX92" fmla="*/ 2970710 w 8009775"/>
              <a:gd name="connsiteY92" fmla="*/ 1776095 h 6858001"/>
              <a:gd name="connsiteX93" fmla="*/ 2968937 w 8009775"/>
              <a:gd name="connsiteY93" fmla="*/ 1770380 h 6858001"/>
              <a:gd name="connsiteX94" fmla="*/ 2967755 w 8009775"/>
              <a:gd name="connsiteY94" fmla="*/ 1764665 h 6858001"/>
              <a:gd name="connsiteX95" fmla="*/ 2966868 w 8009775"/>
              <a:gd name="connsiteY95" fmla="*/ 1758634 h 6858001"/>
              <a:gd name="connsiteX96" fmla="*/ 2965981 w 8009775"/>
              <a:gd name="connsiteY96" fmla="*/ 1752919 h 6858001"/>
              <a:gd name="connsiteX97" fmla="*/ 2965686 w 8009775"/>
              <a:gd name="connsiteY97" fmla="*/ 1746885 h 6858001"/>
              <a:gd name="connsiteX98" fmla="*/ 2965686 w 8009775"/>
              <a:gd name="connsiteY98" fmla="*/ 1741170 h 6858001"/>
              <a:gd name="connsiteX99" fmla="*/ 2965686 w 8009775"/>
              <a:gd name="connsiteY99" fmla="*/ 1735139 h 6858001"/>
              <a:gd name="connsiteX100" fmla="*/ 2965981 w 8009775"/>
              <a:gd name="connsiteY100" fmla="*/ 1729424 h 6858001"/>
              <a:gd name="connsiteX101" fmla="*/ 2966868 w 8009775"/>
              <a:gd name="connsiteY101" fmla="*/ 1723074 h 6858001"/>
              <a:gd name="connsiteX102" fmla="*/ 2967755 w 8009775"/>
              <a:gd name="connsiteY102" fmla="*/ 1717358 h 6858001"/>
              <a:gd name="connsiteX103" fmla="*/ 2968937 w 8009775"/>
              <a:gd name="connsiteY103" fmla="*/ 1711643 h 6858001"/>
              <a:gd name="connsiteX104" fmla="*/ 2970710 w 8009775"/>
              <a:gd name="connsiteY104" fmla="*/ 1705929 h 6858001"/>
              <a:gd name="connsiteX105" fmla="*/ 2972484 w 8009775"/>
              <a:gd name="connsiteY105" fmla="*/ 1700214 h 6858001"/>
              <a:gd name="connsiteX106" fmla="*/ 2974552 w 8009775"/>
              <a:gd name="connsiteY106" fmla="*/ 1694816 h 6858001"/>
              <a:gd name="connsiteX107" fmla="*/ 2976917 w 8009775"/>
              <a:gd name="connsiteY107" fmla="*/ 1689101 h 6858001"/>
              <a:gd name="connsiteX108" fmla="*/ 2979873 w 8009775"/>
              <a:gd name="connsiteY108" fmla="*/ 1683703 h 6858001"/>
              <a:gd name="connsiteX109" fmla="*/ 2982533 w 8009775"/>
              <a:gd name="connsiteY109" fmla="*/ 1678305 h 6858001"/>
              <a:gd name="connsiteX110" fmla="*/ 2985784 w 8009775"/>
              <a:gd name="connsiteY110" fmla="*/ 1673226 h 6858001"/>
              <a:gd name="connsiteX111" fmla="*/ 2989331 w 8009775"/>
              <a:gd name="connsiteY111" fmla="*/ 1668145 h 6858001"/>
              <a:gd name="connsiteX112" fmla="*/ 2992878 w 8009775"/>
              <a:gd name="connsiteY112" fmla="*/ 1663066 h 6858001"/>
              <a:gd name="connsiteX113" fmla="*/ 2997311 w 8009775"/>
              <a:gd name="connsiteY113" fmla="*/ 1658621 h 6858001"/>
              <a:gd name="connsiteX114" fmla="*/ 3001744 w 8009775"/>
              <a:gd name="connsiteY114" fmla="*/ 1653859 h 6858001"/>
              <a:gd name="connsiteX115" fmla="*/ 3006178 w 8009775"/>
              <a:gd name="connsiteY115" fmla="*/ 1649414 h 6858001"/>
              <a:gd name="connsiteX116" fmla="*/ 3010907 w 8009775"/>
              <a:gd name="connsiteY116" fmla="*/ 1645603 h 6858001"/>
              <a:gd name="connsiteX117" fmla="*/ 3015932 w 8009775"/>
              <a:gd name="connsiteY117" fmla="*/ 1641794 h 6858001"/>
              <a:gd name="connsiteX118" fmla="*/ 3020956 w 8009775"/>
              <a:gd name="connsiteY118" fmla="*/ 1637984 h 6858001"/>
              <a:gd name="connsiteX119" fmla="*/ 3025981 w 8009775"/>
              <a:gd name="connsiteY119" fmla="*/ 1634809 h 6858001"/>
              <a:gd name="connsiteX120" fmla="*/ 3031596 w 8009775"/>
              <a:gd name="connsiteY120" fmla="*/ 1631950 h 6858001"/>
              <a:gd name="connsiteX121" fmla="*/ 3036916 w 8009775"/>
              <a:gd name="connsiteY121" fmla="*/ 1629094 h 6858001"/>
              <a:gd name="connsiteX122" fmla="*/ 3042532 w 8009775"/>
              <a:gd name="connsiteY122" fmla="*/ 1626871 h 6858001"/>
              <a:gd name="connsiteX123" fmla="*/ 3047852 w 8009775"/>
              <a:gd name="connsiteY123" fmla="*/ 1624649 h 6858001"/>
              <a:gd name="connsiteX124" fmla="*/ 3053764 w 8009775"/>
              <a:gd name="connsiteY124" fmla="*/ 1623061 h 6858001"/>
              <a:gd name="connsiteX125" fmla="*/ 3059379 w 8009775"/>
              <a:gd name="connsiteY125" fmla="*/ 1621155 h 6858001"/>
              <a:gd name="connsiteX126" fmla="*/ 3065291 w 8009775"/>
              <a:gd name="connsiteY126" fmla="*/ 1620204 h 6858001"/>
              <a:gd name="connsiteX127" fmla="*/ 3070906 w 8009775"/>
              <a:gd name="connsiteY127" fmla="*/ 1618934 h 6858001"/>
              <a:gd name="connsiteX128" fmla="*/ 3077113 w 8009775"/>
              <a:gd name="connsiteY128" fmla="*/ 1618299 h 6858001"/>
              <a:gd name="connsiteX129" fmla="*/ 3082729 w 8009775"/>
              <a:gd name="connsiteY129" fmla="*/ 1617981 h 6858001"/>
              <a:gd name="connsiteX130" fmla="*/ 3088936 w 8009775"/>
              <a:gd name="connsiteY130" fmla="*/ 1617981 h 6858001"/>
              <a:gd name="connsiteX131" fmla="*/ 3094552 w 8009775"/>
              <a:gd name="connsiteY131" fmla="*/ 1617981 h 6858001"/>
              <a:gd name="connsiteX132" fmla="*/ 3100758 w 8009775"/>
              <a:gd name="connsiteY132" fmla="*/ 1618299 h 6858001"/>
              <a:gd name="connsiteX133" fmla="*/ 3106670 w 8009775"/>
              <a:gd name="connsiteY133" fmla="*/ 1618934 h 6858001"/>
              <a:gd name="connsiteX134" fmla="*/ 3112285 w 8009775"/>
              <a:gd name="connsiteY134" fmla="*/ 1620204 h 6858001"/>
              <a:gd name="connsiteX135" fmla="*/ 3117901 w 8009775"/>
              <a:gd name="connsiteY135" fmla="*/ 1621155 h 6858001"/>
              <a:gd name="connsiteX136" fmla="*/ 3123812 w 8009775"/>
              <a:gd name="connsiteY136" fmla="*/ 1623061 h 6858001"/>
              <a:gd name="connsiteX137" fmla="*/ 3129428 w 8009775"/>
              <a:gd name="connsiteY137" fmla="*/ 1624649 h 6858001"/>
              <a:gd name="connsiteX138" fmla="*/ 3135339 w 8009775"/>
              <a:gd name="connsiteY138" fmla="*/ 1626871 h 6858001"/>
              <a:gd name="connsiteX139" fmla="*/ 3140660 w 8009775"/>
              <a:gd name="connsiteY139" fmla="*/ 1629094 h 6858001"/>
              <a:gd name="connsiteX140" fmla="*/ 3145980 w 8009775"/>
              <a:gd name="connsiteY140" fmla="*/ 1631950 h 6858001"/>
              <a:gd name="connsiteX141" fmla="*/ 3151300 w 8009775"/>
              <a:gd name="connsiteY141" fmla="*/ 1634809 h 6858001"/>
              <a:gd name="connsiteX142" fmla="*/ 3156324 w 8009775"/>
              <a:gd name="connsiteY142" fmla="*/ 1637984 h 6858001"/>
              <a:gd name="connsiteX143" fmla="*/ 3161349 w 8009775"/>
              <a:gd name="connsiteY143" fmla="*/ 1641794 h 6858001"/>
              <a:gd name="connsiteX144" fmla="*/ 3166374 w 8009775"/>
              <a:gd name="connsiteY144" fmla="*/ 1645603 h 6858001"/>
              <a:gd name="connsiteX145" fmla="*/ 3171102 w 8009775"/>
              <a:gd name="connsiteY145" fmla="*/ 1649414 h 6858001"/>
              <a:gd name="connsiteX146" fmla="*/ 3175832 w 8009775"/>
              <a:gd name="connsiteY146" fmla="*/ 1653859 h 6858001"/>
              <a:gd name="connsiteX147" fmla="*/ 3844692 w 8009775"/>
              <a:gd name="connsiteY147" fmla="*/ 2322830 h 6858001"/>
              <a:gd name="connsiteX148" fmla="*/ 3849421 w 8009775"/>
              <a:gd name="connsiteY148" fmla="*/ 2326958 h 6858001"/>
              <a:gd name="connsiteX149" fmla="*/ 3854150 w 8009775"/>
              <a:gd name="connsiteY149" fmla="*/ 2331085 h 6858001"/>
              <a:gd name="connsiteX150" fmla="*/ 3859175 w 8009775"/>
              <a:gd name="connsiteY150" fmla="*/ 2334895 h 6858001"/>
              <a:gd name="connsiteX151" fmla="*/ 3864199 w 8009775"/>
              <a:gd name="connsiteY151" fmla="*/ 2338705 h 6858001"/>
              <a:gd name="connsiteX152" fmla="*/ 3869224 w 8009775"/>
              <a:gd name="connsiteY152" fmla="*/ 2341880 h 6858001"/>
              <a:gd name="connsiteX153" fmla="*/ 3874544 w 8009775"/>
              <a:gd name="connsiteY153" fmla="*/ 2344738 h 6858001"/>
              <a:gd name="connsiteX154" fmla="*/ 3879864 w 8009775"/>
              <a:gd name="connsiteY154" fmla="*/ 2347595 h 6858001"/>
              <a:gd name="connsiteX155" fmla="*/ 3885775 w 8009775"/>
              <a:gd name="connsiteY155" fmla="*/ 2349818 h 6858001"/>
              <a:gd name="connsiteX156" fmla="*/ 3891096 w 8009775"/>
              <a:gd name="connsiteY156" fmla="*/ 2351723 h 6858001"/>
              <a:gd name="connsiteX157" fmla="*/ 3896711 w 8009775"/>
              <a:gd name="connsiteY157" fmla="*/ 2353628 h 6858001"/>
              <a:gd name="connsiteX158" fmla="*/ 3902623 w 8009775"/>
              <a:gd name="connsiteY158" fmla="*/ 2355534 h 6858001"/>
              <a:gd name="connsiteX159" fmla="*/ 3908238 w 8009775"/>
              <a:gd name="connsiteY159" fmla="*/ 2356485 h 6858001"/>
              <a:gd name="connsiteX160" fmla="*/ 3914150 w 8009775"/>
              <a:gd name="connsiteY160" fmla="*/ 2357755 h 6858001"/>
              <a:gd name="connsiteX161" fmla="*/ 3920061 w 8009775"/>
              <a:gd name="connsiteY161" fmla="*/ 2358391 h 6858001"/>
              <a:gd name="connsiteX162" fmla="*/ 3925972 w 8009775"/>
              <a:gd name="connsiteY162" fmla="*/ 2358708 h 6858001"/>
              <a:gd name="connsiteX163" fmla="*/ 3931883 w 8009775"/>
              <a:gd name="connsiteY163" fmla="*/ 2358708 h 6858001"/>
              <a:gd name="connsiteX164" fmla="*/ 3937795 w 8009775"/>
              <a:gd name="connsiteY164" fmla="*/ 2358708 h 6858001"/>
              <a:gd name="connsiteX165" fmla="*/ 3943706 w 8009775"/>
              <a:gd name="connsiteY165" fmla="*/ 2358391 h 6858001"/>
              <a:gd name="connsiteX166" fmla="*/ 3949617 w 8009775"/>
              <a:gd name="connsiteY166" fmla="*/ 2357755 h 6858001"/>
              <a:gd name="connsiteX167" fmla="*/ 3955233 w 8009775"/>
              <a:gd name="connsiteY167" fmla="*/ 2356485 h 6858001"/>
              <a:gd name="connsiteX168" fmla="*/ 3961144 w 8009775"/>
              <a:gd name="connsiteY168" fmla="*/ 2355534 h 6858001"/>
              <a:gd name="connsiteX169" fmla="*/ 3966760 w 8009775"/>
              <a:gd name="connsiteY169" fmla="*/ 2353628 h 6858001"/>
              <a:gd name="connsiteX170" fmla="*/ 3972671 w 8009775"/>
              <a:gd name="connsiteY170" fmla="*/ 2351723 h 6858001"/>
              <a:gd name="connsiteX171" fmla="*/ 3978287 w 8009775"/>
              <a:gd name="connsiteY171" fmla="*/ 2349818 h 6858001"/>
              <a:gd name="connsiteX172" fmla="*/ 3983607 w 8009775"/>
              <a:gd name="connsiteY172" fmla="*/ 2347595 h 6858001"/>
              <a:gd name="connsiteX173" fmla="*/ 3989223 w 8009775"/>
              <a:gd name="connsiteY173" fmla="*/ 2344738 h 6858001"/>
              <a:gd name="connsiteX174" fmla="*/ 3994543 w 8009775"/>
              <a:gd name="connsiteY174" fmla="*/ 2341880 h 6858001"/>
              <a:gd name="connsiteX175" fmla="*/ 3999567 w 8009775"/>
              <a:gd name="connsiteY175" fmla="*/ 2338705 h 6858001"/>
              <a:gd name="connsiteX176" fmla="*/ 4004888 w 8009775"/>
              <a:gd name="connsiteY176" fmla="*/ 2334895 h 6858001"/>
              <a:gd name="connsiteX177" fmla="*/ 4009617 w 8009775"/>
              <a:gd name="connsiteY177" fmla="*/ 2331085 h 6858001"/>
              <a:gd name="connsiteX178" fmla="*/ 4014346 w 8009775"/>
              <a:gd name="connsiteY178" fmla="*/ 2326958 h 6858001"/>
              <a:gd name="connsiteX179" fmla="*/ 4018779 w 8009775"/>
              <a:gd name="connsiteY179" fmla="*/ 2322830 h 6858001"/>
              <a:gd name="connsiteX180" fmla="*/ 4023213 w 8009775"/>
              <a:gd name="connsiteY180" fmla="*/ 2318068 h 6858001"/>
              <a:gd name="connsiteX181" fmla="*/ 4027646 w 8009775"/>
              <a:gd name="connsiteY181" fmla="*/ 2313306 h 6858001"/>
              <a:gd name="connsiteX182" fmla="*/ 4031193 w 8009775"/>
              <a:gd name="connsiteY182" fmla="*/ 2308544 h 6858001"/>
              <a:gd name="connsiteX183" fmla="*/ 4034740 w 8009775"/>
              <a:gd name="connsiteY183" fmla="*/ 2303463 h 6858001"/>
              <a:gd name="connsiteX184" fmla="*/ 4037991 w 8009775"/>
              <a:gd name="connsiteY184" fmla="*/ 2298384 h 6858001"/>
              <a:gd name="connsiteX185" fmla="*/ 4040946 w 8009775"/>
              <a:gd name="connsiteY185" fmla="*/ 2292985 h 6858001"/>
              <a:gd name="connsiteX186" fmla="*/ 4043606 w 8009775"/>
              <a:gd name="connsiteY186" fmla="*/ 2287588 h 6858001"/>
              <a:gd name="connsiteX187" fmla="*/ 4046267 w 8009775"/>
              <a:gd name="connsiteY187" fmla="*/ 2281873 h 6858001"/>
              <a:gd name="connsiteX188" fmla="*/ 4048040 w 8009775"/>
              <a:gd name="connsiteY188" fmla="*/ 2276476 h 6858001"/>
              <a:gd name="connsiteX189" fmla="*/ 4050109 w 8009775"/>
              <a:gd name="connsiteY189" fmla="*/ 2270761 h 6858001"/>
              <a:gd name="connsiteX190" fmla="*/ 4051587 w 8009775"/>
              <a:gd name="connsiteY190" fmla="*/ 2265046 h 6858001"/>
              <a:gd name="connsiteX191" fmla="*/ 4052769 w 8009775"/>
              <a:gd name="connsiteY191" fmla="*/ 2259331 h 6858001"/>
              <a:gd name="connsiteX192" fmla="*/ 4053656 w 8009775"/>
              <a:gd name="connsiteY192" fmla="*/ 2253298 h 6858001"/>
              <a:gd name="connsiteX193" fmla="*/ 4054542 w 8009775"/>
              <a:gd name="connsiteY193" fmla="*/ 2247266 h 6858001"/>
              <a:gd name="connsiteX194" fmla="*/ 4054838 w 8009775"/>
              <a:gd name="connsiteY194" fmla="*/ 2241551 h 6858001"/>
              <a:gd name="connsiteX195" fmla="*/ 4055133 w 8009775"/>
              <a:gd name="connsiteY195" fmla="*/ 2235519 h 6858001"/>
              <a:gd name="connsiteX196" fmla="*/ 4054838 w 8009775"/>
              <a:gd name="connsiteY196" fmla="*/ 2229804 h 6858001"/>
              <a:gd name="connsiteX197" fmla="*/ 4054542 w 8009775"/>
              <a:gd name="connsiteY197" fmla="*/ 2223770 h 6858001"/>
              <a:gd name="connsiteX198" fmla="*/ 4053656 w 8009775"/>
              <a:gd name="connsiteY198" fmla="*/ 2217739 h 6858001"/>
              <a:gd name="connsiteX199" fmla="*/ 4052769 w 8009775"/>
              <a:gd name="connsiteY199" fmla="*/ 2212024 h 6858001"/>
              <a:gd name="connsiteX200" fmla="*/ 4051587 w 8009775"/>
              <a:gd name="connsiteY200" fmla="*/ 2206309 h 6858001"/>
              <a:gd name="connsiteX201" fmla="*/ 4050109 w 8009775"/>
              <a:gd name="connsiteY201" fmla="*/ 2200593 h 6858001"/>
              <a:gd name="connsiteX202" fmla="*/ 4048040 w 8009775"/>
              <a:gd name="connsiteY202" fmla="*/ 2194878 h 6858001"/>
              <a:gd name="connsiteX203" fmla="*/ 4046267 w 8009775"/>
              <a:gd name="connsiteY203" fmla="*/ 2189163 h 6858001"/>
              <a:gd name="connsiteX204" fmla="*/ 4043606 w 8009775"/>
              <a:gd name="connsiteY204" fmla="*/ 2183765 h 6858001"/>
              <a:gd name="connsiteX205" fmla="*/ 4040946 w 8009775"/>
              <a:gd name="connsiteY205" fmla="*/ 2178368 h 6858001"/>
              <a:gd name="connsiteX206" fmla="*/ 4037991 w 8009775"/>
              <a:gd name="connsiteY206" fmla="*/ 2172970 h 6858001"/>
              <a:gd name="connsiteX207" fmla="*/ 4034740 w 8009775"/>
              <a:gd name="connsiteY207" fmla="*/ 2167890 h 6858001"/>
              <a:gd name="connsiteX208" fmla="*/ 4031193 w 8009775"/>
              <a:gd name="connsiteY208" fmla="*/ 2162494 h 6858001"/>
              <a:gd name="connsiteX209" fmla="*/ 4027646 w 8009775"/>
              <a:gd name="connsiteY209" fmla="*/ 2157730 h 6858001"/>
              <a:gd name="connsiteX210" fmla="*/ 4023213 w 8009775"/>
              <a:gd name="connsiteY210" fmla="*/ 2153285 h 6858001"/>
              <a:gd name="connsiteX211" fmla="*/ 4018779 w 8009775"/>
              <a:gd name="connsiteY211" fmla="*/ 2148523 h 6858001"/>
              <a:gd name="connsiteX212" fmla="*/ 3632182 w 8009775"/>
              <a:gd name="connsiteY212" fmla="*/ 1761490 h 6858001"/>
              <a:gd name="connsiteX213" fmla="*/ 3435928 w 8009775"/>
              <a:gd name="connsiteY213" fmla="*/ 1565276 h 6858001"/>
              <a:gd name="connsiteX214" fmla="*/ 3431198 w 8009775"/>
              <a:gd name="connsiteY214" fmla="*/ 1560514 h 6858001"/>
              <a:gd name="connsiteX215" fmla="*/ 3427356 w 8009775"/>
              <a:gd name="connsiteY215" fmla="*/ 1555751 h 6858001"/>
              <a:gd name="connsiteX216" fmla="*/ 3423218 w 8009775"/>
              <a:gd name="connsiteY216" fmla="*/ 1550671 h 6858001"/>
              <a:gd name="connsiteX217" fmla="*/ 3420262 w 8009775"/>
              <a:gd name="connsiteY217" fmla="*/ 1545909 h 6858001"/>
              <a:gd name="connsiteX218" fmla="*/ 3417012 w 8009775"/>
              <a:gd name="connsiteY218" fmla="*/ 1540829 h 6858001"/>
              <a:gd name="connsiteX219" fmla="*/ 3413760 w 8009775"/>
              <a:gd name="connsiteY219" fmla="*/ 1535430 h 6858001"/>
              <a:gd name="connsiteX220" fmla="*/ 3411100 w 8009775"/>
              <a:gd name="connsiteY220" fmla="*/ 1530034 h 6858001"/>
              <a:gd name="connsiteX221" fmla="*/ 3408736 w 8009775"/>
              <a:gd name="connsiteY221" fmla="*/ 1524635 h 6858001"/>
              <a:gd name="connsiteX222" fmla="*/ 3406371 w 8009775"/>
              <a:gd name="connsiteY222" fmla="*/ 1518920 h 6858001"/>
              <a:gd name="connsiteX223" fmla="*/ 3404598 w 8009775"/>
              <a:gd name="connsiteY223" fmla="*/ 1513205 h 6858001"/>
              <a:gd name="connsiteX224" fmla="*/ 3403120 w 8009775"/>
              <a:gd name="connsiteY224" fmla="*/ 1507174 h 6858001"/>
              <a:gd name="connsiteX225" fmla="*/ 3401938 w 8009775"/>
              <a:gd name="connsiteY225" fmla="*/ 1501459 h 6858001"/>
              <a:gd name="connsiteX226" fmla="*/ 3401051 w 8009775"/>
              <a:gd name="connsiteY226" fmla="*/ 1495744 h 6858001"/>
              <a:gd name="connsiteX227" fmla="*/ 3400460 w 8009775"/>
              <a:gd name="connsiteY227" fmla="*/ 1489710 h 6858001"/>
              <a:gd name="connsiteX228" fmla="*/ 3399869 w 8009775"/>
              <a:gd name="connsiteY228" fmla="*/ 1483995 h 6858001"/>
              <a:gd name="connsiteX229" fmla="*/ 3399573 w 8009775"/>
              <a:gd name="connsiteY229" fmla="*/ 1478281 h 6858001"/>
              <a:gd name="connsiteX230" fmla="*/ 3399869 w 8009775"/>
              <a:gd name="connsiteY230" fmla="*/ 1472249 h 6858001"/>
              <a:gd name="connsiteX231" fmla="*/ 3400460 w 8009775"/>
              <a:gd name="connsiteY231" fmla="*/ 1466215 h 6858001"/>
              <a:gd name="connsiteX232" fmla="*/ 3401051 w 8009775"/>
              <a:gd name="connsiteY232" fmla="*/ 1460183 h 6858001"/>
              <a:gd name="connsiteX233" fmla="*/ 3401938 w 8009775"/>
              <a:gd name="connsiteY233" fmla="*/ 1454468 h 6858001"/>
              <a:gd name="connsiteX234" fmla="*/ 3403120 w 8009775"/>
              <a:gd name="connsiteY234" fmla="*/ 1448754 h 6858001"/>
              <a:gd name="connsiteX235" fmla="*/ 3404598 w 8009775"/>
              <a:gd name="connsiteY235" fmla="*/ 1443039 h 6858001"/>
              <a:gd name="connsiteX236" fmla="*/ 3406371 w 8009775"/>
              <a:gd name="connsiteY236" fmla="*/ 1437324 h 6858001"/>
              <a:gd name="connsiteX237" fmla="*/ 3408736 w 8009775"/>
              <a:gd name="connsiteY237" fmla="*/ 1431609 h 6858001"/>
              <a:gd name="connsiteX238" fmla="*/ 3411100 w 8009775"/>
              <a:gd name="connsiteY238" fmla="*/ 1426211 h 6858001"/>
              <a:gd name="connsiteX239" fmla="*/ 3413760 w 8009775"/>
              <a:gd name="connsiteY239" fmla="*/ 1420814 h 6858001"/>
              <a:gd name="connsiteX240" fmla="*/ 3417012 w 8009775"/>
              <a:gd name="connsiteY240" fmla="*/ 1415416 h 6858001"/>
              <a:gd name="connsiteX241" fmla="*/ 3420262 w 8009775"/>
              <a:gd name="connsiteY241" fmla="*/ 1410336 h 6858001"/>
              <a:gd name="connsiteX242" fmla="*/ 3423218 w 8009775"/>
              <a:gd name="connsiteY242" fmla="*/ 1405256 h 6858001"/>
              <a:gd name="connsiteX243" fmla="*/ 3427356 w 8009775"/>
              <a:gd name="connsiteY243" fmla="*/ 1400175 h 6858001"/>
              <a:gd name="connsiteX244" fmla="*/ 3431198 w 8009775"/>
              <a:gd name="connsiteY244" fmla="*/ 1395731 h 6858001"/>
              <a:gd name="connsiteX245" fmla="*/ 3435928 w 8009775"/>
              <a:gd name="connsiteY245" fmla="*/ 1390969 h 6858001"/>
              <a:gd name="connsiteX246" fmla="*/ 3440361 w 8009775"/>
              <a:gd name="connsiteY246" fmla="*/ 1386524 h 6858001"/>
              <a:gd name="connsiteX247" fmla="*/ 3445386 w 8009775"/>
              <a:gd name="connsiteY247" fmla="*/ 1382396 h 6858001"/>
              <a:gd name="connsiteX248" fmla="*/ 3449819 w 8009775"/>
              <a:gd name="connsiteY248" fmla="*/ 1378585 h 6858001"/>
              <a:gd name="connsiteX249" fmla="*/ 3454844 w 8009775"/>
              <a:gd name="connsiteY249" fmla="*/ 1375094 h 6858001"/>
              <a:gd name="connsiteX250" fmla="*/ 3460459 w 8009775"/>
              <a:gd name="connsiteY250" fmla="*/ 1371919 h 6858001"/>
              <a:gd name="connsiteX251" fmla="*/ 3465780 w 8009775"/>
              <a:gd name="connsiteY251" fmla="*/ 1369061 h 6858001"/>
              <a:gd name="connsiteX252" fmla="*/ 3471100 w 8009775"/>
              <a:gd name="connsiteY252" fmla="*/ 1366204 h 6858001"/>
              <a:gd name="connsiteX253" fmla="*/ 3476420 w 8009775"/>
              <a:gd name="connsiteY253" fmla="*/ 1363980 h 6858001"/>
              <a:gd name="connsiteX254" fmla="*/ 3482331 w 8009775"/>
              <a:gd name="connsiteY254" fmla="*/ 1361759 h 6858001"/>
              <a:gd name="connsiteX255" fmla="*/ 3487947 w 8009775"/>
              <a:gd name="connsiteY255" fmla="*/ 1360170 h 6858001"/>
              <a:gd name="connsiteX256" fmla="*/ 3493858 w 8009775"/>
              <a:gd name="connsiteY256" fmla="*/ 1358265 h 6858001"/>
              <a:gd name="connsiteX257" fmla="*/ 3499474 w 8009775"/>
              <a:gd name="connsiteY257" fmla="*/ 1357314 h 6858001"/>
              <a:gd name="connsiteX258" fmla="*/ 3505385 w 8009775"/>
              <a:gd name="connsiteY258" fmla="*/ 1356043 h 6858001"/>
              <a:gd name="connsiteX259" fmla="*/ 3511001 w 8009775"/>
              <a:gd name="connsiteY259" fmla="*/ 1355409 h 6858001"/>
              <a:gd name="connsiteX260" fmla="*/ 3517208 w 8009775"/>
              <a:gd name="connsiteY260" fmla="*/ 1355090 h 6858001"/>
              <a:gd name="connsiteX261" fmla="*/ 3522823 w 8009775"/>
              <a:gd name="connsiteY261" fmla="*/ 1354773 h 6858001"/>
              <a:gd name="connsiteX262" fmla="*/ 3529030 w 8009775"/>
              <a:gd name="connsiteY262" fmla="*/ 1355090 h 6858001"/>
              <a:gd name="connsiteX263" fmla="*/ 3534646 w 8009775"/>
              <a:gd name="connsiteY263" fmla="*/ 1355409 h 6858001"/>
              <a:gd name="connsiteX264" fmla="*/ 3540557 w 8009775"/>
              <a:gd name="connsiteY264" fmla="*/ 1356043 h 6858001"/>
              <a:gd name="connsiteX265" fmla="*/ 3546468 w 8009775"/>
              <a:gd name="connsiteY265" fmla="*/ 1357314 h 6858001"/>
              <a:gd name="connsiteX266" fmla="*/ 3552380 w 8009775"/>
              <a:gd name="connsiteY266" fmla="*/ 1358265 h 6858001"/>
              <a:gd name="connsiteX267" fmla="*/ 3557995 w 8009775"/>
              <a:gd name="connsiteY267" fmla="*/ 1360170 h 6858001"/>
              <a:gd name="connsiteX268" fmla="*/ 3563906 w 8009775"/>
              <a:gd name="connsiteY268" fmla="*/ 1361759 h 6858001"/>
              <a:gd name="connsiteX269" fmla="*/ 3569227 w 8009775"/>
              <a:gd name="connsiteY269" fmla="*/ 1363980 h 6858001"/>
              <a:gd name="connsiteX270" fmla="*/ 3574842 w 8009775"/>
              <a:gd name="connsiteY270" fmla="*/ 1366204 h 6858001"/>
              <a:gd name="connsiteX271" fmla="*/ 3580458 w 8009775"/>
              <a:gd name="connsiteY271" fmla="*/ 1369061 h 6858001"/>
              <a:gd name="connsiteX272" fmla="*/ 3585778 w 8009775"/>
              <a:gd name="connsiteY272" fmla="*/ 1371919 h 6858001"/>
              <a:gd name="connsiteX273" fmla="*/ 3590803 w 8009775"/>
              <a:gd name="connsiteY273" fmla="*/ 1375094 h 6858001"/>
              <a:gd name="connsiteX274" fmla="*/ 3595828 w 8009775"/>
              <a:gd name="connsiteY274" fmla="*/ 1378585 h 6858001"/>
              <a:gd name="connsiteX275" fmla="*/ 3600852 w 8009775"/>
              <a:gd name="connsiteY275" fmla="*/ 1382396 h 6858001"/>
              <a:gd name="connsiteX276" fmla="*/ 3605581 w 8009775"/>
              <a:gd name="connsiteY276" fmla="*/ 1386524 h 6858001"/>
              <a:gd name="connsiteX277" fmla="*/ 3610014 w 8009775"/>
              <a:gd name="connsiteY277" fmla="*/ 1390969 h 6858001"/>
              <a:gd name="connsiteX278" fmla="*/ 3817500 w 8009775"/>
              <a:gd name="connsiteY278" fmla="*/ 1598296 h 6858001"/>
              <a:gd name="connsiteX279" fmla="*/ 3821934 w 8009775"/>
              <a:gd name="connsiteY279" fmla="*/ 1602423 h 6858001"/>
              <a:gd name="connsiteX280" fmla="*/ 3826663 w 8009775"/>
              <a:gd name="connsiteY280" fmla="*/ 1606869 h 6858001"/>
              <a:gd name="connsiteX281" fmla="*/ 3831687 w 8009775"/>
              <a:gd name="connsiteY281" fmla="*/ 1610361 h 6858001"/>
              <a:gd name="connsiteX282" fmla="*/ 3836712 w 8009775"/>
              <a:gd name="connsiteY282" fmla="*/ 1613854 h 6858001"/>
              <a:gd name="connsiteX283" fmla="*/ 3841736 w 8009775"/>
              <a:gd name="connsiteY283" fmla="*/ 1617345 h 6858001"/>
              <a:gd name="connsiteX284" fmla="*/ 3847352 w 8009775"/>
              <a:gd name="connsiteY284" fmla="*/ 1620204 h 6858001"/>
              <a:gd name="connsiteX285" fmla="*/ 3852672 w 8009775"/>
              <a:gd name="connsiteY285" fmla="*/ 1623061 h 6858001"/>
              <a:gd name="connsiteX286" fmla="*/ 3857992 w 8009775"/>
              <a:gd name="connsiteY286" fmla="*/ 1625283 h 6858001"/>
              <a:gd name="connsiteX287" fmla="*/ 3863608 w 8009775"/>
              <a:gd name="connsiteY287" fmla="*/ 1627189 h 6858001"/>
              <a:gd name="connsiteX288" fmla="*/ 3869519 w 8009775"/>
              <a:gd name="connsiteY288" fmla="*/ 1629094 h 6858001"/>
              <a:gd name="connsiteX289" fmla="*/ 3875135 w 8009775"/>
              <a:gd name="connsiteY289" fmla="*/ 1630998 h 6858001"/>
              <a:gd name="connsiteX290" fmla="*/ 3881046 w 8009775"/>
              <a:gd name="connsiteY290" fmla="*/ 1631950 h 6858001"/>
              <a:gd name="connsiteX291" fmla="*/ 3886662 w 8009775"/>
              <a:gd name="connsiteY291" fmla="*/ 1632904 h 6858001"/>
              <a:gd name="connsiteX292" fmla="*/ 3892869 w 8009775"/>
              <a:gd name="connsiteY292" fmla="*/ 1633856 h 6858001"/>
              <a:gd name="connsiteX293" fmla="*/ 3898485 w 8009775"/>
              <a:gd name="connsiteY293" fmla="*/ 1634174 h 6858001"/>
              <a:gd name="connsiteX294" fmla="*/ 3904396 w 8009775"/>
              <a:gd name="connsiteY294" fmla="*/ 1634174 h 6858001"/>
              <a:gd name="connsiteX295" fmla="*/ 3910307 w 8009775"/>
              <a:gd name="connsiteY295" fmla="*/ 1634174 h 6858001"/>
              <a:gd name="connsiteX296" fmla="*/ 3916219 w 8009775"/>
              <a:gd name="connsiteY296" fmla="*/ 1633856 h 6858001"/>
              <a:gd name="connsiteX297" fmla="*/ 3922425 w 8009775"/>
              <a:gd name="connsiteY297" fmla="*/ 1632904 h 6858001"/>
              <a:gd name="connsiteX298" fmla="*/ 3928041 w 8009775"/>
              <a:gd name="connsiteY298" fmla="*/ 1631950 h 6858001"/>
              <a:gd name="connsiteX299" fmla="*/ 3933657 w 8009775"/>
              <a:gd name="connsiteY299" fmla="*/ 1630998 h 6858001"/>
              <a:gd name="connsiteX300" fmla="*/ 3939568 w 8009775"/>
              <a:gd name="connsiteY300" fmla="*/ 1629094 h 6858001"/>
              <a:gd name="connsiteX301" fmla="*/ 3945184 w 8009775"/>
              <a:gd name="connsiteY301" fmla="*/ 1627189 h 6858001"/>
              <a:gd name="connsiteX302" fmla="*/ 3950799 w 8009775"/>
              <a:gd name="connsiteY302" fmla="*/ 1625283 h 6858001"/>
              <a:gd name="connsiteX303" fmla="*/ 3956415 w 8009775"/>
              <a:gd name="connsiteY303" fmla="*/ 1623061 h 6858001"/>
              <a:gd name="connsiteX304" fmla="*/ 3961735 w 8009775"/>
              <a:gd name="connsiteY304" fmla="*/ 1620204 h 6858001"/>
              <a:gd name="connsiteX305" fmla="*/ 3967055 w 8009775"/>
              <a:gd name="connsiteY305" fmla="*/ 1617345 h 6858001"/>
              <a:gd name="connsiteX306" fmla="*/ 3972376 w 8009775"/>
              <a:gd name="connsiteY306" fmla="*/ 1613854 h 6858001"/>
              <a:gd name="connsiteX307" fmla="*/ 3977400 w 8009775"/>
              <a:gd name="connsiteY307" fmla="*/ 1610361 h 6858001"/>
              <a:gd name="connsiteX308" fmla="*/ 3982425 w 8009775"/>
              <a:gd name="connsiteY308" fmla="*/ 1606869 h 6858001"/>
              <a:gd name="connsiteX309" fmla="*/ 3986858 w 8009775"/>
              <a:gd name="connsiteY309" fmla="*/ 1602423 h 6858001"/>
              <a:gd name="connsiteX310" fmla="*/ 3991587 w 8009775"/>
              <a:gd name="connsiteY310" fmla="*/ 1598296 h 6858001"/>
              <a:gd name="connsiteX311" fmla="*/ 3996021 w 8009775"/>
              <a:gd name="connsiteY311" fmla="*/ 1593533 h 6858001"/>
              <a:gd name="connsiteX312" fmla="*/ 4000159 w 8009775"/>
              <a:gd name="connsiteY312" fmla="*/ 1588771 h 6858001"/>
              <a:gd name="connsiteX313" fmla="*/ 4003705 w 8009775"/>
              <a:gd name="connsiteY313" fmla="*/ 1583691 h 6858001"/>
              <a:gd name="connsiteX314" fmla="*/ 4007548 w 8009775"/>
              <a:gd name="connsiteY314" fmla="*/ 1578928 h 6858001"/>
              <a:gd name="connsiteX315" fmla="*/ 4010799 w 8009775"/>
              <a:gd name="connsiteY315" fmla="*/ 1573849 h 6858001"/>
              <a:gd name="connsiteX316" fmla="*/ 4013459 w 8009775"/>
              <a:gd name="connsiteY316" fmla="*/ 1568451 h 6858001"/>
              <a:gd name="connsiteX317" fmla="*/ 4016415 w 8009775"/>
              <a:gd name="connsiteY317" fmla="*/ 1563054 h 6858001"/>
              <a:gd name="connsiteX318" fmla="*/ 4018484 w 8009775"/>
              <a:gd name="connsiteY318" fmla="*/ 1557339 h 6858001"/>
              <a:gd name="connsiteX319" fmla="*/ 4020848 w 8009775"/>
              <a:gd name="connsiteY319" fmla="*/ 1551941 h 6858001"/>
              <a:gd name="connsiteX320" fmla="*/ 4022621 w 8009775"/>
              <a:gd name="connsiteY320" fmla="*/ 1546226 h 6858001"/>
              <a:gd name="connsiteX321" fmla="*/ 4024395 w 8009775"/>
              <a:gd name="connsiteY321" fmla="*/ 1540511 h 6858001"/>
              <a:gd name="connsiteX322" fmla="*/ 4025282 w 8009775"/>
              <a:gd name="connsiteY322" fmla="*/ 1534478 h 6858001"/>
              <a:gd name="connsiteX323" fmla="*/ 4026464 w 8009775"/>
              <a:gd name="connsiteY323" fmla="*/ 1528763 h 6858001"/>
              <a:gd name="connsiteX324" fmla="*/ 4027055 w 8009775"/>
              <a:gd name="connsiteY324" fmla="*/ 1522731 h 6858001"/>
              <a:gd name="connsiteX325" fmla="*/ 4027646 w 8009775"/>
              <a:gd name="connsiteY325" fmla="*/ 1517016 h 6858001"/>
              <a:gd name="connsiteX326" fmla="*/ 4027646 w 8009775"/>
              <a:gd name="connsiteY326" fmla="*/ 1510984 h 6858001"/>
              <a:gd name="connsiteX327" fmla="*/ 4027646 w 8009775"/>
              <a:gd name="connsiteY327" fmla="*/ 1505268 h 6858001"/>
              <a:gd name="connsiteX328" fmla="*/ 4027055 w 8009775"/>
              <a:gd name="connsiteY328" fmla="*/ 1499553 h 6858001"/>
              <a:gd name="connsiteX329" fmla="*/ 4026464 w 8009775"/>
              <a:gd name="connsiteY329" fmla="*/ 1493204 h 6858001"/>
              <a:gd name="connsiteX330" fmla="*/ 4025282 w 8009775"/>
              <a:gd name="connsiteY330" fmla="*/ 1487489 h 6858001"/>
              <a:gd name="connsiteX331" fmla="*/ 4024395 w 8009775"/>
              <a:gd name="connsiteY331" fmla="*/ 1481773 h 6858001"/>
              <a:gd name="connsiteX332" fmla="*/ 4022621 w 8009775"/>
              <a:gd name="connsiteY332" fmla="*/ 1476058 h 6858001"/>
              <a:gd name="connsiteX333" fmla="*/ 4020848 w 8009775"/>
              <a:gd name="connsiteY333" fmla="*/ 1470343 h 6858001"/>
              <a:gd name="connsiteX334" fmla="*/ 4018484 w 8009775"/>
              <a:gd name="connsiteY334" fmla="*/ 1464629 h 6858001"/>
              <a:gd name="connsiteX335" fmla="*/ 4016415 w 8009775"/>
              <a:gd name="connsiteY335" fmla="*/ 1459231 h 6858001"/>
              <a:gd name="connsiteX336" fmla="*/ 4013459 w 8009775"/>
              <a:gd name="connsiteY336" fmla="*/ 1453834 h 6858001"/>
              <a:gd name="connsiteX337" fmla="*/ 4010799 w 8009775"/>
              <a:gd name="connsiteY337" fmla="*/ 1448436 h 6858001"/>
              <a:gd name="connsiteX338" fmla="*/ 4007548 w 8009775"/>
              <a:gd name="connsiteY338" fmla="*/ 1443356 h 6858001"/>
              <a:gd name="connsiteX339" fmla="*/ 4003705 w 8009775"/>
              <a:gd name="connsiteY339" fmla="*/ 1438275 h 6858001"/>
              <a:gd name="connsiteX340" fmla="*/ 4000159 w 8009775"/>
              <a:gd name="connsiteY340" fmla="*/ 1433195 h 6858001"/>
              <a:gd name="connsiteX341" fmla="*/ 3996021 w 8009775"/>
              <a:gd name="connsiteY341" fmla="*/ 1428751 h 6858001"/>
              <a:gd name="connsiteX342" fmla="*/ 3991587 w 8009775"/>
              <a:gd name="connsiteY342" fmla="*/ 1423988 h 6858001"/>
              <a:gd name="connsiteX343" fmla="*/ 3323022 w 8009775"/>
              <a:gd name="connsiteY343" fmla="*/ 755333 h 6858001"/>
              <a:gd name="connsiteX344" fmla="*/ 3316815 w 8009775"/>
              <a:gd name="connsiteY344" fmla="*/ 748348 h 6858001"/>
              <a:gd name="connsiteX345" fmla="*/ 3310904 w 8009775"/>
              <a:gd name="connsiteY345" fmla="*/ 741045 h 6858001"/>
              <a:gd name="connsiteX346" fmla="*/ 3305584 w 8009775"/>
              <a:gd name="connsiteY346" fmla="*/ 733108 h 6858001"/>
              <a:gd name="connsiteX347" fmla="*/ 3300855 w 8009775"/>
              <a:gd name="connsiteY347" fmla="*/ 725170 h 6858001"/>
              <a:gd name="connsiteX348" fmla="*/ 3297308 w 8009775"/>
              <a:gd name="connsiteY348" fmla="*/ 716915 h 6858001"/>
              <a:gd name="connsiteX349" fmla="*/ 3293761 w 8009775"/>
              <a:gd name="connsiteY349" fmla="*/ 708660 h 6858001"/>
              <a:gd name="connsiteX350" fmla="*/ 3291101 w 8009775"/>
              <a:gd name="connsiteY350" fmla="*/ 699770 h 6858001"/>
              <a:gd name="connsiteX351" fmla="*/ 3289328 w 8009775"/>
              <a:gd name="connsiteY351" fmla="*/ 691198 h 6858001"/>
              <a:gd name="connsiteX352" fmla="*/ 2596527 w 8009775"/>
              <a:gd name="connsiteY352"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7507650 w 8009775"/>
              <a:gd name="connsiteY74" fmla="*/ 6858000 h 6858001"/>
              <a:gd name="connsiteX75" fmla="*/ 8009775 w 8009775"/>
              <a:gd name="connsiteY75" fmla="*/ 6858000 h 6858001"/>
              <a:gd name="connsiteX76" fmla="*/ 3996316 w 8009775"/>
              <a:gd name="connsiteY76" fmla="*/ 2818448 h 6858001"/>
              <a:gd name="connsiteX77" fmla="*/ 3980947 w 8009775"/>
              <a:gd name="connsiteY77" fmla="*/ 2804795 h 6858001"/>
              <a:gd name="connsiteX78" fmla="*/ 3965282 w 8009775"/>
              <a:gd name="connsiteY78" fmla="*/ 2791144 h 6858001"/>
              <a:gd name="connsiteX79" fmla="*/ 3950799 w 8009775"/>
              <a:gd name="connsiteY79" fmla="*/ 2776856 h 6858001"/>
              <a:gd name="connsiteX80" fmla="*/ 3936021 w 8009775"/>
              <a:gd name="connsiteY80" fmla="*/ 2762568 h 6858001"/>
              <a:gd name="connsiteX81" fmla="*/ 3001744 w 8009775"/>
              <a:gd name="connsiteY81" fmla="*/ 1828166 h 6858001"/>
              <a:gd name="connsiteX82" fmla="*/ 2997311 w 8009775"/>
              <a:gd name="connsiteY82" fmla="*/ 1823404 h 6858001"/>
              <a:gd name="connsiteX83" fmla="*/ 2992878 w 8009775"/>
              <a:gd name="connsiteY83" fmla="*/ 1818640 h 6858001"/>
              <a:gd name="connsiteX84" fmla="*/ 2989331 w 8009775"/>
              <a:gd name="connsiteY84" fmla="*/ 1814195 h 6858001"/>
              <a:gd name="connsiteX85" fmla="*/ 2985784 w 8009775"/>
              <a:gd name="connsiteY85" fmla="*/ 1808799 h 6858001"/>
              <a:gd name="connsiteX86" fmla="*/ 2982533 w 8009775"/>
              <a:gd name="connsiteY86" fmla="*/ 1803718 h 6858001"/>
              <a:gd name="connsiteX87" fmla="*/ 2979873 w 8009775"/>
              <a:gd name="connsiteY87" fmla="*/ 1798321 h 6858001"/>
              <a:gd name="connsiteX88" fmla="*/ 2976917 w 8009775"/>
              <a:gd name="connsiteY88" fmla="*/ 1792924 h 6858001"/>
              <a:gd name="connsiteX89" fmla="*/ 2974552 w 8009775"/>
              <a:gd name="connsiteY89" fmla="*/ 1787526 h 6858001"/>
              <a:gd name="connsiteX90" fmla="*/ 2972484 w 8009775"/>
              <a:gd name="connsiteY90" fmla="*/ 1781811 h 6858001"/>
              <a:gd name="connsiteX91" fmla="*/ 2970710 w 8009775"/>
              <a:gd name="connsiteY91" fmla="*/ 1776095 h 6858001"/>
              <a:gd name="connsiteX92" fmla="*/ 2968937 w 8009775"/>
              <a:gd name="connsiteY92" fmla="*/ 1770380 h 6858001"/>
              <a:gd name="connsiteX93" fmla="*/ 2967755 w 8009775"/>
              <a:gd name="connsiteY93" fmla="*/ 1764665 h 6858001"/>
              <a:gd name="connsiteX94" fmla="*/ 2966868 w 8009775"/>
              <a:gd name="connsiteY94" fmla="*/ 1758634 h 6858001"/>
              <a:gd name="connsiteX95" fmla="*/ 2965981 w 8009775"/>
              <a:gd name="connsiteY95" fmla="*/ 1752919 h 6858001"/>
              <a:gd name="connsiteX96" fmla="*/ 2965686 w 8009775"/>
              <a:gd name="connsiteY96" fmla="*/ 1746885 h 6858001"/>
              <a:gd name="connsiteX97" fmla="*/ 2965686 w 8009775"/>
              <a:gd name="connsiteY97" fmla="*/ 1741170 h 6858001"/>
              <a:gd name="connsiteX98" fmla="*/ 2965686 w 8009775"/>
              <a:gd name="connsiteY98" fmla="*/ 1735139 h 6858001"/>
              <a:gd name="connsiteX99" fmla="*/ 2965981 w 8009775"/>
              <a:gd name="connsiteY99" fmla="*/ 1729424 h 6858001"/>
              <a:gd name="connsiteX100" fmla="*/ 2966868 w 8009775"/>
              <a:gd name="connsiteY100" fmla="*/ 1723074 h 6858001"/>
              <a:gd name="connsiteX101" fmla="*/ 2967755 w 8009775"/>
              <a:gd name="connsiteY101" fmla="*/ 1717358 h 6858001"/>
              <a:gd name="connsiteX102" fmla="*/ 2968937 w 8009775"/>
              <a:gd name="connsiteY102" fmla="*/ 1711643 h 6858001"/>
              <a:gd name="connsiteX103" fmla="*/ 2970710 w 8009775"/>
              <a:gd name="connsiteY103" fmla="*/ 1705929 h 6858001"/>
              <a:gd name="connsiteX104" fmla="*/ 2972484 w 8009775"/>
              <a:gd name="connsiteY104" fmla="*/ 1700214 h 6858001"/>
              <a:gd name="connsiteX105" fmla="*/ 2974552 w 8009775"/>
              <a:gd name="connsiteY105" fmla="*/ 1694816 h 6858001"/>
              <a:gd name="connsiteX106" fmla="*/ 2976917 w 8009775"/>
              <a:gd name="connsiteY106" fmla="*/ 1689101 h 6858001"/>
              <a:gd name="connsiteX107" fmla="*/ 2979873 w 8009775"/>
              <a:gd name="connsiteY107" fmla="*/ 1683703 h 6858001"/>
              <a:gd name="connsiteX108" fmla="*/ 2982533 w 8009775"/>
              <a:gd name="connsiteY108" fmla="*/ 1678305 h 6858001"/>
              <a:gd name="connsiteX109" fmla="*/ 2985784 w 8009775"/>
              <a:gd name="connsiteY109" fmla="*/ 1673226 h 6858001"/>
              <a:gd name="connsiteX110" fmla="*/ 2989331 w 8009775"/>
              <a:gd name="connsiteY110" fmla="*/ 1668145 h 6858001"/>
              <a:gd name="connsiteX111" fmla="*/ 2992878 w 8009775"/>
              <a:gd name="connsiteY111" fmla="*/ 1663066 h 6858001"/>
              <a:gd name="connsiteX112" fmla="*/ 2997311 w 8009775"/>
              <a:gd name="connsiteY112" fmla="*/ 1658621 h 6858001"/>
              <a:gd name="connsiteX113" fmla="*/ 3001744 w 8009775"/>
              <a:gd name="connsiteY113" fmla="*/ 1653859 h 6858001"/>
              <a:gd name="connsiteX114" fmla="*/ 3006178 w 8009775"/>
              <a:gd name="connsiteY114" fmla="*/ 1649414 h 6858001"/>
              <a:gd name="connsiteX115" fmla="*/ 3010907 w 8009775"/>
              <a:gd name="connsiteY115" fmla="*/ 1645603 h 6858001"/>
              <a:gd name="connsiteX116" fmla="*/ 3015932 w 8009775"/>
              <a:gd name="connsiteY116" fmla="*/ 1641794 h 6858001"/>
              <a:gd name="connsiteX117" fmla="*/ 3020956 w 8009775"/>
              <a:gd name="connsiteY117" fmla="*/ 1637984 h 6858001"/>
              <a:gd name="connsiteX118" fmla="*/ 3025981 w 8009775"/>
              <a:gd name="connsiteY118" fmla="*/ 1634809 h 6858001"/>
              <a:gd name="connsiteX119" fmla="*/ 3031596 w 8009775"/>
              <a:gd name="connsiteY119" fmla="*/ 1631950 h 6858001"/>
              <a:gd name="connsiteX120" fmla="*/ 3036916 w 8009775"/>
              <a:gd name="connsiteY120" fmla="*/ 1629094 h 6858001"/>
              <a:gd name="connsiteX121" fmla="*/ 3042532 w 8009775"/>
              <a:gd name="connsiteY121" fmla="*/ 1626871 h 6858001"/>
              <a:gd name="connsiteX122" fmla="*/ 3047852 w 8009775"/>
              <a:gd name="connsiteY122" fmla="*/ 1624649 h 6858001"/>
              <a:gd name="connsiteX123" fmla="*/ 3053764 w 8009775"/>
              <a:gd name="connsiteY123" fmla="*/ 1623061 h 6858001"/>
              <a:gd name="connsiteX124" fmla="*/ 3059379 w 8009775"/>
              <a:gd name="connsiteY124" fmla="*/ 1621155 h 6858001"/>
              <a:gd name="connsiteX125" fmla="*/ 3065291 w 8009775"/>
              <a:gd name="connsiteY125" fmla="*/ 1620204 h 6858001"/>
              <a:gd name="connsiteX126" fmla="*/ 3070906 w 8009775"/>
              <a:gd name="connsiteY126" fmla="*/ 1618934 h 6858001"/>
              <a:gd name="connsiteX127" fmla="*/ 3077113 w 8009775"/>
              <a:gd name="connsiteY127" fmla="*/ 1618299 h 6858001"/>
              <a:gd name="connsiteX128" fmla="*/ 3082729 w 8009775"/>
              <a:gd name="connsiteY128" fmla="*/ 1617981 h 6858001"/>
              <a:gd name="connsiteX129" fmla="*/ 3088936 w 8009775"/>
              <a:gd name="connsiteY129" fmla="*/ 1617981 h 6858001"/>
              <a:gd name="connsiteX130" fmla="*/ 3094552 w 8009775"/>
              <a:gd name="connsiteY130" fmla="*/ 1617981 h 6858001"/>
              <a:gd name="connsiteX131" fmla="*/ 3100758 w 8009775"/>
              <a:gd name="connsiteY131" fmla="*/ 1618299 h 6858001"/>
              <a:gd name="connsiteX132" fmla="*/ 3106670 w 8009775"/>
              <a:gd name="connsiteY132" fmla="*/ 1618934 h 6858001"/>
              <a:gd name="connsiteX133" fmla="*/ 3112285 w 8009775"/>
              <a:gd name="connsiteY133" fmla="*/ 1620204 h 6858001"/>
              <a:gd name="connsiteX134" fmla="*/ 3117901 w 8009775"/>
              <a:gd name="connsiteY134" fmla="*/ 1621155 h 6858001"/>
              <a:gd name="connsiteX135" fmla="*/ 3123812 w 8009775"/>
              <a:gd name="connsiteY135" fmla="*/ 1623061 h 6858001"/>
              <a:gd name="connsiteX136" fmla="*/ 3129428 w 8009775"/>
              <a:gd name="connsiteY136" fmla="*/ 1624649 h 6858001"/>
              <a:gd name="connsiteX137" fmla="*/ 3135339 w 8009775"/>
              <a:gd name="connsiteY137" fmla="*/ 1626871 h 6858001"/>
              <a:gd name="connsiteX138" fmla="*/ 3140660 w 8009775"/>
              <a:gd name="connsiteY138" fmla="*/ 1629094 h 6858001"/>
              <a:gd name="connsiteX139" fmla="*/ 3145980 w 8009775"/>
              <a:gd name="connsiteY139" fmla="*/ 1631950 h 6858001"/>
              <a:gd name="connsiteX140" fmla="*/ 3151300 w 8009775"/>
              <a:gd name="connsiteY140" fmla="*/ 1634809 h 6858001"/>
              <a:gd name="connsiteX141" fmla="*/ 3156324 w 8009775"/>
              <a:gd name="connsiteY141" fmla="*/ 1637984 h 6858001"/>
              <a:gd name="connsiteX142" fmla="*/ 3161349 w 8009775"/>
              <a:gd name="connsiteY142" fmla="*/ 1641794 h 6858001"/>
              <a:gd name="connsiteX143" fmla="*/ 3166374 w 8009775"/>
              <a:gd name="connsiteY143" fmla="*/ 1645603 h 6858001"/>
              <a:gd name="connsiteX144" fmla="*/ 3171102 w 8009775"/>
              <a:gd name="connsiteY144" fmla="*/ 1649414 h 6858001"/>
              <a:gd name="connsiteX145" fmla="*/ 3175832 w 8009775"/>
              <a:gd name="connsiteY145" fmla="*/ 1653859 h 6858001"/>
              <a:gd name="connsiteX146" fmla="*/ 3844692 w 8009775"/>
              <a:gd name="connsiteY146" fmla="*/ 2322830 h 6858001"/>
              <a:gd name="connsiteX147" fmla="*/ 3849421 w 8009775"/>
              <a:gd name="connsiteY147" fmla="*/ 2326958 h 6858001"/>
              <a:gd name="connsiteX148" fmla="*/ 3854150 w 8009775"/>
              <a:gd name="connsiteY148" fmla="*/ 2331085 h 6858001"/>
              <a:gd name="connsiteX149" fmla="*/ 3859175 w 8009775"/>
              <a:gd name="connsiteY149" fmla="*/ 2334895 h 6858001"/>
              <a:gd name="connsiteX150" fmla="*/ 3864199 w 8009775"/>
              <a:gd name="connsiteY150" fmla="*/ 2338705 h 6858001"/>
              <a:gd name="connsiteX151" fmla="*/ 3869224 w 8009775"/>
              <a:gd name="connsiteY151" fmla="*/ 2341880 h 6858001"/>
              <a:gd name="connsiteX152" fmla="*/ 3874544 w 8009775"/>
              <a:gd name="connsiteY152" fmla="*/ 2344738 h 6858001"/>
              <a:gd name="connsiteX153" fmla="*/ 3879864 w 8009775"/>
              <a:gd name="connsiteY153" fmla="*/ 2347595 h 6858001"/>
              <a:gd name="connsiteX154" fmla="*/ 3885775 w 8009775"/>
              <a:gd name="connsiteY154" fmla="*/ 2349818 h 6858001"/>
              <a:gd name="connsiteX155" fmla="*/ 3891096 w 8009775"/>
              <a:gd name="connsiteY155" fmla="*/ 2351723 h 6858001"/>
              <a:gd name="connsiteX156" fmla="*/ 3896711 w 8009775"/>
              <a:gd name="connsiteY156" fmla="*/ 2353628 h 6858001"/>
              <a:gd name="connsiteX157" fmla="*/ 3902623 w 8009775"/>
              <a:gd name="connsiteY157" fmla="*/ 2355534 h 6858001"/>
              <a:gd name="connsiteX158" fmla="*/ 3908238 w 8009775"/>
              <a:gd name="connsiteY158" fmla="*/ 2356485 h 6858001"/>
              <a:gd name="connsiteX159" fmla="*/ 3914150 w 8009775"/>
              <a:gd name="connsiteY159" fmla="*/ 2357755 h 6858001"/>
              <a:gd name="connsiteX160" fmla="*/ 3920061 w 8009775"/>
              <a:gd name="connsiteY160" fmla="*/ 2358391 h 6858001"/>
              <a:gd name="connsiteX161" fmla="*/ 3925972 w 8009775"/>
              <a:gd name="connsiteY161" fmla="*/ 2358708 h 6858001"/>
              <a:gd name="connsiteX162" fmla="*/ 3931883 w 8009775"/>
              <a:gd name="connsiteY162" fmla="*/ 2358708 h 6858001"/>
              <a:gd name="connsiteX163" fmla="*/ 3937795 w 8009775"/>
              <a:gd name="connsiteY163" fmla="*/ 2358708 h 6858001"/>
              <a:gd name="connsiteX164" fmla="*/ 3943706 w 8009775"/>
              <a:gd name="connsiteY164" fmla="*/ 2358391 h 6858001"/>
              <a:gd name="connsiteX165" fmla="*/ 3949617 w 8009775"/>
              <a:gd name="connsiteY165" fmla="*/ 2357755 h 6858001"/>
              <a:gd name="connsiteX166" fmla="*/ 3955233 w 8009775"/>
              <a:gd name="connsiteY166" fmla="*/ 2356485 h 6858001"/>
              <a:gd name="connsiteX167" fmla="*/ 3961144 w 8009775"/>
              <a:gd name="connsiteY167" fmla="*/ 2355534 h 6858001"/>
              <a:gd name="connsiteX168" fmla="*/ 3966760 w 8009775"/>
              <a:gd name="connsiteY168" fmla="*/ 2353628 h 6858001"/>
              <a:gd name="connsiteX169" fmla="*/ 3972671 w 8009775"/>
              <a:gd name="connsiteY169" fmla="*/ 2351723 h 6858001"/>
              <a:gd name="connsiteX170" fmla="*/ 3978287 w 8009775"/>
              <a:gd name="connsiteY170" fmla="*/ 2349818 h 6858001"/>
              <a:gd name="connsiteX171" fmla="*/ 3983607 w 8009775"/>
              <a:gd name="connsiteY171" fmla="*/ 2347595 h 6858001"/>
              <a:gd name="connsiteX172" fmla="*/ 3989223 w 8009775"/>
              <a:gd name="connsiteY172" fmla="*/ 2344738 h 6858001"/>
              <a:gd name="connsiteX173" fmla="*/ 3994543 w 8009775"/>
              <a:gd name="connsiteY173" fmla="*/ 2341880 h 6858001"/>
              <a:gd name="connsiteX174" fmla="*/ 3999567 w 8009775"/>
              <a:gd name="connsiteY174" fmla="*/ 2338705 h 6858001"/>
              <a:gd name="connsiteX175" fmla="*/ 4004888 w 8009775"/>
              <a:gd name="connsiteY175" fmla="*/ 2334895 h 6858001"/>
              <a:gd name="connsiteX176" fmla="*/ 4009617 w 8009775"/>
              <a:gd name="connsiteY176" fmla="*/ 2331085 h 6858001"/>
              <a:gd name="connsiteX177" fmla="*/ 4014346 w 8009775"/>
              <a:gd name="connsiteY177" fmla="*/ 2326958 h 6858001"/>
              <a:gd name="connsiteX178" fmla="*/ 4018779 w 8009775"/>
              <a:gd name="connsiteY178" fmla="*/ 2322830 h 6858001"/>
              <a:gd name="connsiteX179" fmla="*/ 4023213 w 8009775"/>
              <a:gd name="connsiteY179" fmla="*/ 2318068 h 6858001"/>
              <a:gd name="connsiteX180" fmla="*/ 4027646 w 8009775"/>
              <a:gd name="connsiteY180" fmla="*/ 2313306 h 6858001"/>
              <a:gd name="connsiteX181" fmla="*/ 4031193 w 8009775"/>
              <a:gd name="connsiteY181" fmla="*/ 2308544 h 6858001"/>
              <a:gd name="connsiteX182" fmla="*/ 4034740 w 8009775"/>
              <a:gd name="connsiteY182" fmla="*/ 2303463 h 6858001"/>
              <a:gd name="connsiteX183" fmla="*/ 4037991 w 8009775"/>
              <a:gd name="connsiteY183" fmla="*/ 2298384 h 6858001"/>
              <a:gd name="connsiteX184" fmla="*/ 4040946 w 8009775"/>
              <a:gd name="connsiteY184" fmla="*/ 2292985 h 6858001"/>
              <a:gd name="connsiteX185" fmla="*/ 4043606 w 8009775"/>
              <a:gd name="connsiteY185" fmla="*/ 2287588 h 6858001"/>
              <a:gd name="connsiteX186" fmla="*/ 4046267 w 8009775"/>
              <a:gd name="connsiteY186" fmla="*/ 2281873 h 6858001"/>
              <a:gd name="connsiteX187" fmla="*/ 4048040 w 8009775"/>
              <a:gd name="connsiteY187" fmla="*/ 2276476 h 6858001"/>
              <a:gd name="connsiteX188" fmla="*/ 4050109 w 8009775"/>
              <a:gd name="connsiteY188" fmla="*/ 2270761 h 6858001"/>
              <a:gd name="connsiteX189" fmla="*/ 4051587 w 8009775"/>
              <a:gd name="connsiteY189" fmla="*/ 2265046 h 6858001"/>
              <a:gd name="connsiteX190" fmla="*/ 4052769 w 8009775"/>
              <a:gd name="connsiteY190" fmla="*/ 2259331 h 6858001"/>
              <a:gd name="connsiteX191" fmla="*/ 4053656 w 8009775"/>
              <a:gd name="connsiteY191" fmla="*/ 2253298 h 6858001"/>
              <a:gd name="connsiteX192" fmla="*/ 4054542 w 8009775"/>
              <a:gd name="connsiteY192" fmla="*/ 2247266 h 6858001"/>
              <a:gd name="connsiteX193" fmla="*/ 4054838 w 8009775"/>
              <a:gd name="connsiteY193" fmla="*/ 2241551 h 6858001"/>
              <a:gd name="connsiteX194" fmla="*/ 4055133 w 8009775"/>
              <a:gd name="connsiteY194" fmla="*/ 2235519 h 6858001"/>
              <a:gd name="connsiteX195" fmla="*/ 4054838 w 8009775"/>
              <a:gd name="connsiteY195" fmla="*/ 2229804 h 6858001"/>
              <a:gd name="connsiteX196" fmla="*/ 4054542 w 8009775"/>
              <a:gd name="connsiteY196" fmla="*/ 2223770 h 6858001"/>
              <a:gd name="connsiteX197" fmla="*/ 4053656 w 8009775"/>
              <a:gd name="connsiteY197" fmla="*/ 2217739 h 6858001"/>
              <a:gd name="connsiteX198" fmla="*/ 4052769 w 8009775"/>
              <a:gd name="connsiteY198" fmla="*/ 2212024 h 6858001"/>
              <a:gd name="connsiteX199" fmla="*/ 4051587 w 8009775"/>
              <a:gd name="connsiteY199" fmla="*/ 2206309 h 6858001"/>
              <a:gd name="connsiteX200" fmla="*/ 4050109 w 8009775"/>
              <a:gd name="connsiteY200" fmla="*/ 2200593 h 6858001"/>
              <a:gd name="connsiteX201" fmla="*/ 4048040 w 8009775"/>
              <a:gd name="connsiteY201" fmla="*/ 2194878 h 6858001"/>
              <a:gd name="connsiteX202" fmla="*/ 4046267 w 8009775"/>
              <a:gd name="connsiteY202" fmla="*/ 2189163 h 6858001"/>
              <a:gd name="connsiteX203" fmla="*/ 4043606 w 8009775"/>
              <a:gd name="connsiteY203" fmla="*/ 2183765 h 6858001"/>
              <a:gd name="connsiteX204" fmla="*/ 4040946 w 8009775"/>
              <a:gd name="connsiteY204" fmla="*/ 2178368 h 6858001"/>
              <a:gd name="connsiteX205" fmla="*/ 4037991 w 8009775"/>
              <a:gd name="connsiteY205" fmla="*/ 2172970 h 6858001"/>
              <a:gd name="connsiteX206" fmla="*/ 4034740 w 8009775"/>
              <a:gd name="connsiteY206" fmla="*/ 2167890 h 6858001"/>
              <a:gd name="connsiteX207" fmla="*/ 4031193 w 8009775"/>
              <a:gd name="connsiteY207" fmla="*/ 2162494 h 6858001"/>
              <a:gd name="connsiteX208" fmla="*/ 4027646 w 8009775"/>
              <a:gd name="connsiteY208" fmla="*/ 2157730 h 6858001"/>
              <a:gd name="connsiteX209" fmla="*/ 4023213 w 8009775"/>
              <a:gd name="connsiteY209" fmla="*/ 2153285 h 6858001"/>
              <a:gd name="connsiteX210" fmla="*/ 4018779 w 8009775"/>
              <a:gd name="connsiteY210" fmla="*/ 2148523 h 6858001"/>
              <a:gd name="connsiteX211" fmla="*/ 3632182 w 8009775"/>
              <a:gd name="connsiteY211" fmla="*/ 1761490 h 6858001"/>
              <a:gd name="connsiteX212" fmla="*/ 3435928 w 8009775"/>
              <a:gd name="connsiteY212" fmla="*/ 1565276 h 6858001"/>
              <a:gd name="connsiteX213" fmla="*/ 3431198 w 8009775"/>
              <a:gd name="connsiteY213" fmla="*/ 1560514 h 6858001"/>
              <a:gd name="connsiteX214" fmla="*/ 3427356 w 8009775"/>
              <a:gd name="connsiteY214" fmla="*/ 1555751 h 6858001"/>
              <a:gd name="connsiteX215" fmla="*/ 3423218 w 8009775"/>
              <a:gd name="connsiteY215" fmla="*/ 1550671 h 6858001"/>
              <a:gd name="connsiteX216" fmla="*/ 3420262 w 8009775"/>
              <a:gd name="connsiteY216" fmla="*/ 1545909 h 6858001"/>
              <a:gd name="connsiteX217" fmla="*/ 3417012 w 8009775"/>
              <a:gd name="connsiteY217" fmla="*/ 1540829 h 6858001"/>
              <a:gd name="connsiteX218" fmla="*/ 3413760 w 8009775"/>
              <a:gd name="connsiteY218" fmla="*/ 1535430 h 6858001"/>
              <a:gd name="connsiteX219" fmla="*/ 3411100 w 8009775"/>
              <a:gd name="connsiteY219" fmla="*/ 1530034 h 6858001"/>
              <a:gd name="connsiteX220" fmla="*/ 3408736 w 8009775"/>
              <a:gd name="connsiteY220" fmla="*/ 1524635 h 6858001"/>
              <a:gd name="connsiteX221" fmla="*/ 3406371 w 8009775"/>
              <a:gd name="connsiteY221" fmla="*/ 1518920 h 6858001"/>
              <a:gd name="connsiteX222" fmla="*/ 3404598 w 8009775"/>
              <a:gd name="connsiteY222" fmla="*/ 1513205 h 6858001"/>
              <a:gd name="connsiteX223" fmla="*/ 3403120 w 8009775"/>
              <a:gd name="connsiteY223" fmla="*/ 1507174 h 6858001"/>
              <a:gd name="connsiteX224" fmla="*/ 3401938 w 8009775"/>
              <a:gd name="connsiteY224" fmla="*/ 1501459 h 6858001"/>
              <a:gd name="connsiteX225" fmla="*/ 3401051 w 8009775"/>
              <a:gd name="connsiteY225" fmla="*/ 1495744 h 6858001"/>
              <a:gd name="connsiteX226" fmla="*/ 3400460 w 8009775"/>
              <a:gd name="connsiteY226" fmla="*/ 1489710 h 6858001"/>
              <a:gd name="connsiteX227" fmla="*/ 3399869 w 8009775"/>
              <a:gd name="connsiteY227" fmla="*/ 1483995 h 6858001"/>
              <a:gd name="connsiteX228" fmla="*/ 3399573 w 8009775"/>
              <a:gd name="connsiteY228" fmla="*/ 1478281 h 6858001"/>
              <a:gd name="connsiteX229" fmla="*/ 3399869 w 8009775"/>
              <a:gd name="connsiteY229" fmla="*/ 1472249 h 6858001"/>
              <a:gd name="connsiteX230" fmla="*/ 3400460 w 8009775"/>
              <a:gd name="connsiteY230" fmla="*/ 1466215 h 6858001"/>
              <a:gd name="connsiteX231" fmla="*/ 3401051 w 8009775"/>
              <a:gd name="connsiteY231" fmla="*/ 1460183 h 6858001"/>
              <a:gd name="connsiteX232" fmla="*/ 3401938 w 8009775"/>
              <a:gd name="connsiteY232" fmla="*/ 1454468 h 6858001"/>
              <a:gd name="connsiteX233" fmla="*/ 3403120 w 8009775"/>
              <a:gd name="connsiteY233" fmla="*/ 1448754 h 6858001"/>
              <a:gd name="connsiteX234" fmla="*/ 3404598 w 8009775"/>
              <a:gd name="connsiteY234" fmla="*/ 1443039 h 6858001"/>
              <a:gd name="connsiteX235" fmla="*/ 3406371 w 8009775"/>
              <a:gd name="connsiteY235" fmla="*/ 1437324 h 6858001"/>
              <a:gd name="connsiteX236" fmla="*/ 3408736 w 8009775"/>
              <a:gd name="connsiteY236" fmla="*/ 1431609 h 6858001"/>
              <a:gd name="connsiteX237" fmla="*/ 3411100 w 8009775"/>
              <a:gd name="connsiteY237" fmla="*/ 1426211 h 6858001"/>
              <a:gd name="connsiteX238" fmla="*/ 3413760 w 8009775"/>
              <a:gd name="connsiteY238" fmla="*/ 1420814 h 6858001"/>
              <a:gd name="connsiteX239" fmla="*/ 3417012 w 8009775"/>
              <a:gd name="connsiteY239" fmla="*/ 1415416 h 6858001"/>
              <a:gd name="connsiteX240" fmla="*/ 3420262 w 8009775"/>
              <a:gd name="connsiteY240" fmla="*/ 1410336 h 6858001"/>
              <a:gd name="connsiteX241" fmla="*/ 3423218 w 8009775"/>
              <a:gd name="connsiteY241" fmla="*/ 1405256 h 6858001"/>
              <a:gd name="connsiteX242" fmla="*/ 3427356 w 8009775"/>
              <a:gd name="connsiteY242" fmla="*/ 1400175 h 6858001"/>
              <a:gd name="connsiteX243" fmla="*/ 3431198 w 8009775"/>
              <a:gd name="connsiteY243" fmla="*/ 1395731 h 6858001"/>
              <a:gd name="connsiteX244" fmla="*/ 3435928 w 8009775"/>
              <a:gd name="connsiteY244" fmla="*/ 1390969 h 6858001"/>
              <a:gd name="connsiteX245" fmla="*/ 3440361 w 8009775"/>
              <a:gd name="connsiteY245" fmla="*/ 1386524 h 6858001"/>
              <a:gd name="connsiteX246" fmla="*/ 3445386 w 8009775"/>
              <a:gd name="connsiteY246" fmla="*/ 1382396 h 6858001"/>
              <a:gd name="connsiteX247" fmla="*/ 3449819 w 8009775"/>
              <a:gd name="connsiteY247" fmla="*/ 1378585 h 6858001"/>
              <a:gd name="connsiteX248" fmla="*/ 3454844 w 8009775"/>
              <a:gd name="connsiteY248" fmla="*/ 1375094 h 6858001"/>
              <a:gd name="connsiteX249" fmla="*/ 3460459 w 8009775"/>
              <a:gd name="connsiteY249" fmla="*/ 1371919 h 6858001"/>
              <a:gd name="connsiteX250" fmla="*/ 3465780 w 8009775"/>
              <a:gd name="connsiteY250" fmla="*/ 1369061 h 6858001"/>
              <a:gd name="connsiteX251" fmla="*/ 3471100 w 8009775"/>
              <a:gd name="connsiteY251" fmla="*/ 1366204 h 6858001"/>
              <a:gd name="connsiteX252" fmla="*/ 3476420 w 8009775"/>
              <a:gd name="connsiteY252" fmla="*/ 1363980 h 6858001"/>
              <a:gd name="connsiteX253" fmla="*/ 3482331 w 8009775"/>
              <a:gd name="connsiteY253" fmla="*/ 1361759 h 6858001"/>
              <a:gd name="connsiteX254" fmla="*/ 3487947 w 8009775"/>
              <a:gd name="connsiteY254" fmla="*/ 1360170 h 6858001"/>
              <a:gd name="connsiteX255" fmla="*/ 3493858 w 8009775"/>
              <a:gd name="connsiteY255" fmla="*/ 1358265 h 6858001"/>
              <a:gd name="connsiteX256" fmla="*/ 3499474 w 8009775"/>
              <a:gd name="connsiteY256" fmla="*/ 1357314 h 6858001"/>
              <a:gd name="connsiteX257" fmla="*/ 3505385 w 8009775"/>
              <a:gd name="connsiteY257" fmla="*/ 1356043 h 6858001"/>
              <a:gd name="connsiteX258" fmla="*/ 3511001 w 8009775"/>
              <a:gd name="connsiteY258" fmla="*/ 1355409 h 6858001"/>
              <a:gd name="connsiteX259" fmla="*/ 3517208 w 8009775"/>
              <a:gd name="connsiteY259" fmla="*/ 1355090 h 6858001"/>
              <a:gd name="connsiteX260" fmla="*/ 3522823 w 8009775"/>
              <a:gd name="connsiteY260" fmla="*/ 1354773 h 6858001"/>
              <a:gd name="connsiteX261" fmla="*/ 3529030 w 8009775"/>
              <a:gd name="connsiteY261" fmla="*/ 1355090 h 6858001"/>
              <a:gd name="connsiteX262" fmla="*/ 3534646 w 8009775"/>
              <a:gd name="connsiteY262" fmla="*/ 1355409 h 6858001"/>
              <a:gd name="connsiteX263" fmla="*/ 3540557 w 8009775"/>
              <a:gd name="connsiteY263" fmla="*/ 1356043 h 6858001"/>
              <a:gd name="connsiteX264" fmla="*/ 3546468 w 8009775"/>
              <a:gd name="connsiteY264" fmla="*/ 1357314 h 6858001"/>
              <a:gd name="connsiteX265" fmla="*/ 3552380 w 8009775"/>
              <a:gd name="connsiteY265" fmla="*/ 1358265 h 6858001"/>
              <a:gd name="connsiteX266" fmla="*/ 3557995 w 8009775"/>
              <a:gd name="connsiteY266" fmla="*/ 1360170 h 6858001"/>
              <a:gd name="connsiteX267" fmla="*/ 3563906 w 8009775"/>
              <a:gd name="connsiteY267" fmla="*/ 1361759 h 6858001"/>
              <a:gd name="connsiteX268" fmla="*/ 3569227 w 8009775"/>
              <a:gd name="connsiteY268" fmla="*/ 1363980 h 6858001"/>
              <a:gd name="connsiteX269" fmla="*/ 3574842 w 8009775"/>
              <a:gd name="connsiteY269" fmla="*/ 1366204 h 6858001"/>
              <a:gd name="connsiteX270" fmla="*/ 3580458 w 8009775"/>
              <a:gd name="connsiteY270" fmla="*/ 1369061 h 6858001"/>
              <a:gd name="connsiteX271" fmla="*/ 3585778 w 8009775"/>
              <a:gd name="connsiteY271" fmla="*/ 1371919 h 6858001"/>
              <a:gd name="connsiteX272" fmla="*/ 3590803 w 8009775"/>
              <a:gd name="connsiteY272" fmla="*/ 1375094 h 6858001"/>
              <a:gd name="connsiteX273" fmla="*/ 3595828 w 8009775"/>
              <a:gd name="connsiteY273" fmla="*/ 1378585 h 6858001"/>
              <a:gd name="connsiteX274" fmla="*/ 3600852 w 8009775"/>
              <a:gd name="connsiteY274" fmla="*/ 1382396 h 6858001"/>
              <a:gd name="connsiteX275" fmla="*/ 3605581 w 8009775"/>
              <a:gd name="connsiteY275" fmla="*/ 1386524 h 6858001"/>
              <a:gd name="connsiteX276" fmla="*/ 3610014 w 8009775"/>
              <a:gd name="connsiteY276" fmla="*/ 1390969 h 6858001"/>
              <a:gd name="connsiteX277" fmla="*/ 3817500 w 8009775"/>
              <a:gd name="connsiteY277" fmla="*/ 1598296 h 6858001"/>
              <a:gd name="connsiteX278" fmla="*/ 3821934 w 8009775"/>
              <a:gd name="connsiteY278" fmla="*/ 1602423 h 6858001"/>
              <a:gd name="connsiteX279" fmla="*/ 3826663 w 8009775"/>
              <a:gd name="connsiteY279" fmla="*/ 1606869 h 6858001"/>
              <a:gd name="connsiteX280" fmla="*/ 3831687 w 8009775"/>
              <a:gd name="connsiteY280" fmla="*/ 1610361 h 6858001"/>
              <a:gd name="connsiteX281" fmla="*/ 3836712 w 8009775"/>
              <a:gd name="connsiteY281" fmla="*/ 1613854 h 6858001"/>
              <a:gd name="connsiteX282" fmla="*/ 3841736 w 8009775"/>
              <a:gd name="connsiteY282" fmla="*/ 1617345 h 6858001"/>
              <a:gd name="connsiteX283" fmla="*/ 3847352 w 8009775"/>
              <a:gd name="connsiteY283" fmla="*/ 1620204 h 6858001"/>
              <a:gd name="connsiteX284" fmla="*/ 3852672 w 8009775"/>
              <a:gd name="connsiteY284" fmla="*/ 1623061 h 6858001"/>
              <a:gd name="connsiteX285" fmla="*/ 3857992 w 8009775"/>
              <a:gd name="connsiteY285" fmla="*/ 1625283 h 6858001"/>
              <a:gd name="connsiteX286" fmla="*/ 3863608 w 8009775"/>
              <a:gd name="connsiteY286" fmla="*/ 1627189 h 6858001"/>
              <a:gd name="connsiteX287" fmla="*/ 3869519 w 8009775"/>
              <a:gd name="connsiteY287" fmla="*/ 1629094 h 6858001"/>
              <a:gd name="connsiteX288" fmla="*/ 3875135 w 8009775"/>
              <a:gd name="connsiteY288" fmla="*/ 1630998 h 6858001"/>
              <a:gd name="connsiteX289" fmla="*/ 3881046 w 8009775"/>
              <a:gd name="connsiteY289" fmla="*/ 1631950 h 6858001"/>
              <a:gd name="connsiteX290" fmla="*/ 3886662 w 8009775"/>
              <a:gd name="connsiteY290" fmla="*/ 1632904 h 6858001"/>
              <a:gd name="connsiteX291" fmla="*/ 3892869 w 8009775"/>
              <a:gd name="connsiteY291" fmla="*/ 1633856 h 6858001"/>
              <a:gd name="connsiteX292" fmla="*/ 3898485 w 8009775"/>
              <a:gd name="connsiteY292" fmla="*/ 1634174 h 6858001"/>
              <a:gd name="connsiteX293" fmla="*/ 3904396 w 8009775"/>
              <a:gd name="connsiteY293" fmla="*/ 1634174 h 6858001"/>
              <a:gd name="connsiteX294" fmla="*/ 3910307 w 8009775"/>
              <a:gd name="connsiteY294" fmla="*/ 1634174 h 6858001"/>
              <a:gd name="connsiteX295" fmla="*/ 3916219 w 8009775"/>
              <a:gd name="connsiteY295" fmla="*/ 1633856 h 6858001"/>
              <a:gd name="connsiteX296" fmla="*/ 3922425 w 8009775"/>
              <a:gd name="connsiteY296" fmla="*/ 1632904 h 6858001"/>
              <a:gd name="connsiteX297" fmla="*/ 3928041 w 8009775"/>
              <a:gd name="connsiteY297" fmla="*/ 1631950 h 6858001"/>
              <a:gd name="connsiteX298" fmla="*/ 3933657 w 8009775"/>
              <a:gd name="connsiteY298" fmla="*/ 1630998 h 6858001"/>
              <a:gd name="connsiteX299" fmla="*/ 3939568 w 8009775"/>
              <a:gd name="connsiteY299" fmla="*/ 1629094 h 6858001"/>
              <a:gd name="connsiteX300" fmla="*/ 3945184 w 8009775"/>
              <a:gd name="connsiteY300" fmla="*/ 1627189 h 6858001"/>
              <a:gd name="connsiteX301" fmla="*/ 3950799 w 8009775"/>
              <a:gd name="connsiteY301" fmla="*/ 1625283 h 6858001"/>
              <a:gd name="connsiteX302" fmla="*/ 3956415 w 8009775"/>
              <a:gd name="connsiteY302" fmla="*/ 1623061 h 6858001"/>
              <a:gd name="connsiteX303" fmla="*/ 3961735 w 8009775"/>
              <a:gd name="connsiteY303" fmla="*/ 1620204 h 6858001"/>
              <a:gd name="connsiteX304" fmla="*/ 3967055 w 8009775"/>
              <a:gd name="connsiteY304" fmla="*/ 1617345 h 6858001"/>
              <a:gd name="connsiteX305" fmla="*/ 3972376 w 8009775"/>
              <a:gd name="connsiteY305" fmla="*/ 1613854 h 6858001"/>
              <a:gd name="connsiteX306" fmla="*/ 3977400 w 8009775"/>
              <a:gd name="connsiteY306" fmla="*/ 1610361 h 6858001"/>
              <a:gd name="connsiteX307" fmla="*/ 3982425 w 8009775"/>
              <a:gd name="connsiteY307" fmla="*/ 1606869 h 6858001"/>
              <a:gd name="connsiteX308" fmla="*/ 3986858 w 8009775"/>
              <a:gd name="connsiteY308" fmla="*/ 1602423 h 6858001"/>
              <a:gd name="connsiteX309" fmla="*/ 3991587 w 8009775"/>
              <a:gd name="connsiteY309" fmla="*/ 1598296 h 6858001"/>
              <a:gd name="connsiteX310" fmla="*/ 3996021 w 8009775"/>
              <a:gd name="connsiteY310" fmla="*/ 1593533 h 6858001"/>
              <a:gd name="connsiteX311" fmla="*/ 4000159 w 8009775"/>
              <a:gd name="connsiteY311" fmla="*/ 1588771 h 6858001"/>
              <a:gd name="connsiteX312" fmla="*/ 4003705 w 8009775"/>
              <a:gd name="connsiteY312" fmla="*/ 1583691 h 6858001"/>
              <a:gd name="connsiteX313" fmla="*/ 4007548 w 8009775"/>
              <a:gd name="connsiteY313" fmla="*/ 1578928 h 6858001"/>
              <a:gd name="connsiteX314" fmla="*/ 4010799 w 8009775"/>
              <a:gd name="connsiteY314" fmla="*/ 1573849 h 6858001"/>
              <a:gd name="connsiteX315" fmla="*/ 4013459 w 8009775"/>
              <a:gd name="connsiteY315" fmla="*/ 1568451 h 6858001"/>
              <a:gd name="connsiteX316" fmla="*/ 4016415 w 8009775"/>
              <a:gd name="connsiteY316" fmla="*/ 1563054 h 6858001"/>
              <a:gd name="connsiteX317" fmla="*/ 4018484 w 8009775"/>
              <a:gd name="connsiteY317" fmla="*/ 1557339 h 6858001"/>
              <a:gd name="connsiteX318" fmla="*/ 4020848 w 8009775"/>
              <a:gd name="connsiteY318" fmla="*/ 1551941 h 6858001"/>
              <a:gd name="connsiteX319" fmla="*/ 4022621 w 8009775"/>
              <a:gd name="connsiteY319" fmla="*/ 1546226 h 6858001"/>
              <a:gd name="connsiteX320" fmla="*/ 4024395 w 8009775"/>
              <a:gd name="connsiteY320" fmla="*/ 1540511 h 6858001"/>
              <a:gd name="connsiteX321" fmla="*/ 4025282 w 8009775"/>
              <a:gd name="connsiteY321" fmla="*/ 1534478 h 6858001"/>
              <a:gd name="connsiteX322" fmla="*/ 4026464 w 8009775"/>
              <a:gd name="connsiteY322" fmla="*/ 1528763 h 6858001"/>
              <a:gd name="connsiteX323" fmla="*/ 4027055 w 8009775"/>
              <a:gd name="connsiteY323" fmla="*/ 1522731 h 6858001"/>
              <a:gd name="connsiteX324" fmla="*/ 4027646 w 8009775"/>
              <a:gd name="connsiteY324" fmla="*/ 1517016 h 6858001"/>
              <a:gd name="connsiteX325" fmla="*/ 4027646 w 8009775"/>
              <a:gd name="connsiteY325" fmla="*/ 1510984 h 6858001"/>
              <a:gd name="connsiteX326" fmla="*/ 4027646 w 8009775"/>
              <a:gd name="connsiteY326" fmla="*/ 1505268 h 6858001"/>
              <a:gd name="connsiteX327" fmla="*/ 4027055 w 8009775"/>
              <a:gd name="connsiteY327" fmla="*/ 1499553 h 6858001"/>
              <a:gd name="connsiteX328" fmla="*/ 4026464 w 8009775"/>
              <a:gd name="connsiteY328" fmla="*/ 1493204 h 6858001"/>
              <a:gd name="connsiteX329" fmla="*/ 4025282 w 8009775"/>
              <a:gd name="connsiteY329" fmla="*/ 1487489 h 6858001"/>
              <a:gd name="connsiteX330" fmla="*/ 4024395 w 8009775"/>
              <a:gd name="connsiteY330" fmla="*/ 1481773 h 6858001"/>
              <a:gd name="connsiteX331" fmla="*/ 4022621 w 8009775"/>
              <a:gd name="connsiteY331" fmla="*/ 1476058 h 6858001"/>
              <a:gd name="connsiteX332" fmla="*/ 4020848 w 8009775"/>
              <a:gd name="connsiteY332" fmla="*/ 1470343 h 6858001"/>
              <a:gd name="connsiteX333" fmla="*/ 4018484 w 8009775"/>
              <a:gd name="connsiteY333" fmla="*/ 1464629 h 6858001"/>
              <a:gd name="connsiteX334" fmla="*/ 4016415 w 8009775"/>
              <a:gd name="connsiteY334" fmla="*/ 1459231 h 6858001"/>
              <a:gd name="connsiteX335" fmla="*/ 4013459 w 8009775"/>
              <a:gd name="connsiteY335" fmla="*/ 1453834 h 6858001"/>
              <a:gd name="connsiteX336" fmla="*/ 4010799 w 8009775"/>
              <a:gd name="connsiteY336" fmla="*/ 1448436 h 6858001"/>
              <a:gd name="connsiteX337" fmla="*/ 4007548 w 8009775"/>
              <a:gd name="connsiteY337" fmla="*/ 1443356 h 6858001"/>
              <a:gd name="connsiteX338" fmla="*/ 4003705 w 8009775"/>
              <a:gd name="connsiteY338" fmla="*/ 1438275 h 6858001"/>
              <a:gd name="connsiteX339" fmla="*/ 4000159 w 8009775"/>
              <a:gd name="connsiteY339" fmla="*/ 1433195 h 6858001"/>
              <a:gd name="connsiteX340" fmla="*/ 3996021 w 8009775"/>
              <a:gd name="connsiteY340" fmla="*/ 1428751 h 6858001"/>
              <a:gd name="connsiteX341" fmla="*/ 3991587 w 8009775"/>
              <a:gd name="connsiteY341" fmla="*/ 1423988 h 6858001"/>
              <a:gd name="connsiteX342" fmla="*/ 3323022 w 8009775"/>
              <a:gd name="connsiteY342" fmla="*/ 755333 h 6858001"/>
              <a:gd name="connsiteX343" fmla="*/ 3316815 w 8009775"/>
              <a:gd name="connsiteY343" fmla="*/ 748348 h 6858001"/>
              <a:gd name="connsiteX344" fmla="*/ 3310904 w 8009775"/>
              <a:gd name="connsiteY344" fmla="*/ 741045 h 6858001"/>
              <a:gd name="connsiteX345" fmla="*/ 3305584 w 8009775"/>
              <a:gd name="connsiteY345" fmla="*/ 733108 h 6858001"/>
              <a:gd name="connsiteX346" fmla="*/ 3300855 w 8009775"/>
              <a:gd name="connsiteY346" fmla="*/ 725170 h 6858001"/>
              <a:gd name="connsiteX347" fmla="*/ 3297308 w 8009775"/>
              <a:gd name="connsiteY347" fmla="*/ 716915 h 6858001"/>
              <a:gd name="connsiteX348" fmla="*/ 3293761 w 8009775"/>
              <a:gd name="connsiteY348" fmla="*/ 708660 h 6858001"/>
              <a:gd name="connsiteX349" fmla="*/ 3291101 w 8009775"/>
              <a:gd name="connsiteY349" fmla="*/ 699770 h 6858001"/>
              <a:gd name="connsiteX350" fmla="*/ 3289328 w 8009775"/>
              <a:gd name="connsiteY350" fmla="*/ 691198 h 6858001"/>
              <a:gd name="connsiteX351" fmla="*/ 2596527 w 8009775"/>
              <a:gd name="connsiteY351"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8009775 w 8009775"/>
              <a:gd name="connsiteY74" fmla="*/ 6858000 h 6858001"/>
              <a:gd name="connsiteX75" fmla="*/ 3996316 w 8009775"/>
              <a:gd name="connsiteY75" fmla="*/ 2818448 h 6858001"/>
              <a:gd name="connsiteX76" fmla="*/ 3980947 w 8009775"/>
              <a:gd name="connsiteY76" fmla="*/ 2804795 h 6858001"/>
              <a:gd name="connsiteX77" fmla="*/ 3965282 w 8009775"/>
              <a:gd name="connsiteY77" fmla="*/ 2791144 h 6858001"/>
              <a:gd name="connsiteX78" fmla="*/ 3950799 w 8009775"/>
              <a:gd name="connsiteY78" fmla="*/ 2776856 h 6858001"/>
              <a:gd name="connsiteX79" fmla="*/ 3936021 w 8009775"/>
              <a:gd name="connsiteY79" fmla="*/ 2762568 h 6858001"/>
              <a:gd name="connsiteX80" fmla="*/ 3001744 w 8009775"/>
              <a:gd name="connsiteY80" fmla="*/ 1828166 h 6858001"/>
              <a:gd name="connsiteX81" fmla="*/ 2997311 w 8009775"/>
              <a:gd name="connsiteY81" fmla="*/ 1823404 h 6858001"/>
              <a:gd name="connsiteX82" fmla="*/ 2992878 w 8009775"/>
              <a:gd name="connsiteY82" fmla="*/ 1818640 h 6858001"/>
              <a:gd name="connsiteX83" fmla="*/ 2989331 w 8009775"/>
              <a:gd name="connsiteY83" fmla="*/ 1814195 h 6858001"/>
              <a:gd name="connsiteX84" fmla="*/ 2985784 w 8009775"/>
              <a:gd name="connsiteY84" fmla="*/ 1808799 h 6858001"/>
              <a:gd name="connsiteX85" fmla="*/ 2982533 w 8009775"/>
              <a:gd name="connsiteY85" fmla="*/ 1803718 h 6858001"/>
              <a:gd name="connsiteX86" fmla="*/ 2979873 w 8009775"/>
              <a:gd name="connsiteY86" fmla="*/ 1798321 h 6858001"/>
              <a:gd name="connsiteX87" fmla="*/ 2976917 w 8009775"/>
              <a:gd name="connsiteY87" fmla="*/ 1792924 h 6858001"/>
              <a:gd name="connsiteX88" fmla="*/ 2974552 w 8009775"/>
              <a:gd name="connsiteY88" fmla="*/ 1787526 h 6858001"/>
              <a:gd name="connsiteX89" fmla="*/ 2972484 w 8009775"/>
              <a:gd name="connsiteY89" fmla="*/ 1781811 h 6858001"/>
              <a:gd name="connsiteX90" fmla="*/ 2970710 w 8009775"/>
              <a:gd name="connsiteY90" fmla="*/ 1776095 h 6858001"/>
              <a:gd name="connsiteX91" fmla="*/ 2968937 w 8009775"/>
              <a:gd name="connsiteY91" fmla="*/ 1770380 h 6858001"/>
              <a:gd name="connsiteX92" fmla="*/ 2967755 w 8009775"/>
              <a:gd name="connsiteY92" fmla="*/ 1764665 h 6858001"/>
              <a:gd name="connsiteX93" fmla="*/ 2966868 w 8009775"/>
              <a:gd name="connsiteY93" fmla="*/ 1758634 h 6858001"/>
              <a:gd name="connsiteX94" fmla="*/ 2965981 w 8009775"/>
              <a:gd name="connsiteY94" fmla="*/ 1752919 h 6858001"/>
              <a:gd name="connsiteX95" fmla="*/ 2965686 w 8009775"/>
              <a:gd name="connsiteY95" fmla="*/ 1746885 h 6858001"/>
              <a:gd name="connsiteX96" fmla="*/ 2965686 w 8009775"/>
              <a:gd name="connsiteY96" fmla="*/ 1741170 h 6858001"/>
              <a:gd name="connsiteX97" fmla="*/ 2965686 w 8009775"/>
              <a:gd name="connsiteY97" fmla="*/ 1735139 h 6858001"/>
              <a:gd name="connsiteX98" fmla="*/ 2965981 w 8009775"/>
              <a:gd name="connsiteY98" fmla="*/ 1729424 h 6858001"/>
              <a:gd name="connsiteX99" fmla="*/ 2966868 w 8009775"/>
              <a:gd name="connsiteY99" fmla="*/ 1723074 h 6858001"/>
              <a:gd name="connsiteX100" fmla="*/ 2967755 w 8009775"/>
              <a:gd name="connsiteY100" fmla="*/ 1717358 h 6858001"/>
              <a:gd name="connsiteX101" fmla="*/ 2968937 w 8009775"/>
              <a:gd name="connsiteY101" fmla="*/ 1711643 h 6858001"/>
              <a:gd name="connsiteX102" fmla="*/ 2970710 w 8009775"/>
              <a:gd name="connsiteY102" fmla="*/ 1705929 h 6858001"/>
              <a:gd name="connsiteX103" fmla="*/ 2972484 w 8009775"/>
              <a:gd name="connsiteY103" fmla="*/ 1700214 h 6858001"/>
              <a:gd name="connsiteX104" fmla="*/ 2974552 w 8009775"/>
              <a:gd name="connsiteY104" fmla="*/ 1694816 h 6858001"/>
              <a:gd name="connsiteX105" fmla="*/ 2976917 w 8009775"/>
              <a:gd name="connsiteY105" fmla="*/ 1689101 h 6858001"/>
              <a:gd name="connsiteX106" fmla="*/ 2979873 w 8009775"/>
              <a:gd name="connsiteY106" fmla="*/ 1683703 h 6858001"/>
              <a:gd name="connsiteX107" fmla="*/ 2982533 w 8009775"/>
              <a:gd name="connsiteY107" fmla="*/ 1678305 h 6858001"/>
              <a:gd name="connsiteX108" fmla="*/ 2985784 w 8009775"/>
              <a:gd name="connsiteY108" fmla="*/ 1673226 h 6858001"/>
              <a:gd name="connsiteX109" fmla="*/ 2989331 w 8009775"/>
              <a:gd name="connsiteY109" fmla="*/ 1668145 h 6858001"/>
              <a:gd name="connsiteX110" fmla="*/ 2992878 w 8009775"/>
              <a:gd name="connsiteY110" fmla="*/ 1663066 h 6858001"/>
              <a:gd name="connsiteX111" fmla="*/ 2997311 w 8009775"/>
              <a:gd name="connsiteY111" fmla="*/ 1658621 h 6858001"/>
              <a:gd name="connsiteX112" fmla="*/ 3001744 w 8009775"/>
              <a:gd name="connsiteY112" fmla="*/ 1653859 h 6858001"/>
              <a:gd name="connsiteX113" fmla="*/ 3006178 w 8009775"/>
              <a:gd name="connsiteY113" fmla="*/ 1649414 h 6858001"/>
              <a:gd name="connsiteX114" fmla="*/ 3010907 w 8009775"/>
              <a:gd name="connsiteY114" fmla="*/ 1645603 h 6858001"/>
              <a:gd name="connsiteX115" fmla="*/ 3015932 w 8009775"/>
              <a:gd name="connsiteY115" fmla="*/ 1641794 h 6858001"/>
              <a:gd name="connsiteX116" fmla="*/ 3020956 w 8009775"/>
              <a:gd name="connsiteY116" fmla="*/ 1637984 h 6858001"/>
              <a:gd name="connsiteX117" fmla="*/ 3025981 w 8009775"/>
              <a:gd name="connsiteY117" fmla="*/ 1634809 h 6858001"/>
              <a:gd name="connsiteX118" fmla="*/ 3031596 w 8009775"/>
              <a:gd name="connsiteY118" fmla="*/ 1631950 h 6858001"/>
              <a:gd name="connsiteX119" fmla="*/ 3036916 w 8009775"/>
              <a:gd name="connsiteY119" fmla="*/ 1629094 h 6858001"/>
              <a:gd name="connsiteX120" fmla="*/ 3042532 w 8009775"/>
              <a:gd name="connsiteY120" fmla="*/ 1626871 h 6858001"/>
              <a:gd name="connsiteX121" fmla="*/ 3047852 w 8009775"/>
              <a:gd name="connsiteY121" fmla="*/ 1624649 h 6858001"/>
              <a:gd name="connsiteX122" fmla="*/ 3053764 w 8009775"/>
              <a:gd name="connsiteY122" fmla="*/ 1623061 h 6858001"/>
              <a:gd name="connsiteX123" fmla="*/ 3059379 w 8009775"/>
              <a:gd name="connsiteY123" fmla="*/ 1621155 h 6858001"/>
              <a:gd name="connsiteX124" fmla="*/ 3065291 w 8009775"/>
              <a:gd name="connsiteY124" fmla="*/ 1620204 h 6858001"/>
              <a:gd name="connsiteX125" fmla="*/ 3070906 w 8009775"/>
              <a:gd name="connsiteY125" fmla="*/ 1618934 h 6858001"/>
              <a:gd name="connsiteX126" fmla="*/ 3077113 w 8009775"/>
              <a:gd name="connsiteY126" fmla="*/ 1618299 h 6858001"/>
              <a:gd name="connsiteX127" fmla="*/ 3082729 w 8009775"/>
              <a:gd name="connsiteY127" fmla="*/ 1617981 h 6858001"/>
              <a:gd name="connsiteX128" fmla="*/ 3088936 w 8009775"/>
              <a:gd name="connsiteY128" fmla="*/ 1617981 h 6858001"/>
              <a:gd name="connsiteX129" fmla="*/ 3094552 w 8009775"/>
              <a:gd name="connsiteY129" fmla="*/ 1617981 h 6858001"/>
              <a:gd name="connsiteX130" fmla="*/ 3100758 w 8009775"/>
              <a:gd name="connsiteY130" fmla="*/ 1618299 h 6858001"/>
              <a:gd name="connsiteX131" fmla="*/ 3106670 w 8009775"/>
              <a:gd name="connsiteY131" fmla="*/ 1618934 h 6858001"/>
              <a:gd name="connsiteX132" fmla="*/ 3112285 w 8009775"/>
              <a:gd name="connsiteY132" fmla="*/ 1620204 h 6858001"/>
              <a:gd name="connsiteX133" fmla="*/ 3117901 w 8009775"/>
              <a:gd name="connsiteY133" fmla="*/ 1621155 h 6858001"/>
              <a:gd name="connsiteX134" fmla="*/ 3123812 w 8009775"/>
              <a:gd name="connsiteY134" fmla="*/ 1623061 h 6858001"/>
              <a:gd name="connsiteX135" fmla="*/ 3129428 w 8009775"/>
              <a:gd name="connsiteY135" fmla="*/ 1624649 h 6858001"/>
              <a:gd name="connsiteX136" fmla="*/ 3135339 w 8009775"/>
              <a:gd name="connsiteY136" fmla="*/ 1626871 h 6858001"/>
              <a:gd name="connsiteX137" fmla="*/ 3140660 w 8009775"/>
              <a:gd name="connsiteY137" fmla="*/ 1629094 h 6858001"/>
              <a:gd name="connsiteX138" fmla="*/ 3145980 w 8009775"/>
              <a:gd name="connsiteY138" fmla="*/ 1631950 h 6858001"/>
              <a:gd name="connsiteX139" fmla="*/ 3151300 w 8009775"/>
              <a:gd name="connsiteY139" fmla="*/ 1634809 h 6858001"/>
              <a:gd name="connsiteX140" fmla="*/ 3156324 w 8009775"/>
              <a:gd name="connsiteY140" fmla="*/ 1637984 h 6858001"/>
              <a:gd name="connsiteX141" fmla="*/ 3161349 w 8009775"/>
              <a:gd name="connsiteY141" fmla="*/ 1641794 h 6858001"/>
              <a:gd name="connsiteX142" fmla="*/ 3166374 w 8009775"/>
              <a:gd name="connsiteY142" fmla="*/ 1645603 h 6858001"/>
              <a:gd name="connsiteX143" fmla="*/ 3171102 w 8009775"/>
              <a:gd name="connsiteY143" fmla="*/ 1649414 h 6858001"/>
              <a:gd name="connsiteX144" fmla="*/ 3175832 w 8009775"/>
              <a:gd name="connsiteY144" fmla="*/ 1653859 h 6858001"/>
              <a:gd name="connsiteX145" fmla="*/ 3844692 w 8009775"/>
              <a:gd name="connsiteY145" fmla="*/ 2322830 h 6858001"/>
              <a:gd name="connsiteX146" fmla="*/ 3849421 w 8009775"/>
              <a:gd name="connsiteY146" fmla="*/ 2326958 h 6858001"/>
              <a:gd name="connsiteX147" fmla="*/ 3854150 w 8009775"/>
              <a:gd name="connsiteY147" fmla="*/ 2331085 h 6858001"/>
              <a:gd name="connsiteX148" fmla="*/ 3859175 w 8009775"/>
              <a:gd name="connsiteY148" fmla="*/ 2334895 h 6858001"/>
              <a:gd name="connsiteX149" fmla="*/ 3864199 w 8009775"/>
              <a:gd name="connsiteY149" fmla="*/ 2338705 h 6858001"/>
              <a:gd name="connsiteX150" fmla="*/ 3869224 w 8009775"/>
              <a:gd name="connsiteY150" fmla="*/ 2341880 h 6858001"/>
              <a:gd name="connsiteX151" fmla="*/ 3874544 w 8009775"/>
              <a:gd name="connsiteY151" fmla="*/ 2344738 h 6858001"/>
              <a:gd name="connsiteX152" fmla="*/ 3879864 w 8009775"/>
              <a:gd name="connsiteY152" fmla="*/ 2347595 h 6858001"/>
              <a:gd name="connsiteX153" fmla="*/ 3885775 w 8009775"/>
              <a:gd name="connsiteY153" fmla="*/ 2349818 h 6858001"/>
              <a:gd name="connsiteX154" fmla="*/ 3891096 w 8009775"/>
              <a:gd name="connsiteY154" fmla="*/ 2351723 h 6858001"/>
              <a:gd name="connsiteX155" fmla="*/ 3896711 w 8009775"/>
              <a:gd name="connsiteY155" fmla="*/ 2353628 h 6858001"/>
              <a:gd name="connsiteX156" fmla="*/ 3902623 w 8009775"/>
              <a:gd name="connsiteY156" fmla="*/ 2355534 h 6858001"/>
              <a:gd name="connsiteX157" fmla="*/ 3908238 w 8009775"/>
              <a:gd name="connsiteY157" fmla="*/ 2356485 h 6858001"/>
              <a:gd name="connsiteX158" fmla="*/ 3914150 w 8009775"/>
              <a:gd name="connsiteY158" fmla="*/ 2357755 h 6858001"/>
              <a:gd name="connsiteX159" fmla="*/ 3920061 w 8009775"/>
              <a:gd name="connsiteY159" fmla="*/ 2358391 h 6858001"/>
              <a:gd name="connsiteX160" fmla="*/ 3925972 w 8009775"/>
              <a:gd name="connsiteY160" fmla="*/ 2358708 h 6858001"/>
              <a:gd name="connsiteX161" fmla="*/ 3931883 w 8009775"/>
              <a:gd name="connsiteY161" fmla="*/ 2358708 h 6858001"/>
              <a:gd name="connsiteX162" fmla="*/ 3937795 w 8009775"/>
              <a:gd name="connsiteY162" fmla="*/ 2358708 h 6858001"/>
              <a:gd name="connsiteX163" fmla="*/ 3943706 w 8009775"/>
              <a:gd name="connsiteY163" fmla="*/ 2358391 h 6858001"/>
              <a:gd name="connsiteX164" fmla="*/ 3949617 w 8009775"/>
              <a:gd name="connsiteY164" fmla="*/ 2357755 h 6858001"/>
              <a:gd name="connsiteX165" fmla="*/ 3955233 w 8009775"/>
              <a:gd name="connsiteY165" fmla="*/ 2356485 h 6858001"/>
              <a:gd name="connsiteX166" fmla="*/ 3961144 w 8009775"/>
              <a:gd name="connsiteY166" fmla="*/ 2355534 h 6858001"/>
              <a:gd name="connsiteX167" fmla="*/ 3966760 w 8009775"/>
              <a:gd name="connsiteY167" fmla="*/ 2353628 h 6858001"/>
              <a:gd name="connsiteX168" fmla="*/ 3972671 w 8009775"/>
              <a:gd name="connsiteY168" fmla="*/ 2351723 h 6858001"/>
              <a:gd name="connsiteX169" fmla="*/ 3978287 w 8009775"/>
              <a:gd name="connsiteY169" fmla="*/ 2349818 h 6858001"/>
              <a:gd name="connsiteX170" fmla="*/ 3983607 w 8009775"/>
              <a:gd name="connsiteY170" fmla="*/ 2347595 h 6858001"/>
              <a:gd name="connsiteX171" fmla="*/ 3989223 w 8009775"/>
              <a:gd name="connsiteY171" fmla="*/ 2344738 h 6858001"/>
              <a:gd name="connsiteX172" fmla="*/ 3994543 w 8009775"/>
              <a:gd name="connsiteY172" fmla="*/ 2341880 h 6858001"/>
              <a:gd name="connsiteX173" fmla="*/ 3999567 w 8009775"/>
              <a:gd name="connsiteY173" fmla="*/ 2338705 h 6858001"/>
              <a:gd name="connsiteX174" fmla="*/ 4004888 w 8009775"/>
              <a:gd name="connsiteY174" fmla="*/ 2334895 h 6858001"/>
              <a:gd name="connsiteX175" fmla="*/ 4009617 w 8009775"/>
              <a:gd name="connsiteY175" fmla="*/ 2331085 h 6858001"/>
              <a:gd name="connsiteX176" fmla="*/ 4014346 w 8009775"/>
              <a:gd name="connsiteY176" fmla="*/ 2326958 h 6858001"/>
              <a:gd name="connsiteX177" fmla="*/ 4018779 w 8009775"/>
              <a:gd name="connsiteY177" fmla="*/ 2322830 h 6858001"/>
              <a:gd name="connsiteX178" fmla="*/ 4023213 w 8009775"/>
              <a:gd name="connsiteY178" fmla="*/ 2318068 h 6858001"/>
              <a:gd name="connsiteX179" fmla="*/ 4027646 w 8009775"/>
              <a:gd name="connsiteY179" fmla="*/ 2313306 h 6858001"/>
              <a:gd name="connsiteX180" fmla="*/ 4031193 w 8009775"/>
              <a:gd name="connsiteY180" fmla="*/ 2308544 h 6858001"/>
              <a:gd name="connsiteX181" fmla="*/ 4034740 w 8009775"/>
              <a:gd name="connsiteY181" fmla="*/ 2303463 h 6858001"/>
              <a:gd name="connsiteX182" fmla="*/ 4037991 w 8009775"/>
              <a:gd name="connsiteY182" fmla="*/ 2298384 h 6858001"/>
              <a:gd name="connsiteX183" fmla="*/ 4040946 w 8009775"/>
              <a:gd name="connsiteY183" fmla="*/ 2292985 h 6858001"/>
              <a:gd name="connsiteX184" fmla="*/ 4043606 w 8009775"/>
              <a:gd name="connsiteY184" fmla="*/ 2287588 h 6858001"/>
              <a:gd name="connsiteX185" fmla="*/ 4046267 w 8009775"/>
              <a:gd name="connsiteY185" fmla="*/ 2281873 h 6858001"/>
              <a:gd name="connsiteX186" fmla="*/ 4048040 w 8009775"/>
              <a:gd name="connsiteY186" fmla="*/ 2276476 h 6858001"/>
              <a:gd name="connsiteX187" fmla="*/ 4050109 w 8009775"/>
              <a:gd name="connsiteY187" fmla="*/ 2270761 h 6858001"/>
              <a:gd name="connsiteX188" fmla="*/ 4051587 w 8009775"/>
              <a:gd name="connsiteY188" fmla="*/ 2265046 h 6858001"/>
              <a:gd name="connsiteX189" fmla="*/ 4052769 w 8009775"/>
              <a:gd name="connsiteY189" fmla="*/ 2259331 h 6858001"/>
              <a:gd name="connsiteX190" fmla="*/ 4053656 w 8009775"/>
              <a:gd name="connsiteY190" fmla="*/ 2253298 h 6858001"/>
              <a:gd name="connsiteX191" fmla="*/ 4054542 w 8009775"/>
              <a:gd name="connsiteY191" fmla="*/ 2247266 h 6858001"/>
              <a:gd name="connsiteX192" fmla="*/ 4054838 w 8009775"/>
              <a:gd name="connsiteY192" fmla="*/ 2241551 h 6858001"/>
              <a:gd name="connsiteX193" fmla="*/ 4055133 w 8009775"/>
              <a:gd name="connsiteY193" fmla="*/ 2235519 h 6858001"/>
              <a:gd name="connsiteX194" fmla="*/ 4054838 w 8009775"/>
              <a:gd name="connsiteY194" fmla="*/ 2229804 h 6858001"/>
              <a:gd name="connsiteX195" fmla="*/ 4054542 w 8009775"/>
              <a:gd name="connsiteY195" fmla="*/ 2223770 h 6858001"/>
              <a:gd name="connsiteX196" fmla="*/ 4053656 w 8009775"/>
              <a:gd name="connsiteY196" fmla="*/ 2217739 h 6858001"/>
              <a:gd name="connsiteX197" fmla="*/ 4052769 w 8009775"/>
              <a:gd name="connsiteY197" fmla="*/ 2212024 h 6858001"/>
              <a:gd name="connsiteX198" fmla="*/ 4051587 w 8009775"/>
              <a:gd name="connsiteY198" fmla="*/ 2206309 h 6858001"/>
              <a:gd name="connsiteX199" fmla="*/ 4050109 w 8009775"/>
              <a:gd name="connsiteY199" fmla="*/ 2200593 h 6858001"/>
              <a:gd name="connsiteX200" fmla="*/ 4048040 w 8009775"/>
              <a:gd name="connsiteY200" fmla="*/ 2194878 h 6858001"/>
              <a:gd name="connsiteX201" fmla="*/ 4046267 w 8009775"/>
              <a:gd name="connsiteY201" fmla="*/ 2189163 h 6858001"/>
              <a:gd name="connsiteX202" fmla="*/ 4043606 w 8009775"/>
              <a:gd name="connsiteY202" fmla="*/ 2183765 h 6858001"/>
              <a:gd name="connsiteX203" fmla="*/ 4040946 w 8009775"/>
              <a:gd name="connsiteY203" fmla="*/ 2178368 h 6858001"/>
              <a:gd name="connsiteX204" fmla="*/ 4037991 w 8009775"/>
              <a:gd name="connsiteY204" fmla="*/ 2172970 h 6858001"/>
              <a:gd name="connsiteX205" fmla="*/ 4034740 w 8009775"/>
              <a:gd name="connsiteY205" fmla="*/ 2167890 h 6858001"/>
              <a:gd name="connsiteX206" fmla="*/ 4031193 w 8009775"/>
              <a:gd name="connsiteY206" fmla="*/ 2162494 h 6858001"/>
              <a:gd name="connsiteX207" fmla="*/ 4027646 w 8009775"/>
              <a:gd name="connsiteY207" fmla="*/ 2157730 h 6858001"/>
              <a:gd name="connsiteX208" fmla="*/ 4023213 w 8009775"/>
              <a:gd name="connsiteY208" fmla="*/ 2153285 h 6858001"/>
              <a:gd name="connsiteX209" fmla="*/ 4018779 w 8009775"/>
              <a:gd name="connsiteY209" fmla="*/ 2148523 h 6858001"/>
              <a:gd name="connsiteX210" fmla="*/ 3632182 w 8009775"/>
              <a:gd name="connsiteY210" fmla="*/ 1761490 h 6858001"/>
              <a:gd name="connsiteX211" fmla="*/ 3435928 w 8009775"/>
              <a:gd name="connsiteY211" fmla="*/ 1565276 h 6858001"/>
              <a:gd name="connsiteX212" fmla="*/ 3431198 w 8009775"/>
              <a:gd name="connsiteY212" fmla="*/ 1560514 h 6858001"/>
              <a:gd name="connsiteX213" fmla="*/ 3427356 w 8009775"/>
              <a:gd name="connsiteY213" fmla="*/ 1555751 h 6858001"/>
              <a:gd name="connsiteX214" fmla="*/ 3423218 w 8009775"/>
              <a:gd name="connsiteY214" fmla="*/ 1550671 h 6858001"/>
              <a:gd name="connsiteX215" fmla="*/ 3420262 w 8009775"/>
              <a:gd name="connsiteY215" fmla="*/ 1545909 h 6858001"/>
              <a:gd name="connsiteX216" fmla="*/ 3417012 w 8009775"/>
              <a:gd name="connsiteY216" fmla="*/ 1540829 h 6858001"/>
              <a:gd name="connsiteX217" fmla="*/ 3413760 w 8009775"/>
              <a:gd name="connsiteY217" fmla="*/ 1535430 h 6858001"/>
              <a:gd name="connsiteX218" fmla="*/ 3411100 w 8009775"/>
              <a:gd name="connsiteY218" fmla="*/ 1530034 h 6858001"/>
              <a:gd name="connsiteX219" fmla="*/ 3408736 w 8009775"/>
              <a:gd name="connsiteY219" fmla="*/ 1524635 h 6858001"/>
              <a:gd name="connsiteX220" fmla="*/ 3406371 w 8009775"/>
              <a:gd name="connsiteY220" fmla="*/ 1518920 h 6858001"/>
              <a:gd name="connsiteX221" fmla="*/ 3404598 w 8009775"/>
              <a:gd name="connsiteY221" fmla="*/ 1513205 h 6858001"/>
              <a:gd name="connsiteX222" fmla="*/ 3403120 w 8009775"/>
              <a:gd name="connsiteY222" fmla="*/ 1507174 h 6858001"/>
              <a:gd name="connsiteX223" fmla="*/ 3401938 w 8009775"/>
              <a:gd name="connsiteY223" fmla="*/ 1501459 h 6858001"/>
              <a:gd name="connsiteX224" fmla="*/ 3401051 w 8009775"/>
              <a:gd name="connsiteY224" fmla="*/ 1495744 h 6858001"/>
              <a:gd name="connsiteX225" fmla="*/ 3400460 w 8009775"/>
              <a:gd name="connsiteY225" fmla="*/ 1489710 h 6858001"/>
              <a:gd name="connsiteX226" fmla="*/ 3399869 w 8009775"/>
              <a:gd name="connsiteY226" fmla="*/ 1483995 h 6858001"/>
              <a:gd name="connsiteX227" fmla="*/ 3399573 w 8009775"/>
              <a:gd name="connsiteY227" fmla="*/ 1478281 h 6858001"/>
              <a:gd name="connsiteX228" fmla="*/ 3399869 w 8009775"/>
              <a:gd name="connsiteY228" fmla="*/ 1472249 h 6858001"/>
              <a:gd name="connsiteX229" fmla="*/ 3400460 w 8009775"/>
              <a:gd name="connsiteY229" fmla="*/ 1466215 h 6858001"/>
              <a:gd name="connsiteX230" fmla="*/ 3401051 w 8009775"/>
              <a:gd name="connsiteY230" fmla="*/ 1460183 h 6858001"/>
              <a:gd name="connsiteX231" fmla="*/ 3401938 w 8009775"/>
              <a:gd name="connsiteY231" fmla="*/ 1454468 h 6858001"/>
              <a:gd name="connsiteX232" fmla="*/ 3403120 w 8009775"/>
              <a:gd name="connsiteY232" fmla="*/ 1448754 h 6858001"/>
              <a:gd name="connsiteX233" fmla="*/ 3404598 w 8009775"/>
              <a:gd name="connsiteY233" fmla="*/ 1443039 h 6858001"/>
              <a:gd name="connsiteX234" fmla="*/ 3406371 w 8009775"/>
              <a:gd name="connsiteY234" fmla="*/ 1437324 h 6858001"/>
              <a:gd name="connsiteX235" fmla="*/ 3408736 w 8009775"/>
              <a:gd name="connsiteY235" fmla="*/ 1431609 h 6858001"/>
              <a:gd name="connsiteX236" fmla="*/ 3411100 w 8009775"/>
              <a:gd name="connsiteY236" fmla="*/ 1426211 h 6858001"/>
              <a:gd name="connsiteX237" fmla="*/ 3413760 w 8009775"/>
              <a:gd name="connsiteY237" fmla="*/ 1420814 h 6858001"/>
              <a:gd name="connsiteX238" fmla="*/ 3417012 w 8009775"/>
              <a:gd name="connsiteY238" fmla="*/ 1415416 h 6858001"/>
              <a:gd name="connsiteX239" fmla="*/ 3420262 w 8009775"/>
              <a:gd name="connsiteY239" fmla="*/ 1410336 h 6858001"/>
              <a:gd name="connsiteX240" fmla="*/ 3423218 w 8009775"/>
              <a:gd name="connsiteY240" fmla="*/ 1405256 h 6858001"/>
              <a:gd name="connsiteX241" fmla="*/ 3427356 w 8009775"/>
              <a:gd name="connsiteY241" fmla="*/ 1400175 h 6858001"/>
              <a:gd name="connsiteX242" fmla="*/ 3431198 w 8009775"/>
              <a:gd name="connsiteY242" fmla="*/ 1395731 h 6858001"/>
              <a:gd name="connsiteX243" fmla="*/ 3435928 w 8009775"/>
              <a:gd name="connsiteY243" fmla="*/ 1390969 h 6858001"/>
              <a:gd name="connsiteX244" fmla="*/ 3440361 w 8009775"/>
              <a:gd name="connsiteY244" fmla="*/ 1386524 h 6858001"/>
              <a:gd name="connsiteX245" fmla="*/ 3445386 w 8009775"/>
              <a:gd name="connsiteY245" fmla="*/ 1382396 h 6858001"/>
              <a:gd name="connsiteX246" fmla="*/ 3449819 w 8009775"/>
              <a:gd name="connsiteY246" fmla="*/ 1378585 h 6858001"/>
              <a:gd name="connsiteX247" fmla="*/ 3454844 w 8009775"/>
              <a:gd name="connsiteY247" fmla="*/ 1375094 h 6858001"/>
              <a:gd name="connsiteX248" fmla="*/ 3460459 w 8009775"/>
              <a:gd name="connsiteY248" fmla="*/ 1371919 h 6858001"/>
              <a:gd name="connsiteX249" fmla="*/ 3465780 w 8009775"/>
              <a:gd name="connsiteY249" fmla="*/ 1369061 h 6858001"/>
              <a:gd name="connsiteX250" fmla="*/ 3471100 w 8009775"/>
              <a:gd name="connsiteY250" fmla="*/ 1366204 h 6858001"/>
              <a:gd name="connsiteX251" fmla="*/ 3476420 w 8009775"/>
              <a:gd name="connsiteY251" fmla="*/ 1363980 h 6858001"/>
              <a:gd name="connsiteX252" fmla="*/ 3482331 w 8009775"/>
              <a:gd name="connsiteY252" fmla="*/ 1361759 h 6858001"/>
              <a:gd name="connsiteX253" fmla="*/ 3487947 w 8009775"/>
              <a:gd name="connsiteY253" fmla="*/ 1360170 h 6858001"/>
              <a:gd name="connsiteX254" fmla="*/ 3493858 w 8009775"/>
              <a:gd name="connsiteY254" fmla="*/ 1358265 h 6858001"/>
              <a:gd name="connsiteX255" fmla="*/ 3499474 w 8009775"/>
              <a:gd name="connsiteY255" fmla="*/ 1357314 h 6858001"/>
              <a:gd name="connsiteX256" fmla="*/ 3505385 w 8009775"/>
              <a:gd name="connsiteY256" fmla="*/ 1356043 h 6858001"/>
              <a:gd name="connsiteX257" fmla="*/ 3511001 w 8009775"/>
              <a:gd name="connsiteY257" fmla="*/ 1355409 h 6858001"/>
              <a:gd name="connsiteX258" fmla="*/ 3517208 w 8009775"/>
              <a:gd name="connsiteY258" fmla="*/ 1355090 h 6858001"/>
              <a:gd name="connsiteX259" fmla="*/ 3522823 w 8009775"/>
              <a:gd name="connsiteY259" fmla="*/ 1354773 h 6858001"/>
              <a:gd name="connsiteX260" fmla="*/ 3529030 w 8009775"/>
              <a:gd name="connsiteY260" fmla="*/ 1355090 h 6858001"/>
              <a:gd name="connsiteX261" fmla="*/ 3534646 w 8009775"/>
              <a:gd name="connsiteY261" fmla="*/ 1355409 h 6858001"/>
              <a:gd name="connsiteX262" fmla="*/ 3540557 w 8009775"/>
              <a:gd name="connsiteY262" fmla="*/ 1356043 h 6858001"/>
              <a:gd name="connsiteX263" fmla="*/ 3546468 w 8009775"/>
              <a:gd name="connsiteY263" fmla="*/ 1357314 h 6858001"/>
              <a:gd name="connsiteX264" fmla="*/ 3552380 w 8009775"/>
              <a:gd name="connsiteY264" fmla="*/ 1358265 h 6858001"/>
              <a:gd name="connsiteX265" fmla="*/ 3557995 w 8009775"/>
              <a:gd name="connsiteY265" fmla="*/ 1360170 h 6858001"/>
              <a:gd name="connsiteX266" fmla="*/ 3563906 w 8009775"/>
              <a:gd name="connsiteY266" fmla="*/ 1361759 h 6858001"/>
              <a:gd name="connsiteX267" fmla="*/ 3569227 w 8009775"/>
              <a:gd name="connsiteY267" fmla="*/ 1363980 h 6858001"/>
              <a:gd name="connsiteX268" fmla="*/ 3574842 w 8009775"/>
              <a:gd name="connsiteY268" fmla="*/ 1366204 h 6858001"/>
              <a:gd name="connsiteX269" fmla="*/ 3580458 w 8009775"/>
              <a:gd name="connsiteY269" fmla="*/ 1369061 h 6858001"/>
              <a:gd name="connsiteX270" fmla="*/ 3585778 w 8009775"/>
              <a:gd name="connsiteY270" fmla="*/ 1371919 h 6858001"/>
              <a:gd name="connsiteX271" fmla="*/ 3590803 w 8009775"/>
              <a:gd name="connsiteY271" fmla="*/ 1375094 h 6858001"/>
              <a:gd name="connsiteX272" fmla="*/ 3595828 w 8009775"/>
              <a:gd name="connsiteY272" fmla="*/ 1378585 h 6858001"/>
              <a:gd name="connsiteX273" fmla="*/ 3600852 w 8009775"/>
              <a:gd name="connsiteY273" fmla="*/ 1382396 h 6858001"/>
              <a:gd name="connsiteX274" fmla="*/ 3605581 w 8009775"/>
              <a:gd name="connsiteY274" fmla="*/ 1386524 h 6858001"/>
              <a:gd name="connsiteX275" fmla="*/ 3610014 w 8009775"/>
              <a:gd name="connsiteY275" fmla="*/ 1390969 h 6858001"/>
              <a:gd name="connsiteX276" fmla="*/ 3817500 w 8009775"/>
              <a:gd name="connsiteY276" fmla="*/ 1598296 h 6858001"/>
              <a:gd name="connsiteX277" fmla="*/ 3821934 w 8009775"/>
              <a:gd name="connsiteY277" fmla="*/ 1602423 h 6858001"/>
              <a:gd name="connsiteX278" fmla="*/ 3826663 w 8009775"/>
              <a:gd name="connsiteY278" fmla="*/ 1606869 h 6858001"/>
              <a:gd name="connsiteX279" fmla="*/ 3831687 w 8009775"/>
              <a:gd name="connsiteY279" fmla="*/ 1610361 h 6858001"/>
              <a:gd name="connsiteX280" fmla="*/ 3836712 w 8009775"/>
              <a:gd name="connsiteY280" fmla="*/ 1613854 h 6858001"/>
              <a:gd name="connsiteX281" fmla="*/ 3841736 w 8009775"/>
              <a:gd name="connsiteY281" fmla="*/ 1617345 h 6858001"/>
              <a:gd name="connsiteX282" fmla="*/ 3847352 w 8009775"/>
              <a:gd name="connsiteY282" fmla="*/ 1620204 h 6858001"/>
              <a:gd name="connsiteX283" fmla="*/ 3852672 w 8009775"/>
              <a:gd name="connsiteY283" fmla="*/ 1623061 h 6858001"/>
              <a:gd name="connsiteX284" fmla="*/ 3857992 w 8009775"/>
              <a:gd name="connsiteY284" fmla="*/ 1625283 h 6858001"/>
              <a:gd name="connsiteX285" fmla="*/ 3863608 w 8009775"/>
              <a:gd name="connsiteY285" fmla="*/ 1627189 h 6858001"/>
              <a:gd name="connsiteX286" fmla="*/ 3869519 w 8009775"/>
              <a:gd name="connsiteY286" fmla="*/ 1629094 h 6858001"/>
              <a:gd name="connsiteX287" fmla="*/ 3875135 w 8009775"/>
              <a:gd name="connsiteY287" fmla="*/ 1630998 h 6858001"/>
              <a:gd name="connsiteX288" fmla="*/ 3881046 w 8009775"/>
              <a:gd name="connsiteY288" fmla="*/ 1631950 h 6858001"/>
              <a:gd name="connsiteX289" fmla="*/ 3886662 w 8009775"/>
              <a:gd name="connsiteY289" fmla="*/ 1632904 h 6858001"/>
              <a:gd name="connsiteX290" fmla="*/ 3892869 w 8009775"/>
              <a:gd name="connsiteY290" fmla="*/ 1633856 h 6858001"/>
              <a:gd name="connsiteX291" fmla="*/ 3898485 w 8009775"/>
              <a:gd name="connsiteY291" fmla="*/ 1634174 h 6858001"/>
              <a:gd name="connsiteX292" fmla="*/ 3904396 w 8009775"/>
              <a:gd name="connsiteY292" fmla="*/ 1634174 h 6858001"/>
              <a:gd name="connsiteX293" fmla="*/ 3910307 w 8009775"/>
              <a:gd name="connsiteY293" fmla="*/ 1634174 h 6858001"/>
              <a:gd name="connsiteX294" fmla="*/ 3916219 w 8009775"/>
              <a:gd name="connsiteY294" fmla="*/ 1633856 h 6858001"/>
              <a:gd name="connsiteX295" fmla="*/ 3922425 w 8009775"/>
              <a:gd name="connsiteY295" fmla="*/ 1632904 h 6858001"/>
              <a:gd name="connsiteX296" fmla="*/ 3928041 w 8009775"/>
              <a:gd name="connsiteY296" fmla="*/ 1631950 h 6858001"/>
              <a:gd name="connsiteX297" fmla="*/ 3933657 w 8009775"/>
              <a:gd name="connsiteY297" fmla="*/ 1630998 h 6858001"/>
              <a:gd name="connsiteX298" fmla="*/ 3939568 w 8009775"/>
              <a:gd name="connsiteY298" fmla="*/ 1629094 h 6858001"/>
              <a:gd name="connsiteX299" fmla="*/ 3945184 w 8009775"/>
              <a:gd name="connsiteY299" fmla="*/ 1627189 h 6858001"/>
              <a:gd name="connsiteX300" fmla="*/ 3950799 w 8009775"/>
              <a:gd name="connsiteY300" fmla="*/ 1625283 h 6858001"/>
              <a:gd name="connsiteX301" fmla="*/ 3956415 w 8009775"/>
              <a:gd name="connsiteY301" fmla="*/ 1623061 h 6858001"/>
              <a:gd name="connsiteX302" fmla="*/ 3961735 w 8009775"/>
              <a:gd name="connsiteY302" fmla="*/ 1620204 h 6858001"/>
              <a:gd name="connsiteX303" fmla="*/ 3967055 w 8009775"/>
              <a:gd name="connsiteY303" fmla="*/ 1617345 h 6858001"/>
              <a:gd name="connsiteX304" fmla="*/ 3972376 w 8009775"/>
              <a:gd name="connsiteY304" fmla="*/ 1613854 h 6858001"/>
              <a:gd name="connsiteX305" fmla="*/ 3977400 w 8009775"/>
              <a:gd name="connsiteY305" fmla="*/ 1610361 h 6858001"/>
              <a:gd name="connsiteX306" fmla="*/ 3982425 w 8009775"/>
              <a:gd name="connsiteY306" fmla="*/ 1606869 h 6858001"/>
              <a:gd name="connsiteX307" fmla="*/ 3986858 w 8009775"/>
              <a:gd name="connsiteY307" fmla="*/ 1602423 h 6858001"/>
              <a:gd name="connsiteX308" fmla="*/ 3991587 w 8009775"/>
              <a:gd name="connsiteY308" fmla="*/ 1598296 h 6858001"/>
              <a:gd name="connsiteX309" fmla="*/ 3996021 w 8009775"/>
              <a:gd name="connsiteY309" fmla="*/ 1593533 h 6858001"/>
              <a:gd name="connsiteX310" fmla="*/ 4000159 w 8009775"/>
              <a:gd name="connsiteY310" fmla="*/ 1588771 h 6858001"/>
              <a:gd name="connsiteX311" fmla="*/ 4003705 w 8009775"/>
              <a:gd name="connsiteY311" fmla="*/ 1583691 h 6858001"/>
              <a:gd name="connsiteX312" fmla="*/ 4007548 w 8009775"/>
              <a:gd name="connsiteY312" fmla="*/ 1578928 h 6858001"/>
              <a:gd name="connsiteX313" fmla="*/ 4010799 w 8009775"/>
              <a:gd name="connsiteY313" fmla="*/ 1573849 h 6858001"/>
              <a:gd name="connsiteX314" fmla="*/ 4013459 w 8009775"/>
              <a:gd name="connsiteY314" fmla="*/ 1568451 h 6858001"/>
              <a:gd name="connsiteX315" fmla="*/ 4016415 w 8009775"/>
              <a:gd name="connsiteY315" fmla="*/ 1563054 h 6858001"/>
              <a:gd name="connsiteX316" fmla="*/ 4018484 w 8009775"/>
              <a:gd name="connsiteY316" fmla="*/ 1557339 h 6858001"/>
              <a:gd name="connsiteX317" fmla="*/ 4020848 w 8009775"/>
              <a:gd name="connsiteY317" fmla="*/ 1551941 h 6858001"/>
              <a:gd name="connsiteX318" fmla="*/ 4022621 w 8009775"/>
              <a:gd name="connsiteY318" fmla="*/ 1546226 h 6858001"/>
              <a:gd name="connsiteX319" fmla="*/ 4024395 w 8009775"/>
              <a:gd name="connsiteY319" fmla="*/ 1540511 h 6858001"/>
              <a:gd name="connsiteX320" fmla="*/ 4025282 w 8009775"/>
              <a:gd name="connsiteY320" fmla="*/ 1534478 h 6858001"/>
              <a:gd name="connsiteX321" fmla="*/ 4026464 w 8009775"/>
              <a:gd name="connsiteY321" fmla="*/ 1528763 h 6858001"/>
              <a:gd name="connsiteX322" fmla="*/ 4027055 w 8009775"/>
              <a:gd name="connsiteY322" fmla="*/ 1522731 h 6858001"/>
              <a:gd name="connsiteX323" fmla="*/ 4027646 w 8009775"/>
              <a:gd name="connsiteY323" fmla="*/ 1517016 h 6858001"/>
              <a:gd name="connsiteX324" fmla="*/ 4027646 w 8009775"/>
              <a:gd name="connsiteY324" fmla="*/ 1510984 h 6858001"/>
              <a:gd name="connsiteX325" fmla="*/ 4027646 w 8009775"/>
              <a:gd name="connsiteY325" fmla="*/ 1505268 h 6858001"/>
              <a:gd name="connsiteX326" fmla="*/ 4027055 w 8009775"/>
              <a:gd name="connsiteY326" fmla="*/ 1499553 h 6858001"/>
              <a:gd name="connsiteX327" fmla="*/ 4026464 w 8009775"/>
              <a:gd name="connsiteY327" fmla="*/ 1493204 h 6858001"/>
              <a:gd name="connsiteX328" fmla="*/ 4025282 w 8009775"/>
              <a:gd name="connsiteY328" fmla="*/ 1487489 h 6858001"/>
              <a:gd name="connsiteX329" fmla="*/ 4024395 w 8009775"/>
              <a:gd name="connsiteY329" fmla="*/ 1481773 h 6858001"/>
              <a:gd name="connsiteX330" fmla="*/ 4022621 w 8009775"/>
              <a:gd name="connsiteY330" fmla="*/ 1476058 h 6858001"/>
              <a:gd name="connsiteX331" fmla="*/ 4020848 w 8009775"/>
              <a:gd name="connsiteY331" fmla="*/ 1470343 h 6858001"/>
              <a:gd name="connsiteX332" fmla="*/ 4018484 w 8009775"/>
              <a:gd name="connsiteY332" fmla="*/ 1464629 h 6858001"/>
              <a:gd name="connsiteX333" fmla="*/ 4016415 w 8009775"/>
              <a:gd name="connsiteY333" fmla="*/ 1459231 h 6858001"/>
              <a:gd name="connsiteX334" fmla="*/ 4013459 w 8009775"/>
              <a:gd name="connsiteY334" fmla="*/ 1453834 h 6858001"/>
              <a:gd name="connsiteX335" fmla="*/ 4010799 w 8009775"/>
              <a:gd name="connsiteY335" fmla="*/ 1448436 h 6858001"/>
              <a:gd name="connsiteX336" fmla="*/ 4007548 w 8009775"/>
              <a:gd name="connsiteY336" fmla="*/ 1443356 h 6858001"/>
              <a:gd name="connsiteX337" fmla="*/ 4003705 w 8009775"/>
              <a:gd name="connsiteY337" fmla="*/ 1438275 h 6858001"/>
              <a:gd name="connsiteX338" fmla="*/ 4000159 w 8009775"/>
              <a:gd name="connsiteY338" fmla="*/ 1433195 h 6858001"/>
              <a:gd name="connsiteX339" fmla="*/ 3996021 w 8009775"/>
              <a:gd name="connsiteY339" fmla="*/ 1428751 h 6858001"/>
              <a:gd name="connsiteX340" fmla="*/ 3991587 w 8009775"/>
              <a:gd name="connsiteY340" fmla="*/ 1423988 h 6858001"/>
              <a:gd name="connsiteX341" fmla="*/ 3323022 w 8009775"/>
              <a:gd name="connsiteY341" fmla="*/ 755333 h 6858001"/>
              <a:gd name="connsiteX342" fmla="*/ 3316815 w 8009775"/>
              <a:gd name="connsiteY342" fmla="*/ 748348 h 6858001"/>
              <a:gd name="connsiteX343" fmla="*/ 3310904 w 8009775"/>
              <a:gd name="connsiteY343" fmla="*/ 741045 h 6858001"/>
              <a:gd name="connsiteX344" fmla="*/ 3305584 w 8009775"/>
              <a:gd name="connsiteY344" fmla="*/ 733108 h 6858001"/>
              <a:gd name="connsiteX345" fmla="*/ 3300855 w 8009775"/>
              <a:gd name="connsiteY345" fmla="*/ 725170 h 6858001"/>
              <a:gd name="connsiteX346" fmla="*/ 3297308 w 8009775"/>
              <a:gd name="connsiteY346" fmla="*/ 716915 h 6858001"/>
              <a:gd name="connsiteX347" fmla="*/ 3293761 w 8009775"/>
              <a:gd name="connsiteY347" fmla="*/ 708660 h 6858001"/>
              <a:gd name="connsiteX348" fmla="*/ 3291101 w 8009775"/>
              <a:gd name="connsiteY348" fmla="*/ 699770 h 6858001"/>
              <a:gd name="connsiteX349" fmla="*/ 3289328 w 8009775"/>
              <a:gd name="connsiteY349" fmla="*/ 691198 h 6858001"/>
              <a:gd name="connsiteX350" fmla="*/ 2596527 w 8009775"/>
              <a:gd name="connsiteY350"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55488 w 8009775"/>
              <a:gd name="connsiteY69" fmla="*/ 0 h 6858001"/>
              <a:gd name="connsiteX70" fmla="*/ 0 w 8009775"/>
              <a:gd name="connsiteY70" fmla="*/ 0 h 6858001"/>
              <a:gd name="connsiteX71" fmla="*/ 0 w 8009775"/>
              <a:gd name="connsiteY71" fmla="*/ 6858000 h 6858001"/>
              <a:gd name="connsiteX72" fmla="*/ 7507651 w 8009775"/>
              <a:gd name="connsiteY72" fmla="*/ 6858001 h 6858001"/>
              <a:gd name="connsiteX73" fmla="*/ 8009775 w 8009775"/>
              <a:gd name="connsiteY73" fmla="*/ 6858000 h 6858001"/>
              <a:gd name="connsiteX74" fmla="*/ 3996316 w 8009775"/>
              <a:gd name="connsiteY74" fmla="*/ 2818448 h 6858001"/>
              <a:gd name="connsiteX75" fmla="*/ 3980947 w 8009775"/>
              <a:gd name="connsiteY75" fmla="*/ 2804795 h 6858001"/>
              <a:gd name="connsiteX76" fmla="*/ 3965282 w 8009775"/>
              <a:gd name="connsiteY76" fmla="*/ 2791144 h 6858001"/>
              <a:gd name="connsiteX77" fmla="*/ 3950799 w 8009775"/>
              <a:gd name="connsiteY77" fmla="*/ 2776856 h 6858001"/>
              <a:gd name="connsiteX78" fmla="*/ 3936021 w 8009775"/>
              <a:gd name="connsiteY78" fmla="*/ 2762568 h 6858001"/>
              <a:gd name="connsiteX79" fmla="*/ 3001744 w 8009775"/>
              <a:gd name="connsiteY79" fmla="*/ 1828166 h 6858001"/>
              <a:gd name="connsiteX80" fmla="*/ 2997311 w 8009775"/>
              <a:gd name="connsiteY80" fmla="*/ 1823404 h 6858001"/>
              <a:gd name="connsiteX81" fmla="*/ 2992878 w 8009775"/>
              <a:gd name="connsiteY81" fmla="*/ 1818640 h 6858001"/>
              <a:gd name="connsiteX82" fmla="*/ 2989331 w 8009775"/>
              <a:gd name="connsiteY82" fmla="*/ 1814195 h 6858001"/>
              <a:gd name="connsiteX83" fmla="*/ 2985784 w 8009775"/>
              <a:gd name="connsiteY83" fmla="*/ 1808799 h 6858001"/>
              <a:gd name="connsiteX84" fmla="*/ 2982533 w 8009775"/>
              <a:gd name="connsiteY84" fmla="*/ 1803718 h 6858001"/>
              <a:gd name="connsiteX85" fmla="*/ 2979873 w 8009775"/>
              <a:gd name="connsiteY85" fmla="*/ 1798321 h 6858001"/>
              <a:gd name="connsiteX86" fmla="*/ 2976917 w 8009775"/>
              <a:gd name="connsiteY86" fmla="*/ 1792924 h 6858001"/>
              <a:gd name="connsiteX87" fmla="*/ 2974552 w 8009775"/>
              <a:gd name="connsiteY87" fmla="*/ 1787526 h 6858001"/>
              <a:gd name="connsiteX88" fmla="*/ 2972484 w 8009775"/>
              <a:gd name="connsiteY88" fmla="*/ 1781811 h 6858001"/>
              <a:gd name="connsiteX89" fmla="*/ 2970710 w 8009775"/>
              <a:gd name="connsiteY89" fmla="*/ 1776095 h 6858001"/>
              <a:gd name="connsiteX90" fmla="*/ 2968937 w 8009775"/>
              <a:gd name="connsiteY90" fmla="*/ 1770380 h 6858001"/>
              <a:gd name="connsiteX91" fmla="*/ 2967755 w 8009775"/>
              <a:gd name="connsiteY91" fmla="*/ 1764665 h 6858001"/>
              <a:gd name="connsiteX92" fmla="*/ 2966868 w 8009775"/>
              <a:gd name="connsiteY92" fmla="*/ 1758634 h 6858001"/>
              <a:gd name="connsiteX93" fmla="*/ 2965981 w 8009775"/>
              <a:gd name="connsiteY93" fmla="*/ 1752919 h 6858001"/>
              <a:gd name="connsiteX94" fmla="*/ 2965686 w 8009775"/>
              <a:gd name="connsiteY94" fmla="*/ 1746885 h 6858001"/>
              <a:gd name="connsiteX95" fmla="*/ 2965686 w 8009775"/>
              <a:gd name="connsiteY95" fmla="*/ 1741170 h 6858001"/>
              <a:gd name="connsiteX96" fmla="*/ 2965686 w 8009775"/>
              <a:gd name="connsiteY96" fmla="*/ 1735139 h 6858001"/>
              <a:gd name="connsiteX97" fmla="*/ 2965981 w 8009775"/>
              <a:gd name="connsiteY97" fmla="*/ 1729424 h 6858001"/>
              <a:gd name="connsiteX98" fmla="*/ 2966868 w 8009775"/>
              <a:gd name="connsiteY98" fmla="*/ 1723074 h 6858001"/>
              <a:gd name="connsiteX99" fmla="*/ 2967755 w 8009775"/>
              <a:gd name="connsiteY99" fmla="*/ 1717358 h 6858001"/>
              <a:gd name="connsiteX100" fmla="*/ 2968937 w 8009775"/>
              <a:gd name="connsiteY100" fmla="*/ 1711643 h 6858001"/>
              <a:gd name="connsiteX101" fmla="*/ 2970710 w 8009775"/>
              <a:gd name="connsiteY101" fmla="*/ 1705929 h 6858001"/>
              <a:gd name="connsiteX102" fmla="*/ 2972484 w 8009775"/>
              <a:gd name="connsiteY102" fmla="*/ 1700214 h 6858001"/>
              <a:gd name="connsiteX103" fmla="*/ 2974552 w 8009775"/>
              <a:gd name="connsiteY103" fmla="*/ 1694816 h 6858001"/>
              <a:gd name="connsiteX104" fmla="*/ 2976917 w 8009775"/>
              <a:gd name="connsiteY104" fmla="*/ 1689101 h 6858001"/>
              <a:gd name="connsiteX105" fmla="*/ 2979873 w 8009775"/>
              <a:gd name="connsiteY105" fmla="*/ 1683703 h 6858001"/>
              <a:gd name="connsiteX106" fmla="*/ 2982533 w 8009775"/>
              <a:gd name="connsiteY106" fmla="*/ 1678305 h 6858001"/>
              <a:gd name="connsiteX107" fmla="*/ 2985784 w 8009775"/>
              <a:gd name="connsiteY107" fmla="*/ 1673226 h 6858001"/>
              <a:gd name="connsiteX108" fmla="*/ 2989331 w 8009775"/>
              <a:gd name="connsiteY108" fmla="*/ 1668145 h 6858001"/>
              <a:gd name="connsiteX109" fmla="*/ 2992878 w 8009775"/>
              <a:gd name="connsiteY109" fmla="*/ 1663066 h 6858001"/>
              <a:gd name="connsiteX110" fmla="*/ 2997311 w 8009775"/>
              <a:gd name="connsiteY110" fmla="*/ 1658621 h 6858001"/>
              <a:gd name="connsiteX111" fmla="*/ 3001744 w 8009775"/>
              <a:gd name="connsiteY111" fmla="*/ 1653859 h 6858001"/>
              <a:gd name="connsiteX112" fmla="*/ 3006178 w 8009775"/>
              <a:gd name="connsiteY112" fmla="*/ 1649414 h 6858001"/>
              <a:gd name="connsiteX113" fmla="*/ 3010907 w 8009775"/>
              <a:gd name="connsiteY113" fmla="*/ 1645603 h 6858001"/>
              <a:gd name="connsiteX114" fmla="*/ 3015932 w 8009775"/>
              <a:gd name="connsiteY114" fmla="*/ 1641794 h 6858001"/>
              <a:gd name="connsiteX115" fmla="*/ 3020956 w 8009775"/>
              <a:gd name="connsiteY115" fmla="*/ 1637984 h 6858001"/>
              <a:gd name="connsiteX116" fmla="*/ 3025981 w 8009775"/>
              <a:gd name="connsiteY116" fmla="*/ 1634809 h 6858001"/>
              <a:gd name="connsiteX117" fmla="*/ 3031596 w 8009775"/>
              <a:gd name="connsiteY117" fmla="*/ 1631950 h 6858001"/>
              <a:gd name="connsiteX118" fmla="*/ 3036916 w 8009775"/>
              <a:gd name="connsiteY118" fmla="*/ 1629094 h 6858001"/>
              <a:gd name="connsiteX119" fmla="*/ 3042532 w 8009775"/>
              <a:gd name="connsiteY119" fmla="*/ 1626871 h 6858001"/>
              <a:gd name="connsiteX120" fmla="*/ 3047852 w 8009775"/>
              <a:gd name="connsiteY120" fmla="*/ 1624649 h 6858001"/>
              <a:gd name="connsiteX121" fmla="*/ 3053764 w 8009775"/>
              <a:gd name="connsiteY121" fmla="*/ 1623061 h 6858001"/>
              <a:gd name="connsiteX122" fmla="*/ 3059379 w 8009775"/>
              <a:gd name="connsiteY122" fmla="*/ 1621155 h 6858001"/>
              <a:gd name="connsiteX123" fmla="*/ 3065291 w 8009775"/>
              <a:gd name="connsiteY123" fmla="*/ 1620204 h 6858001"/>
              <a:gd name="connsiteX124" fmla="*/ 3070906 w 8009775"/>
              <a:gd name="connsiteY124" fmla="*/ 1618934 h 6858001"/>
              <a:gd name="connsiteX125" fmla="*/ 3077113 w 8009775"/>
              <a:gd name="connsiteY125" fmla="*/ 1618299 h 6858001"/>
              <a:gd name="connsiteX126" fmla="*/ 3082729 w 8009775"/>
              <a:gd name="connsiteY126" fmla="*/ 1617981 h 6858001"/>
              <a:gd name="connsiteX127" fmla="*/ 3088936 w 8009775"/>
              <a:gd name="connsiteY127" fmla="*/ 1617981 h 6858001"/>
              <a:gd name="connsiteX128" fmla="*/ 3094552 w 8009775"/>
              <a:gd name="connsiteY128" fmla="*/ 1617981 h 6858001"/>
              <a:gd name="connsiteX129" fmla="*/ 3100758 w 8009775"/>
              <a:gd name="connsiteY129" fmla="*/ 1618299 h 6858001"/>
              <a:gd name="connsiteX130" fmla="*/ 3106670 w 8009775"/>
              <a:gd name="connsiteY130" fmla="*/ 1618934 h 6858001"/>
              <a:gd name="connsiteX131" fmla="*/ 3112285 w 8009775"/>
              <a:gd name="connsiteY131" fmla="*/ 1620204 h 6858001"/>
              <a:gd name="connsiteX132" fmla="*/ 3117901 w 8009775"/>
              <a:gd name="connsiteY132" fmla="*/ 1621155 h 6858001"/>
              <a:gd name="connsiteX133" fmla="*/ 3123812 w 8009775"/>
              <a:gd name="connsiteY133" fmla="*/ 1623061 h 6858001"/>
              <a:gd name="connsiteX134" fmla="*/ 3129428 w 8009775"/>
              <a:gd name="connsiteY134" fmla="*/ 1624649 h 6858001"/>
              <a:gd name="connsiteX135" fmla="*/ 3135339 w 8009775"/>
              <a:gd name="connsiteY135" fmla="*/ 1626871 h 6858001"/>
              <a:gd name="connsiteX136" fmla="*/ 3140660 w 8009775"/>
              <a:gd name="connsiteY136" fmla="*/ 1629094 h 6858001"/>
              <a:gd name="connsiteX137" fmla="*/ 3145980 w 8009775"/>
              <a:gd name="connsiteY137" fmla="*/ 1631950 h 6858001"/>
              <a:gd name="connsiteX138" fmla="*/ 3151300 w 8009775"/>
              <a:gd name="connsiteY138" fmla="*/ 1634809 h 6858001"/>
              <a:gd name="connsiteX139" fmla="*/ 3156324 w 8009775"/>
              <a:gd name="connsiteY139" fmla="*/ 1637984 h 6858001"/>
              <a:gd name="connsiteX140" fmla="*/ 3161349 w 8009775"/>
              <a:gd name="connsiteY140" fmla="*/ 1641794 h 6858001"/>
              <a:gd name="connsiteX141" fmla="*/ 3166374 w 8009775"/>
              <a:gd name="connsiteY141" fmla="*/ 1645603 h 6858001"/>
              <a:gd name="connsiteX142" fmla="*/ 3171102 w 8009775"/>
              <a:gd name="connsiteY142" fmla="*/ 1649414 h 6858001"/>
              <a:gd name="connsiteX143" fmla="*/ 3175832 w 8009775"/>
              <a:gd name="connsiteY143" fmla="*/ 1653859 h 6858001"/>
              <a:gd name="connsiteX144" fmla="*/ 3844692 w 8009775"/>
              <a:gd name="connsiteY144" fmla="*/ 2322830 h 6858001"/>
              <a:gd name="connsiteX145" fmla="*/ 3849421 w 8009775"/>
              <a:gd name="connsiteY145" fmla="*/ 2326958 h 6858001"/>
              <a:gd name="connsiteX146" fmla="*/ 3854150 w 8009775"/>
              <a:gd name="connsiteY146" fmla="*/ 2331085 h 6858001"/>
              <a:gd name="connsiteX147" fmla="*/ 3859175 w 8009775"/>
              <a:gd name="connsiteY147" fmla="*/ 2334895 h 6858001"/>
              <a:gd name="connsiteX148" fmla="*/ 3864199 w 8009775"/>
              <a:gd name="connsiteY148" fmla="*/ 2338705 h 6858001"/>
              <a:gd name="connsiteX149" fmla="*/ 3869224 w 8009775"/>
              <a:gd name="connsiteY149" fmla="*/ 2341880 h 6858001"/>
              <a:gd name="connsiteX150" fmla="*/ 3874544 w 8009775"/>
              <a:gd name="connsiteY150" fmla="*/ 2344738 h 6858001"/>
              <a:gd name="connsiteX151" fmla="*/ 3879864 w 8009775"/>
              <a:gd name="connsiteY151" fmla="*/ 2347595 h 6858001"/>
              <a:gd name="connsiteX152" fmla="*/ 3885775 w 8009775"/>
              <a:gd name="connsiteY152" fmla="*/ 2349818 h 6858001"/>
              <a:gd name="connsiteX153" fmla="*/ 3891096 w 8009775"/>
              <a:gd name="connsiteY153" fmla="*/ 2351723 h 6858001"/>
              <a:gd name="connsiteX154" fmla="*/ 3896711 w 8009775"/>
              <a:gd name="connsiteY154" fmla="*/ 2353628 h 6858001"/>
              <a:gd name="connsiteX155" fmla="*/ 3902623 w 8009775"/>
              <a:gd name="connsiteY155" fmla="*/ 2355534 h 6858001"/>
              <a:gd name="connsiteX156" fmla="*/ 3908238 w 8009775"/>
              <a:gd name="connsiteY156" fmla="*/ 2356485 h 6858001"/>
              <a:gd name="connsiteX157" fmla="*/ 3914150 w 8009775"/>
              <a:gd name="connsiteY157" fmla="*/ 2357755 h 6858001"/>
              <a:gd name="connsiteX158" fmla="*/ 3920061 w 8009775"/>
              <a:gd name="connsiteY158" fmla="*/ 2358391 h 6858001"/>
              <a:gd name="connsiteX159" fmla="*/ 3925972 w 8009775"/>
              <a:gd name="connsiteY159" fmla="*/ 2358708 h 6858001"/>
              <a:gd name="connsiteX160" fmla="*/ 3931883 w 8009775"/>
              <a:gd name="connsiteY160" fmla="*/ 2358708 h 6858001"/>
              <a:gd name="connsiteX161" fmla="*/ 3937795 w 8009775"/>
              <a:gd name="connsiteY161" fmla="*/ 2358708 h 6858001"/>
              <a:gd name="connsiteX162" fmla="*/ 3943706 w 8009775"/>
              <a:gd name="connsiteY162" fmla="*/ 2358391 h 6858001"/>
              <a:gd name="connsiteX163" fmla="*/ 3949617 w 8009775"/>
              <a:gd name="connsiteY163" fmla="*/ 2357755 h 6858001"/>
              <a:gd name="connsiteX164" fmla="*/ 3955233 w 8009775"/>
              <a:gd name="connsiteY164" fmla="*/ 2356485 h 6858001"/>
              <a:gd name="connsiteX165" fmla="*/ 3961144 w 8009775"/>
              <a:gd name="connsiteY165" fmla="*/ 2355534 h 6858001"/>
              <a:gd name="connsiteX166" fmla="*/ 3966760 w 8009775"/>
              <a:gd name="connsiteY166" fmla="*/ 2353628 h 6858001"/>
              <a:gd name="connsiteX167" fmla="*/ 3972671 w 8009775"/>
              <a:gd name="connsiteY167" fmla="*/ 2351723 h 6858001"/>
              <a:gd name="connsiteX168" fmla="*/ 3978287 w 8009775"/>
              <a:gd name="connsiteY168" fmla="*/ 2349818 h 6858001"/>
              <a:gd name="connsiteX169" fmla="*/ 3983607 w 8009775"/>
              <a:gd name="connsiteY169" fmla="*/ 2347595 h 6858001"/>
              <a:gd name="connsiteX170" fmla="*/ 3989223 w 8009775"/>
              <a:gd name="connsiteY170" fmla="*/ 2344738 h 6858001"/>
              <a:gd name="connsiteX171" fmla="*/ 3994543 w 8009775"/>
              <a:gd name="connsiteY171" fmla="*/ 2341880 h 6858001"/>
              <a:gd name="connsiteX172" fmla="*/ 3999567 w 8009775"/>
              <a:gd name="connsiteY172" fmla="*/ 2338705 h 6858001"/>
              <a:gd name="connsiteX173" fmla="*/ 4004888 w 8009775"/>
              <a:gd name="connsiteY173" fmla="*/ 2334895 h 6858001"/>
              <a:gd name="connsiteX174" fmla="*/ 4009617 w 8009775"/>
              <a:gd name="connsiteY174" fmla="*/ 2331085 h 6858001"/>
              <a:gd name="connsiteX175" fmla="*/ 4014346 w 8009775"/>
              <a:gd name="connsiteY175" fmla="*/ 2326958 h 6858001"/>
              <a:gd name="connsiteX176" fmla="*/ 4018779 w 8009775"/>
              <a:gd name="connsiteY176" fmla="*/ 2322830 h 6858001"/>
              <a:gd name="connsiteX177" fmla="*/ 4023213 w 8009775"/>
              <a:gd name="connsiteY177" fmla="*/ 2318068 h 6858001"/>
              <a:gd name="connsiteX178" fmla="*/ 4027646 w 8009775"/>
              <a:gd name="connsiteY178" fmla="*/ 2313306 h 6858001"/>
              <a:gd name="connsiteX179" fmla="*/ 4031193 w 8009775"/>
              <a:gd name="connsiteY179" fmla="*/ 2308544 h 6858001"/>
              <a:gd name="connsiteX180" fmla="*/ 4034740 w 8009775"/>
              <a:gd name="connsiteY180" fmla="*/ 2303463 h 6858001"/>
              <a:gd name="connsiteX181" fmla="*/ 4037991 w 8009775"/>
              <a:gd name="connsiteY181" fmla="*/ 2298384 h 6858001"/>
              <a:gd name="connsiteX182" fmla="*/ 4040946 w 8009775"/>
              <a:gd name="connsiteY182" fmla="*/ 2292985 h 6858001"/>
              <a:gd name="connsiteX183" fmla="*/ 4043606 w 8009775"/>
              <a:gd name="connsiteY183" fmla="*/ 2287588 h 6858001"/>
              <a:gd name="connsiteX184" fmla="*/ 4046267 w 8009775"/>
              <a:gd name="connsiteY184" fmla="*/ 2281873 h 6858001"/>
              <a:gd name="connsiteX185" fmla="*/ 4048040 w 8009775"/>
              <a:gd name="connsiteY185" fmla="*/ 2276476 h 6858001"/>
              <a:gd name="connsiteX186" fmla="*/ 4050109 w 8009775"/>
              <a:gd name="connsiteY186" fmla="*/ 2270761 h 6858001"/>
              <a:gd name="connsiteX187" fmla="*/ 4051587 w 8009775"/>
              <a:gd name="connsiteY187" fmla="*/ 2265046 h 6858001"/>
              <a:gd name="connsiteX188" fmla="*/ 4052769 w 8009775"/>
              <a:gd name="connsiteY188" fmla="*/ 2259331 h 6858001"/>
              <a:gd name="connsiteX189" fmla="*/ 4053656 w 8009775"/>
              <a:gd name="connsiteY189" fmla="*/ 2253298 h 6858001"/>
              <a:gd name="connsiteX190" fmla="*/ 4054542 w 8009775"/>
              <a:gd name="connsiteY190" fmla="*/ 2247266 h 6858001"/>
              <a:gd name="connsiteX191" fmla="*/ 4054838 w 8009775"/>
              <a:gd name="connsiteY191" fmla="*/ 2241551 h 6858001"/>
              <a:gd name="connsiteX192" fmla="*/ 4055133 w 8009775"/>
              <a:gd name="connsiteY192" fmla="*/ 2235519 h 6858001"/>
              <a:gd name="connsiteX193" fmla="*/ 4054838 w 8009775"/>
              <a:gd name="connsiteY193" fmla="*/ 2229804 h 6858001"/>
              <a:gd name="connsiteX194" fmla="*/ 4054542 w 8009775"/>
              <a:gd name="connsiteY194" fmla="*/ 2223770 h 6858001"/>
              <a:gd name="connsiteX195" fmla="*/ 4053656 w 8009775"/>
              <a:gd name="connsiteY195" fmla="*/ 2217739 h 6858001"/>
              <a:gd name="connsiteX196" fmla="*/ 4052769 w 8009775"/>
              <a:gd name="connsiteY196" fmla="*/ 2212024 h 6858001"/>
              <a:gd name="connsiteX197" fmla="*/ 4051587 w 8009775"/>
              <a:gd name="connsiteY197" fmla="*/ 2206309 h 6858001"/>
              <a:gd name="connsiteX198" fmla="*/ 4050109 w 8009775"/>
              <a:gd name="connsiteY198" fmla="*/ 2200593 h 6858001"/>
              <a:gd name="connsiteX199" fmla="*/ 4048040 w 8009775"/>
              <a:gd name="connsiteY199" fmla="*/ 2194878 h 6858001"/>
              <a:gd name="connsiteX200" fmla="*/ 4046267 w 8009775"/>
              <a:gd name="connsiteY200" fmla="*/ 2189163 h 6858001"/>
              <a:gd name="connsiteX201" fmla="*/ 4043606 w 8009775"/>
              <a:gd name="connsiteY201" fmla="*/ 2183765 h 6858001"/>
              <a:gd name="connsiteX202" fmla="*/ 4040946 w 8009775"/>
              <a:gd name="connsiteY202" fmla="*/ 2178368 h 6858001"/>
              <a:gd name="connsiteX203" fmla="*/ 4037991 w 8009775"/>
              <a:gd name="connsiteY203" fmla="*/ 2172970 h 6858001"/>
              <a:gd name="connsiteX204" fmla="*/ 4034740 w 8009775"/>
              <a:gd name="connsiteY204" fmla="*/ 2167890 h 6858001"/>
              <a:gd name="connsiteX205" fmla="*/ 4031193 w 8009775"/>
              <a:gd name="connsiteY205" fmla="*/ 2162494 h 6858001"/>
              <a:gd name="connsiteX206" fmla="*/ 4027646 w 8009775"/>
              <a:gd name="connsiteY206" fmla="*/ 2157730 h 6858001"/>
              <a:gd name="connsiteX207" fmla="*/ 4023213 w 8009775"/>
              <a:gd name="connsiteY207" fmla="*/ 2153285 h 6858001"/>
              <a:gd name="connsiteX208" fmla="*/ 4018779 w 8009775"/>
              <a:gd name="connsiteY208" fmla="*/ 2148523 h 6858001"/>
              <a:gd name="connsiteX209" fmla="*/ 3632182 w 8009775"/>
              <a:gd name="connsiteY209" fmla="*/ 1761490 h 6858001"/>
              <a:gd name="connsiteX210" fmla="*/ 3435928 w 8009775"/>
              <a:gd name="connsiteY210" fmla="*/ 1565276 h 6858001"/>
              <a:gd name="connsiteX211" fmla="*/ 3431198 w 8009775"/>
              <a:gd name="connsiteY211" fmla="*/ 1560514 h 6858001"/>
              <a:gd name="connsiteX212" fmla="*/ 3427356 w 8009775"/>
              <a:gd name="connsiteY212" fmla="*/ 1555751 h 6858001"/>
              <a:gd name="connsiteX213" fmla="*/ 3423218 w 8009775"/>
              <a:gd name="connsiteY213" fmla="*/ 1550671 h 6858001"/>
              <a:gd name="connsiteX214" fmla="*/ 3420262 w 8009775"/>
              <a:gd name="connsiteY214" fmla="*/ 1545909 h 6858001"/>
              <a:gd name="connsiteX215" fmla="*/ 3417012 w 8009775"/>
              <a:gd name="connsiteY215" fmla="*/ 1540829 h 6858001"/>
              <a:gd name="connsiteX216" fmla="*/ 3413760 w 8009775"/>
              <a:gd name="connsiteY216" fmla="*/ 1535430 h 6858001"/>
              <a:gd name="connsiteX217" fmla="*/ 3411100 w 8009775"/>
              <a:gd name="connsiteY217" fmla="*/ 1530034 h 6858001"/>
              <a:gd name="connsiteX218" fmla="*/ 3408736 w 8009775"/>
              <a:gd name="connsiteY218" fmla="*/ 1524635 h 6858001"/>
              <a:gd name="connsiteX219" fmla="*/ 3406371 w 8009775"/>
              <a:gd name="connsiteY219" fmla="*/ 1518920 h 6858001"/>
              <a:gd name="connsiteX220" fmla="*/ 3404598 w 8009775"/>
              <a:gd name="connsiteY220" fmla="*/ 1513205 h 6858001"/>
              <a:gd name="connsiteX221" fmla="*/ 3403120 w 8009775"/>
              <a:gd name="connsiteY221" fmla="*/ 1507174 h 6858001"/>
              <a:gd name="connsiteX222" fmla="*/ 3401938 w 8009775"/>
              <a:gd name="connsiteY222" fmla="*/ 1501459 h 6858001"/>
              <a:gd name="connsiteX223" fmla="*/ 3401051 w 8009775"/>
              <a:gd name="connsiteY223" fmla="*/ 1495744 h 6858001"/>
              <a:gd name="connsiteX224" fmla="*/ 3400460 w 8009775"/>
              <a:gd name="connsiteY224" fmla="*/ 1489710 h 6858001"/>
              <a:gd name="connsiteX225" fmla="*/ 3399869 w 8009775"/>
              <a:gd name="connsiteY225" fmla="*/ 1483995 h 6858001"/>
              <a:gd name="connsiteX226" fmla="*/ 3399573 w 8009775"/>
              <a:gd name="connsiteY226" fmla="*/ 1478281 h 6858001"/>
              <a:gd name="connsiteX227" fmla="*/ 3399869 w 8009775"/>
              <a:gd name="connsiteY227" fmla="*/ 1472249 h 6858001"/>
              <a:gd name="connsiteX228" fmla="*/ 3400460 w 8009775"/>
              <a:gd name="connsiteY228" fmla="*/ 1466215 h 6858001"/>
              <a:gd name="connsiteX229" fmla="*/ 3401051 w 8009775"/>
              <a:gd name="connsiteY229" fmla="*/ 1460183 h 6858001"/>
              <a:gd name="connsiteX230" fmla="*/ 3401938 w 8009775"/>
              <a:gd name="connsiteY230" fmla="*/ 1454468 h 6858001"/>
              <a:gd name="connsiteX231" fmla="*/ 3403120 w 8009775"/>
              <a:gd name="connsiteY231" fmla="*/ 1448754 h 6858001"/>
              <a:gd name="connsiteX232" fmla="*/ 3404598 w 8009775"/>
              <a:gd name="connsiteY232" fmla="*/ 1443039 h 6858001"/>
              <a:gd name="connsiteX233" fmla="*/ 3406371 w 8009775"/>
              <a:gd name="connsiteY233" fmla="*/ 1437324 h 6858001"/>
              <a:gd name="connsiteX234" fmla="*/ 3408736 w 8009775"/>
              <a:gd name="connsiteY234" fmla="*/ 1431609 h 6858001"/>
              <a:gd name="connsiteX235" fmla="*/ 3411100 w 8009775"/>
              <a:gd name="connsiteY235" fmla="*/ 1426211 h 6858001"/>
              <a:gd name="connsiteX236" fmla="*/ 3413760 w 8009775"/>
              <a:gd name="connsiteY236" fmla="*/ 1420814 h 6858001"/>
              <a:gd name="connsiteX237" fmla="*/ 3417012 w 8009775"/>
              <a:gd name="connsiteY237" fmla="*/ 1415416 h 6858001"/>
              <a:gd name="connsiteX238" fmla="*/ 3420262 w 8009775"/>
              <a:gd name="connsiteY238" fmla="*/ 1410336 h 6858001"/>
              <a:gd name="connsiteX239" fmla="*/ 3423218 w 8009775"/>
              <a:gd name="connsiteY239" fmla="*/ 1405256 h 6858001"/>
              <a:gd name="connsiteX240" fmla="*/ 3427356 w 8009775"/>
              <a:gd name="connsiteY240" fmla="*/ 1400175 h 6858001"/>
              <a:gd name="connsiteX241" fmla="*/ 3431198 w 8009775"/>
              <a:gd name="connsiteY241" fmla="*/ 1395731 h 6858001"/>
              <a:gd name="connsiteX242" fmla="*/ 3435928 w 8009775"/>
              <a:gd name="connsiteY242" fmla="*/ 1390969 h 6858001"/>
              <a:gd name="connsiteX243" fmla="*/ 3440361 w 8009775"/>
              <a:gd name="connsiteY243" fmla="*/ 1386524 h 6858001"/>
              <a:gd name="connsiteX244" fmla="*/ 3445386 w 8009775"/>
              <a:gd name="connsiteY244" fmla="*/ 1382396 h 6858001"/>
              <a:gd name="connsiteX245" fmla="*/ 3449819 w 8009775"/>
              <a:gd name="connsiteY245" fmla="*/ 1378585 h 6858001"/>
              <a:gd name="connsiteX246" fmla="*/ 3454844 w 8009775"/>
              <a:gd name="connsiteY246" fmla="*/ 1375094 h 6858001"/>
              <a:gd name="connsiteX247" fmla="*/ 3460459 w 8009775"/>
              <a:gd name="connsiteY247" fmla="*/ 1371919 h 6858001"/>
              <a:gd name="connsiteX248" fmla="*/ 3465780 w 8009775"/>
              <a:gd name="connsiteY248" fmla="*/ 1369061 h 6858001"/>
              <a:gd name="connsiteX249" fmla="*/ 3471100 w 8009775"/>
              <a:gd name="connsiteY249" fmla="*/ 1366204 h 6858001"/>
              <a:gd name="connsiteX250" fmla="*/ 3476420 w 8009775"/>
              <a:gd name="connsiteY250" fmla="*/ 1363980 h 6858001"/>
              <a:gd name="connsiteX251" fmla="*/ 3482331 w 8009775"/>
              <a:gd name="connsiteY251" fmla="*/ 1361759 h 6858001"/>
              <a:gd name="connsiteX252" fmla="*/ 3487947 w 8009775"/>
              <a:gd name="connsiteY252" fmla="*/ 1360170 h 6858001"/>
              <a:gd name="connsiteX253" fmla="*/ 3493858 w 8009775"/>
              <a:gd name="connsiteY253" fmla="*/ 1358265 h 6858001"/>
              <a:gd name="connsiteX254" fmla="*/ 3499474 w 8009775"/>
              <a:gd name="connsiteY254" fmla="*/ 1357314 h 6858001"/>
              <a:gd name="connsiteX255" fmla="*/ 3505385 w 8009775"/>
              <a:gd name="connsiteY255" fmla="*/ 1356043 h 6858001"/>
              <a:gd name="connsiteX256" fmla="*/ 3511001 w 8009775"/>
              <a:gd name="connsiteY256" fmla="*/ 1355409 h 6858001"/>
              <a:gd name="connsiteX257" fmla="*/ 3517208 w 8009775"/>
              <a:gd name="connsiteY257" fmla="*/ 1355090 h 6858001"/>
              <a:gd name="connsiteX258" fmla="*/ 3522823 w 8009775"/>
              <a:gd name="connsiteY258" fmla="*/ 1354773 h 6858001"/>
              <a:gd name="connsiteX259" fmla="*/ 3529030 w 8009775"/>
              <a:gd name="connsiteY259" fmla="*/ 1355090 h 6858001"/>
              <a:gd name="connsiteX260" fmla="*/ 3534646 w 8009775"/>
              <a:gd name="connsiteY260" fmla="*/ 1355409 h 6858001"/>
              <a:gd name="connsiteX261" fmla="*/ 3540557 w 8009775"/>
              <a:gd name="connsiteY261" fmla="*/ 1356043 h 6858001"/>
              <a:gd name="connsiteX262" fmla="*/ 3546468 w 8009775"/>
              <a:gd name="connsiteY262" fmla="*/ 1357314 h 6858001"/>
              <a:gd name="connsiteX263" fmla="*/ 3552380 w 8009775"/>
              <a:gd name="connsiteY263" fmla="*/ 1358265 h 6858001"/>
              <a:gd name="connsiteX264" fmla="*/ 3557995 w 8009775"/>
              <a:gd name="connsiteY264" fmla="*/ 1360170 h 6858001"/>
              <a:gd name="connsiteX265" fmla="*/ 3563906 w 8009775"/>
              <a:gd name="connsiteY265" fmla="*/ 1361759 h 6858001"/>
              <a:gd name="connsiteX266" fmla="*/ 3569227 w 8009775"/>
              <a:gd name="connsiteY266" fmla="*/ 1363980 h 6858001"/>
              <a:gd name="connsiteX267" fmla="*/ 3574842 w 8009775"/>
              <a:gd name="connsiteY267" fmla="*/ 1366204 h 6858001"/>
              <a:gd name="connsiteX268" fmla="*/ 3580458 w 8009775"/>
              <a:gd name="connsiteY268" fmla="*/ 1369061 h 6858001"/>
              <a:gd name="connsiteX269" fmla="*/ 3585778 w 8009775"/>
              <a:gd name="connsiteY269" fmla="*/ 1371919 h 6858001"/>
              <a:gd name="connsiteX270" fmla="*/ 3590803 w 8009775"/>
              <a:gd name="connsiteY270" fmla="*/ 1375094 h 6858001"/>
              <a:gd name="connsiteX271" fmla="*/ 3595828 w 8009775"/>
              <a:gd name="connsiteY271" fmla="*/ 1378585 h 6858001"/>
              <a:gd name="connsiteX272" fmla="*/ 3600852 w 8009775"/>
              <a:gd name="connsiteY272" fmla="*/ 1382396 h 6858001"/>
              <a:gd name="connsiteX273" fmla="*/ 3605581 w 8009775"/>
              <a:gd name="connsiteY273" fmla="*/ 1386524 h 6858001"/>
              <a:gd name="connsiteX274" fmla="*/ 3610014 w 8009775"/>
              <a:gd name="connsiteY274" fmla="*/ 1390969 h 6858001"/>
              <a:gd name="connsiteX275" fmla="*/ 3817500 w 8009775"/>
              <a:gd name="connsiteY275" fmla="*/ 1598296 h 6858001"/>
              <a:gd name="connsiteX276" fmla="*/ 3821934 w 8009775"/>
              <a:gd name="connsiteY276" fmla="*/ 1602423 h 6858001"/>
              <a:gd name="connsiteX277" fmla="*/ 3826663 w 8009775"/>
              <a:gd name="connsiteY277" fmla="*/ 1606869 h 6858001"/>
              <a:gd name="connsiteX278" fmla="*/ 3831687 w 8009775"/>
              <a:gd name="connsiteY278" fmla="*/ 1610361 h 6858001"/>
              <a:gd name="connsiteX279" fmla="*/ 3836712 w 8009775"/>
              <a:gd name="connsiteY279" fmla="*/ 1613854 h 6858001"/>
              <a:gd name="connsiteX280" fmla="*/ 3841736 w 8009775"/>
              <a:gd name="connsiteY280" fmla="*/ 1617345 h 6858001"/>
              <a:gd name="connsiteX281" fmla="*/ 3847352 w 8009775"/>
              <a:gd name="connsiteY281" fmla="*/ 1620204 h 6858001"/>
              <a:gd name="connsiteX282" fmla="*/ 3852672 w 8009775"/>
              <a:gd name="connsiteY282" fmla="*/ 1623061 h 6858001"/>
              <a:gd name="connsiteX283" fmla="*/ 3857992 w 8009775"/>
              <a:gd name="connsiteY283" fmla="*/ 1625283 h 6858001"/>
              <a:gd name="connsiteX284" fmla="*/ 3863608 w 8009775"/>
              <a:gd name="connsiteY284" fmla="*/ 1627189 h 6858001"/>
              <a:gd name="connsiteX285" fmla="*/ 3869519 w 8009775"/>
              <a:gd name="connsiteY285" fmla="*/ 1629094 h 6858001"/>
              <a:gd name="connsiteX286" fmla="*/ 3875135 w 8009775"/>
              <a:gd name="connsiteY286" fmla="*/ 1630998 h 6858001"/>
              <a:gd name="connsiteX287" fmla="*/ 3881046 w 8009775"/>
              <a:gd name="connsiteY287" fmla="*/ 1631950 h 6858001"/>
              <a:gd name="connsiteX288" fmla="*/ 3886662 w 8009775"/>
              <a:gd name="connsiteY288" fmla="*/ 1632904 h 6858001"/>
              <a:gd name="connsiteX289" fmla="*/ 3892869 w 8009775"/>
              <a:gd name="connsiteY289" fmla="*/ 1633856 h 6858001"/>
              <a:gd name="connsiteX290" fmla="*/ 3898485 w 8009775"/>
              <a:gd name="connsiteY290" fmla="*/ 1634174 h 6858001"/>
              <a:gd name="connsiteX291" fmla="*/ 3904396 w 8009775"/>
              <a:gd name="connsiteY291" fmla="*/ 1634174 h 6858001"/>
              <a:gd name="connsiteX292" fmla="*/ 3910307 w 8009775"/>
              <a:gd name="connsiteY292" fmla="*/ 1634174 h 6858001"/>
              <a:gd name="connsiteX293" fmla="*/ 3916219 w 8009775"/>
              <a:gd name="connsiteY293" fmla="*/ 1633856 h 6858001"/>
              <a:gd name="connsiteX294" fmla="*/ 3922425 w 8009775"/>
              <a:gd name="connsiteY294" fmla="*/ 1632904 h 6858001"/>
              <a:gd name="connsiteX295" fmla="*/ 3928041 w 8009775"/>
              <a:gd name="connsiteY295" fmla="*/ 1631950 h 6858001"/>
              <a:gd name="connsiteX296" fmla="*/ 3933657 w 8009775"/>
              <a:gd name="connsiteY296" fmla="*/ 1630998 h 6858001"/>
              <a:gd name="connsiteX297" fmla="*/ 3939568 w 8009775"/>
              <a:gd name="connsiteY297" fmla="*/ 1629094 h 6858001"/>
              <a:gd name="connsiteX298" fmla="*/ 3945184 w 8009775"/>
              <a:gd name="connsiteY298" fmla="*/ 1627189 h 6858001"/>
              <a:gd name="connsiteX299" fmla="*/ 3950799 w 8009775"/>
              <a:gd name="connsiteY299" fmla="*/ 1625283 h 6858001"/>
              <a:gd name="connsiteX300" fmla="*/ 3956415 w 8009775"/>
              <a:gd name="connsiteY300" fmla="*/ 1623061 h 6858001"/>
              <a:gd name="connsiteX301" fmla="*/ 3961735 w 8009775"/>
              <a:gd name="connsiteY301" fmla="*/ 1620204 h 6858001"/>
              <a:gd name="connsiteX302" fmla="*/ 3967055 w 8009775"/>
              <a:gd name="connsiteY302" fmla="*/ 1617345 h 6858001"/>
              <a:gd name="connsiteX303" fmla="*/ 3972376 w 8009775"/>
              <a:gd name="connsiteY303" fmla="*/ 1613854 h 6858001"/>
              <a:gd name="connsiteX304" fmla="*/ 3977400 w 8009775"/>
              <a:gd name="connsiteY304" fmla="*/ 1610361 h 6858001"/>
              <a:gd name="connsiteX305" fmla="*/ 3982425 w 8009775"/>
              <a:gd name="connsiteY305" fmla="*/ 1606869 h 6858001"/>
              <a:gd name="connsiteX306" fmla="*/ 3986858 w 8009775"/>
              <a:gd name="connsiteY306" fmla="*/ 1602423 h 6858001"/>
              <a:gd name="connsiteX307" fmla="*/ 3991587 w 8009775"/>
              <a:gd name="connsiteY307" fmla="*/ 1598296 h 6858001"/>
              <a:gd name="connsiteX308" fmla="*/ 3996021 w 8009775"/>
              <a:gd name="connsiteY308" fmla="*/ 1593533 h 6858001"/>
              <a:gd name="connsiteX309" fmla="*/ 4000159 w 8009775"/>
              <a:gd name="connsiteY309" fmla="*/ 1588771 h 6858001"/>
              <a:gd name="connsiteX310" fmla="*/ 4003705 w 8009775"/>
              <a:gd name="connsiteY310" fmla="*/ 1583691 h 6858001"/>
              <a:gd name="connsiteX311" fmla="*/ 4007548 w 8009775"/>
              <a:gd name="connsiteY311" fmla="*/ 1578928 h 6858001"/>
              <a:gd name="connsiteX312" fmla="*/ 4010799 w 8009775"/>
              <a:gd name="connsiteY312" fmla="*/ 1573849 h 6858001"/>
              <a:gd name="connsiteX313" fmla="*/ 4013459 w 8009775"/>
              <a:gd name="connsiteY313" fmla="*/ 1568451 h 6858001"/>
              <a:gd name="connsiteX314" fmla="*/ 4016415 w 8009775"/>
              <a:gd name="connsiteY314" fmla="*/ 1563054 h 6858001"/>
              <a:gd name="connsiteX315" fmla="*/ 4018484 w 8009775"/>
              <a:gd name="connsiteY315" fmla="*/ 1557339 h 6858001"/>
              <a:gd name="connsiteX316" fmla="*/ 4020848 w 8009775"/>
              <a:gd name="connsiteY316" fmla="*/ 1551941 h 6858001"/>
              <a:gd name="connsiteX317" fmla="*/ 4022621 w 8009775"/>
              <a:gd name="connsiteY317" fmla="*/ 1546226 h 6858001"/>
              <a:gd name="connsiteX318" fmla="*/ 4024395 w 8009775"/>
              <a:gd name="connsiteY318" fmla="*/ 1540511 h 6858001"/>
              <a:gd name="connsiteX319" fmla="*/ 4025282 w 8009775"/>
              <a:gd name="connsiteY319" fmla="*/ 1534478 h 6858001"/>
              <a:gd name="connsiteX320" fmla="*/ 4026464 w 8009775"/>
              <a:gd name="connsiteY320" fmla="*/ 1528763 h 6858001"/>
              <a:gd name="connsiteX321" fmla="*/ 4027055 w 8009775"/>
              <a:gd name="connsiteY321" fmla="*/ 1522731 h 6858001"/>
              <a:gd name="connsiteX322" fmla="*/ 4027646 w 8009775"/>
              <a:gd name="connsiteY322" fmla="*/ 1517016 h 6858001"/>
              <a:gd name="connsiteX323" fmla="*/ 4027646 w 8009775"/>
              <a:gd name="connsiteY323" fmla="*/ 1510984 h 6858001"/>
              <a:gd name="connsiteX324" fmla="*/ 4027646 w 8009775"/>
              <a:gd name="connsiteY324" fmla="*/ 1505268 h 6858001"/>
              <a:gd name="connsiteX325" fmla="*/ 4027055 w 8009775"/>
              <a:gd name="connsiteY325" fmla="*/ 1499553 h 6858001"/>
              <a:gd name="connsiteX326" fmla="*/ 4026464 w 8009775"/>
              <a:gd name="connsiteY326" fmla="*/ 1493204 h 6858001"/>
              <a:gd name="connsiteX327" fmla="*/ 4025282 w 8009775"/>
              <a:gd name="connsiteY327" fmla="*/ 1487489 h 6858001"/>
              <a:gd name="connsiteX328" fmla="*/ 4024395 w 8009775"/>
              <a:gd name="connsiteY328" fmla="*/ 1481773 h 6858001"/>
              <a:gd name="connsiteX329" fmla="*/ 4022621 w 8009775"/>
              <a:gd name="connsiteY329" fmla="*/ 1476058 h 6858001"/>
              <a:gd name="connsiteX330" fmla="*/ 4020848 w 8009775"/>
              <a:gd name="connsiteY330" fmla="*/ 1470343 h 6858001"/>
              <a:gd name="connsiteX331" fmla="*/ 4018484 w 8009775"/>
              <a:gd name="connsiteY331" fmla="*/ 1464629 h 6858001"/>
              <a:gd name="connsiteX332" fmla="*/ 4016415 w 8009775"/>
              <a:gd name="connsiteY332" fmla="*/ 1459231 h 6858001"/>
              <a:gd name="connsiteX333" fmla="*/ 4013459 w 8009775"/>
              <a:gd name="connsiteY333" fmla="*/ 1453834 h 6858001"/>
              <a:gd name="connsiteX334" fmla="*/ 4010799 w 8009775"/>
              <a:gd name="connsiteY334" fmla="*/ 1448436 h 6858001"/>
              <a:gd name="connsiteX335" fmla="*/ 4007548 w 8009775"/>
              <a:gd name="connsiteY335" fmla="*/ 1443356 h 6858001"/>
              <a:gd name="connsiteX336" fmla="*/ 4003705 w 8009775"/>
              <a:gd name="connsiteY336" fmla="*/ 1438275 h 6858001"/>
              <a:gd name="connsiteX337" fmla="*/ 4000159 w 8009775"/>
              <a:gd name="connsiteY337" fmla="*/ 1433195 h 6858001"/>
              <a:gd name="connsiteX338" fmla="*/ 3996021 w 8009775"/>
              <a:gd name="connsiteY338" fmla="*/ 1428751 h 6858001"/>
              <a:gd name="connsiteX339" fmla="*/ 3991587 w 8009775"/>
              <a:gd name="connsiteY339" fmla="*/ 1423988 h 6858001"/>
              <a:gd name="connsiteX340" fmla="*/ 3323022 w 8009775"/>
              <a:gd name="connsiteY340" fmla="*/ 755333 h 6858001"/>
              <a:gd name="connsiteX341" fmla="*/ 3316815 w 8009775"/>
              <a:gd name="connsiteY341" fmla="*/ 748348 h 6858001"/>
              <a:gd name="connsiteX342" fmla="*/ 3310904 w 8009775"/>
              <a:gd name="connsiteY342" fmla="*/ 741045 h 6858001"/>
              <a:gd name="connsiteX343" fmla="*/ 3305584 w 8009775"/>
              <a:gd name="connsiteY343" fmla="*/ 733108 h 6858001"/>
              <a:gd name="connsiteX344" fmla="*/ 3300855 w 8009775"/>
              <a:gd name="connsiteY344" fmla="*/ 725170 h 6858001"/>
              <a:gd name="connsiteX345" fmla="*/ 3297308 w 8009775"/>
              <a:gd name="connsiteY345" fmla="*/ 716915 h 6858001"/>
              <a:gd name="connsiteX346" fmla="*/ 3293761 w 8009775"/>
              <a:gd name="connsiteY346" fmla="*/ 708660 h 6858001"/>
              <a:gd name="connsiteX347" fmla="*/ 3291101 w 8009775"/>
              <a:gd name="connsiteY347" fmla="*/ 699770 h 6858001"/>
              <a:gd name="connsiteX348" fmla="*/ 3289328 w 8009775"/>
              <a:gd name="connsiteY348" fmla="*/ 691198 h 6858001"/>
              <a:gd name="connsiteX349" fmla="*/ 2596527 w 8009775"/>
              <a:gd name="connsiteY349"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488 w 8009775"/>
              <a:gd name="connsiteY68" fmla="*/ 0 h 6858001"/>
              <a:gd name="connsiteX69" fmla="*/ 0 w 8009775"/>
              <a:gd name="connsiteY69" fmla="*/ 0 h 6858001"/>
              <a:gd name="connsiteX70" fmla="*/ 0 w 8009775"/>
              <a:gd name="connsiteY70" fmla="*/ 6858000 h 6858001"/>
              <a:gd name="connsiteX71" fmla="*/ 7507651 w 8009775"/>
              <a:gd name="connsiteY71" fmla="*/ 6858001 h 6858001"/>
              <a:gd name="connsiteX72" fmla="*/ 8009775 w 8009775"/>
              <a:gd name="connsiteY72" fmla="*/ 6858000 h 6858001"/>
              <a:gd name="connsiteX73" fmla="*/ 3996316 w 8009775"/>
              <a:gd name="connsiteY73" fmla="*/ 2818448 h 6858001"/>
              <a:gd name="connsiteX74" fmla="*/ 3980947 w 8009775"/>
              <a:gd name="connsiteY74" fmla="*/ 2804795 h 6858001"/>
              <a:gd name="connsiteX75" fmla="*/ 3965282 w 8009775"/>
              <a:gd name="connsiteY75" fmla="*/ 2791144 h 6858001"/>
              <a:gd name="connsiteX76" fmla="*/ 3950799 w 8009775"/>
              <a:gd name="connsiteY76" fmla="*/ 2776856 h 6858001"/>
              <a:gd name="connsiteX77" fmla="*/ 3936021 w 8009775"/>
              <a:gd name="connsiteY77" fmla="*/ 2762568 h 6858001"/>
              <a:gd name="connsiteX78" fmla="*/ 3001744 w 8009775"/>
              <a:gd name="connsiteY78" fmla="*/ 1828166 h 6858001"/>
              <a:gd name="connsiteX79" fmla="*/ 2997311 w 8009775"/>
              <a:gd name="connsiteY79" fmla="*/ 1823404 h 6858001"/>
              <a:gd name="connsiteX80" fmla="*/ 2992878 w 8009775"/>
              <a:gd name="connsiteY80" fmla="*/ 1818640 h 6858001"/>
              <a:gd name="connsiteX81" fmla="*/ 2989331 w 8009775"/>
              <a:gd name="connsiteY81" fmla="*/ 1814195 h 6858001"/>
              <a:gd name="connsiteX82" fmla="*/ 2985784 w 8009775"/>
              <a:gd name="connsiteY82" fmla="*/ 1808799 h 6858001"/>
              <a:gd name="connsiteX83" fmla="*/ 2982533 w 8009775"/>
              <a:gd name="connsiteY83" fmla="*/ 1803718 h 6858001"/>
              <a:gd name="connsiteX84" fmla="*/ 2979873 w 8009775"/>
              <a:gd name="connsiteY84" fmla="*/ 1798321 h 6858001"/>
              <a:gd name="connsiteX85" fmla="*/ 2976917 w 8009775"/>
              <a:gd name="connsiteY85" fmla="*/ 1792924 h 6858001"/>
              <a:gd name="connsiteX86" fmla="*/ 2974552 w 8009775"/>
              <a:gd name="connsiteY86" fmla="*/ 1787526 h 6858001"/>
              <a:gd name="connsiteX87" fmla="*/ 2972484 w 8009775"/>
              <a:gd name="connsiteY87" fmla="*/ 1781811 h 6858001"/>
              <a:gd name="connsiteX88" fmla="*/ 2970710 w 8009775"/>
              <a:gd name="connsiteY88" fmla="*/ 1776095 h 6858001"/>
              <a:gd name="connsiteX89" fmla="*/ 2968937 w 8009775"/>
              <a:gd name="connsiteY89" fmla="*/ 1770380 h 6858001"/>
              <a:gd name="connsiteX90" fmla="*/ 2967755 w 8009775"/>
              <a:gd name="connsiteY90" fmla="*/ 1764665 h 6858001"/>
              <a:gd name="connsiteX91" fmla="*/ 2966868 w 8009775"/>
              <a:gd name="connsiteY91" fmla="*/ 1758634 h 6858001"/>
              <a:gd name="connsiteX92" fmla="*/ 2965981 w 8009775"/>
              <a:gd name="connsiteY92" fmla="*/ 1752919 h 6858001"/>
              <a:gd name="connsiteX93" fmla="*/ 2965686 w 8009775"/>
              <a:gd name="connsiteY93" fmla="*/ 1746885 h 6858001"/>
              <a:gd name="connsiteX94" fmla="*/ 2965686 w 8009775"/>
              <a:gd name="connsiteY94" fmla="*/ 1741170 h 6858001"/>
              <a:gd name="connsiteX95" fmla="*/ 2965686 w 8009775"/>
              <a:gd name="connsiteY95" fmla="*/ 1735139 h 6858001"/>
              <a:gd name="connsiteX96" fmla="*/ 2965981 w 8009775"/>
              <a:gd name="connsiteY96" fmla="*/ 1729424 h 6858001"/>
              <a:gd name="connsiteX97" fmla="*/ 2966868 w 8009775"/>
              <a:gd name="connsiteY97" fmla="*/ 1723074 h 6858001"/>
              <a:gd name="connsiteX98" fmla="*/ 2967755 w 8009775"/>
              <a:gd name="connsiteY98" fmla="*/ 1717358 h 6858001"/>
              <a:gd name="connsiteX99" fmla="*/ 2968937 w 8009775"/>
              <a:gd name="connsiteY99" fmla="*/ 1711643 h 6858001"/>
              <a:gd name="connsiteX100" fmla="*/ 2970710 w 8009775"/>
              <a:gd name="connsiteY100" fmla="*/ 1705929 h 6858001"/>
              <a:gd name="connsiteX101" fmla="*/ 2972484 w 8009775"/>
              <a:gd name="connsiteY101" fmla="*/ 1700214 h 6858001"/>
              <a:gd name="connsiteX102" fmla="*/ 2974552 w 8009775"/>
              <a:gd name="connsiteY102" fmla="*/ 1694816 h 6858001"/>
              <a:gd name="connsiteX103" fmla="*/ 2976917 w 8009775"/>
              <a:gd name="connsiteY103" fmla="*/ 1689101 h 6858001"/>
              <a:gd name="connsiteX104" fmla="*/ 2979873 w 8009775"/>
              <a:gd name="connsiteY104" fmla="*/ 1683703 h 6858001"/>
              <a:gd name="connsiteX105" fmla="*/ 2982533 w 8009775"/>
              <a:gd name="connsiteY105" fmla="*/ 1678305 h 6858001"/>
              <a:gd name="connsiteX106" fmla="*/ 2985784 w 8009775"/>
              <a:gd name="connsiteY106" fmla="*/ 1673226 h 6858001"/>
              <a:gd name="connsiteX107" fmla="*/ 2989331 w 8009775"/>
              <a:gd name="connsiteY107" fmla="*/ 1668145 h 6858001"/>
              <a:gd name="connsiteX108" fmla="*/ 2992878 w 8009775"/>
              <a:gd name="connsiteY108" fmla="*/ 1663066 h 6858001"/>
              <a:gd name="connsiteX109" fmla="*/ 2997311 w 8009775"/>
              <a:gd name="connsiteY109" fmla="*/ 1658621 h 6858001"/>
              <a:gd name="connsiteX110" fmla="*/ 3001744 w 8009775"/>
              <a:gd name="connsiteY110" fmla="*/ 1653859 h 6858001"/>
              <a:gd name="connsiteX111" fmla="*/ 3006178 w 8009775"/>
              <a:gd name="connsiteY111" fmla="*/ 1649414 h 6858001"/>
              <a:gd name="connsiteX112" fmla="*/ 3010907 w 8009775"/>
              <a:gd name="connsiteY112" fmla="*/ 1645603 h 6858001"/>
              <a:gd name="connsiteX113" fmla="*/ 3015932 w 8009775"/>
              <a:gd name="connsiteY113" fmla="*/ 1641794 h 6858001"/>
              <a:gd name="connsiteX114" fmla="*/ 3020956 w 8009775"/>
              <a:gd name="connsiteY114" fmla="*/ 1637984 h 6858001"/>
              <a:gd name="connsiteX115" fmla="*/ 3025981 w 8009775"/>
              <a:gd name="connsiteY115" fmla="*/ 1634809 h 6858001"/>
              <a:gd name="connsiteX116" fmla="*/ 3031596 w 8009775"/>
              <a:gd name="connsiteY116" fmla="*/ 1631950 h 6858001"/>
              <a:gd name="connsiteX117" fmla="*/ 3036916 w 8009775"/>
              <a:gd name="connsiteY117" fmla="*/ 1629094 h 6858001"/>
              <a:gd name="connsiteX118" fmla="*/ 3042532 w 8009775"/>
              <a:gd name="connsiteY118" fmla="*/ 1626871 h 6858001"/>
              <a:gd name="connsiteX119" fmla="*/ 3047852 w 8009775"/>
              <a:gd name="connsiteY119" fmla="*/ 1624649 h 6858001"/>
              <a:gd name="connsiteX120" fmla="*/ 3053764 w 8009775"/>
              <a:gd name="connsiteY120" fmla="*/ 1623061 h 6858001"/>
              <a:gd name="connsiteX121" fmla="*/ 3059379 w 8009775"/>
              <a:gd name="connsiteY121" fmla="*/ 1621155 h 6858001"/>
              <a:gd name="connsiteX122" fmla="*/ 3065291 w 8009775"/>
              <a:gd name="connsiteY122" fmla="*/ 1620204 h 6858001"/>
              <a:gd name="connsiteX123" fmla="*/ 3070906 w 8009775"/>
              <a:gd name="connsiteY123" fmla="*/ 1618934 h 6858001"/>
              <a:gd name="connsiteX124" fmla="*/ 3077113 w 8009775"/>
              <a:gd name="connsiteY124" fmla="*/ 1618299 h 6858001"/>
              <a:gd name="connsiteX125" fmla="*/ 3082729 w 8009775"/>
              <a:gd name="connsiteY125" fmla="*/ 1617981 h 6858001"/>
              <a:gd name="connsiteX126" fmla="*/ 3088936 w 8009775"/>
              <a:gd name="connsiteY126" fmla="*/ 1617981 h 6858001"/>
              <a:gd name="connsiteX127" fmla="*/ 3094552 w 8009775"/>
              <a:gd name="connsiteY127" fmla="*/ 1617981 h 6858001"/>
              <a:gd name="connsiteX128" fmla="*/ 3100758 w 8009775"/>
              <a:gd name="connsiteY128" fmla="*/ 1618299 h 6858001"/>
              <a:gd name="connsiteX129" fmla="*/ 3106670 w 8009775"/>
              <a:gd name="connsiteY129" fmla="*/ 1618934 h 6858001"/>
              <a:gd name="connsiteX130" fmla="*/ 3112285 w 8009775"/>
              <a:gd name="connsiteY130" fmla="*/ 1620204 h 6858001"/>
              <a:gd name="connsiteX131" fmla="*/ 3117901 w 8009775"/>
              <a:gd name="connsiteY131" fmla="*/ 1621155 h 6858001"/>
              <a:gd name="connsiteX132" fmla="*/ 3123812 w 8009775"/>
              <a:gd name="connsiteY132" fmla="*/ 1623061 h 6858001"/>
              <a:gd name="connsiteX133" fmla="*/ 3129428 w 8009775"/>
              <a:gd name="connsiteY133" fmla="*/ 1624649 h 6858001"/>
              <a:gd name="connsiteX134" fmla="*/ 3135339 w 8009775"/>
              <a:gd name="connsiteY134" fmla="*/ 1626871 h 6858001"/>
              <a:gd name="connsiteX135" fmla="*/ 3140660 w 8009775"/>
              <a:gd name="connsiteY135" fmla="*/ 1629094 h 6858001"/>
              <a:gd name="connsiteX136" fmla="*/ 3145980 w 8009775"/>
              <a:gd name="connsiteY136" fmla="*/ 1631950 h 6858001"/>
              <a:gd name="connsiteX137" fmla="*/ 3151300 w 8009775"/>
              <a:gd name="connsiteY137" fmla="*/ 1634809 h 6858001"/>
              <a:gd name="connsiteX138" fmla="*/ 3156324 w 8009775"/>
              <a:gd name="connsiteY138" fmla="*/ 1637984 h 6858001"/>
              <a:gd name="connsiteX139" fmla="*/ 3161349 w 8009775"/>
              <a:gd name="connsiteY139" fmla="*/ 1641794 h 6858001"/>
              <a:gd name="connsiteX140" fmla="*/ 3166374 w 8009775"/>
              <a:gd name="connsiteY140" fmla="*/ 1645603 h 6858001"/>
              <a:gd name="connsiteX141" fmla="*/ 3171102 w 8009775"/>
              <a:gd name="connsiteY141" fmla="*/ 1649414 h 6858001"/>
              <a:gd name="connsiteX142" fmla="*/ 3175832 w 8009775"/>
              <a:gd name="connsiteY142" fmla="*/ 1653859 h 6858001"/>
              <a:gd name="connsiteX143" fmla="*/ 3844692 w 8009775"/>
              <a:gd name="connsiteY143" fmla="*/ 2322830 h 6858001"/>
              <a:gd name="connsiteX144" fmla="*/ 3849421 w 8009775"/>
              <a:gd name="connsiteY144" fmla="*/ 2326958 h 6858001"/>
              <a:gd name="connsiteX145" fmla="*/ 3854150 w 8009775"/>
              <a:gd name="connsiteY145" fmla="*/ 2331085 h 6858001"/>
              <a:gd name="connsiteX146" fmla="*/ 3859175 w 8009775"/>
              <a:gd name="connsiteY146" fmla="*/ 2334895 h 6858001"/>
              <a:gd name="connsiteX147" fmla="*/ 3864199 w 8009775"/>
              <a:gd name="connsiteY147" fmla="*/ 2338705 h 6858001"/>
              <a:gd name="connsiteX148" fmla="*/ 3869224 w 8009775"/>
              <a:gd name="connsiteY148" fmla="*/ 2341880 h 6858001"/>
              <a:gd name="connsiteX149" fmla="*/ 3874544 w 8009775"/>
              <a:gd name="connsiteY149" fmla="*/ 2344738 h 6858001"/>
              <a:gd name="connsiteX150" fmla="*/ 3879864 w 8009775"/>
              <a:gd name="connsiteY150" fmla="*/ 2347595 h 6858001"/>
              <a:gd name="connsiteX151" fmla="*/ 3885775 w 8009775"/>
              <a:gd name="connsiteY151" fmla="*/ 2349818 h 6858001"/>
              <a:gd name="connsiteX152" fmla="*/ 3891096 w 8009775"/>
              <a:gd name="connsiteY152" fmla="*/ 2351723 h 6858001"/>
              <a:gd name="connsiteX153" fmla="*/ 3896711 w 8009775"/>
              <a:gd name="connsiteY153" fmla="*/ 2353628 h 6858001"/>
              <a:gd name="connsiteX154" fmla="*/ 3902623 w 8009775"/>
              <a:gd name="connsiteY154" fmla="*/ 2355534 h 6858001"/>
              <a:gd name="connsiteX155" fmla="*/ 3908238 w 8009775"/>
              <a:gd name="connsiteY155" fmla="*/ 2356485 h 6858001"/>
              <a:gd name="connsiteX156" fmla="*/ 3914150 w 8009775"/>
              <a:gd name="connsiteY156" fmla="*/ 2357755 h 6858001"/>
              <a:gd name="connsiteX157" fmla="*/ 3920061 w 8009775"/>
              <a:gd name="connsiteY157" fmla="*/ 2358391 h 6858001"/>
              <a:gd name="connsiteX158" fmla="*/ 3925972 w 8009775"/>
              <a:gd name="connsiteY158" fmla="*/ 2358708 h 6858001"/>
              <a:gd name="connsiteX159" fmla="*/ 3931883 w 8009775"/>
              <a:gd name="connsiteY159" fmla="*/ 2358708 h 6858001"/>
              <a:gd name="connsiteX160" fmla="*/ 3937795 w 8009775"/>
              <a:gd name="connsiteY160" fmla="*/ 2358708 h 6858001"/>
              <a:gd name="connsiteX161" fmla="*/ 3943706 w 8009775"/>
              <a:gd name="connsiteY161" fmla="*/ 2358391 h 6858001"/>
              <a:gd name="connsiteX162" fmla="*/ 3949617 w 8009775"/>
              <a:gd name="connsiteY162" fmla="*/ 2357755 h 6858001"/>
              <a:gd name="connsiteX163" fmla="*/ 3955233 w 8009775"/>
              <a:gd name="connsiteY163" fmla="*/ 2356485 h 6858001"/>
              <a:gd name="connsiteX164" fmla="*/ 3961144 w 8009775"/>
              <a:gd name="connsiteY164" fmla="*/ 2355534 h 6858001"/>
              <a:gd name="connsiteX165" fmla="*/ 3966760 w 8009775"/>
              <a:gd name="connsiteY165" fmla="*/ 2353628 h 6858001"/>
              <a:gd name="connsiteX166" fmla="*/ 3972671 w 8009775"/>
              <a:gd name="connsiteY166" fmla="*/ 2351723 h 6858001"/>
              <a:gd name="connsiteX167" fmla="*/ 3978287 w 8009775"/>
              <a:gd name="connsiteY167" fmla="*/ 2349818 h 6858001"/>
              <a:gd name="connsiteX168" fmla="*/ 3983607 w 8009775"/>
              <a:gd name="connsiteY168" fmla="*/ 2347595 h 6858001"/>
              <a:gd name="connsiteX169" fmla="*/ 3989223 w 8009775"/>
              <a:gd name="connsiteY169" fmla="*/ 2344738 h 6858001"/>
              <a:gd name="connsiteX170" fmla="*/ 3994543 w 8009775"/>
              <a:gd name="connsiteY170" fmla="*/ 2341880 h 6858001"/>
              <a:gd name="connsiteX171" fmla="*/ 3999567 w 8009775"/>
              <a:gd name="connsiteY171" fmla="*/ 2338705 h 6858001"/>
              <a:gd name="connsiteX172" fmla="*/ 4004888 w 8009775"/>
              <a:gd name="connsiteY172" fmla="*/ 2334895 h 6858001"/>
              <a:gd name="connsiteX173" fmla="*/ 4009617 w 8009775"/>
              <a:gd name="connsiteY173" fmla="*/ 2331085 h 6858001"/>
              <a:gd name="connsiteX174" fmla="*/ 4014346 w 8009775"/>
              <a:gd name="connsiteY174" fmla="*/ 2326958 h 6858001"/>
              <a:gd name="connsiteX175" fmla="*/ 4018779 w 8009775"/>
              <a:gd name="connsiteY175" fmla="*/ 2322830 h 6858001"/>
              <a:gd name="connsiteX176" fmla="*/ 4023213 w 8009775"/>
              <a:gd name="connsiteY176" fmla="*/ 2318068 h 6858001"/>
              <a:gd name="connsiteX177" fmla="*/ 4027646 w 8009775"/>
              <a:gd name="connsiteY177" fmla="*/ 2313306 h 6858001"/>
              <a:gd name="connsiteX178" fmla="*/ 4031193 w 8009775"/>
              <a:gd name="connsiteY178" fmla="*/ 2308544 h 6858001"/>
              <a:gd name="connsiteX179" fmla="*/ 4034740 w 8009775"/>
              <a:gd name="connsiteY179" fmla="*/ 2303463 h 6858001"/>
              <a:gd name="connsiteX180" fmla="*/ 4037991 w 8009775"/>
              <a:gd name="connsiteY180" fmla="*/ 2298384 h 6858001"/>
              <a:gd name="connsiteX181" fmla="*/ 4040946 w 8009775"/>
              <a:gd name="connsiteY181" fmla="*/ 2292985 h 6858001"/>
              <a:gd name="connsiteX182" fmla="*/ 4043606 w 8009775"/>
              <a:gd name="connsiteY182" fmla="*/ 2287588 h 6858001"/>
              <a:gd name="connsiteX183" fmla="*/ 4046267 w 8009775"/>
              <a:gd name="connsiteY183" fmla="*/ 2281873 h 6858001"/>
              <a:gd name="connsiteX184" fmla="*/ 4048040 w 8009775"/>
              <a:gd name="connsiteY184" fmla="*/ 2276476 h 6858001"/>
              <a:gd name="connsiteX185" fmla="*/ 4050109 w 8009775"/>
              <a:gd name="connsiteY185" fmla="*/ 2270761 h 6858001"/>
              <a:gd name="connsiteX186" fmla="*/ 4051587 w 8009775"/>
              <a:gd name="connsiteY186" fmla="*/ 2265046 h 6858001"/>
              <a:gd name="connsiteX187" fmla="*/ 4052769 w 8009775"/>
              <a:gd name="connsiteY187" fmla="*/ 2259331 h 6858001"/>
              <a:gd name="connsiteX188" fmla="*/ 4053656 w 8009775"/>
              <a:gd name="connsiteY188" fmla="*/ 2253298 h 6858001"/>
              <a:gd name="connsiteX189" fmla="*/ 4054542 w 8009775"/>
              <a:gd name="connsiteY189" fmla="*/ 2247266 h 6858001"/>
              <a:gd name="connsiteX190" fmla="*/ 4054838 w 8009775"/>
              <a:gd name="connsiteY190" fmla="*/ 2241551 h 6858001"/>
              <a:gd name="connsiteX191" fmla="*/ 4055133 w 8009775"/>
              <a:gd name="connsiteY191" fmla="*/ 2235519 h 6858001"/>
              <a:gd name="connsiteX192" fmla="*/ 4054838 w 8009775"/>
              <a:gd name="connsiteY192" fmla="*/ 2229804 h 6858001"/>
              <a:gd name="connsiteX193" fmla="*/ 4054542 w 8009775"/>
              <a:gd name="connsiteY193" fmla="*/ 2223770 h 6858001"/>
              <a:gd name="connsiteX194" fmla="*/ 4053656 w 8009775"/>
              <a:gd name="connsiteY194" fmla="*/ 2217739 h 6858001"/>
              <a:gd name="connsiteX195" fmla="*/ 4052769 w 8009775"/>
              <a:gd name="connsiteY195" fmla="*/ 2212024 h 6858001"/>
              <a:gd name="connsiteX196" fmla="*/ 4051587 w 8009775"/>
              <a:gd name="connsiteY196" fmla="*/ 2206309 h 6858001"/>
              <a:gd name="connsiteX197" fmla="*/ 4050109 w 8009775"/>
              <a:gd name="connsiteY197" fmla="*/ 2200593 h 6858001"/>
              <a:gd name="connsiteX198" fmla="*/ 4048040 w 8009775"/>
              <a:gd name="connsiteY198" fmla="*/ 2194878 h 6858001"/>
              <a:gd name="connsiteX199" fmla="*/ 4046267 w 8009775"/>
              <a:gd name="connsiteY199" fmla="*/ 2189163 h 6858001"/>
              <a:gd name="connsiteX200" fmla="*/ 4043606 w 8009775"/>
              <a:gd name="connsiteY200" fmla="*/ 2183765 h 6858001"/>
              <a:gd name="connsiteX201" fmla="*/ 4040946 w 8009775"/>
              <a:gd name="connsiteY201" fmla="*/ 2178368 h 6858001"/>
              <a:gd name="connsiteX202" fmla="*/ 4037991 w 8009775"/>
              <a:gd name="connsiteY202" fmla="*/ 2172970 h 6858001"/>
              <a:gd name="connsiteX203" fmla="*/ 4034740 w 8009775"/>
              <a:gd name="connsiteY203" fmla="*/ 2167890 h 6858001"/>
              <a:gd name="connsiteX204" fmla="*/ 4031193 w 8009775"/>
              <a:gd name="connsiteY204" fmla="*/ 2162494 h 6858001"/>
              <a:gd name="connsiteX205" fmla="*/ 4027646 w 8009775"/>
              <a:gd name="connsiteY205" fmla="*/ 2157730 h 6858001"/>
              <a:gd name="connsiteX206" fmla="*/ 4023213 w 8009775"/>
              <a:gd name="connsiteY206" fmla="*/ 2153285 h 6858001"/>
              <a:gd name="connsiteX207" fmla="*/ 4018779 w 8009775"/>
              <a:gd name="connsiteY207" fmla="*/ 2148523 h 6858001"/>
              <a:gd name="connsiteX208" fmla="*/ 3632182 w 8009775"/>
              <a:gd name="connsiteY208" fmla="*/ 1761490 h 6858001"/>
              <a:gd name="connsiteX209" fmla="*/ 3435928 w 8009775"/>
              <a:gd name="connsiteY209" fmla="*/ 1565276 h 6858001"/>
              <a:gd name="connsiteX210" fmla="*/ 3431198 w 8009775"/>
              <a:gd name="connsiteY210" fmla="*/ 1560514 h 6858001"/>
              <a:gd name="connsiteX211" fmla="*/ 3427356 w 8009775"/>
              <a:gd name="connsiteY211" fmla="*/ 1555751 h 6858001"/>
              <a:gd name="connsiteX212" fmla="*/ 3423218 w 8009775"/>
              <a:gd name="connsiteY212" fmla="*/ 1550671 h 6858001"/>
              <a:gd name="connsiteX213" fmla="*/ 3420262 w 8009775"/>
              <a:gd name="connsiteY213" fmla="*/ 1545909 h 6858001"/>
              <a:gd name="connsiteX214" fmla="*/ 3417012 w 8009775"/>
              <a:gd name="connsiteY214" fmla="*/ 1540829 h 6858001"/>
              <a:gd name="connsiteX215" fmla="*/ 3413760 w 8009775"/>
              <a:gd name="connsiteY215" fmla="*/ 1535430 h 6858001"/>
              <a:gd name="connsiteX216" fmla="*/ 3411100 w 8009775"/>
              <a:gd name="connsiteY216" fmla="*/ 1530034 h 6858001"/>
              <a:gd name="connsiteX217" fmla="*/ 3408736 w 8009775"/>
              <a:gd name="connsiteY217" fmla="*/ 1524635 h 6858001"/>
              <a:gd name="connsiteX218" fmla="*/ 3406371 w 8009775"/>
              <a:gd name="connsiteY218" fmla="*/ 1518920 h 6858001"/>
              <a:gd name="connsiteX219" fmla="*/ 3404598 w 8009775"/>
              <a:gd name="connsiteY219" fmla="*/ 1513205 h 6858001"/>
              <a:gd name="connsiteX220" fmla="*/ 3403120 w 8009775"/>
              <a:gd name="connsiteY220" fmla="*/ 1507174 h 6858001"/>
              <a:gd name="connsiteX221" fmla="*/ 3401938 w 8009775"/>
              <a:gd name="connsiteY221" fmla="*/ 1501459 h 6858001"/>
              <a:gd name="connsiteX222" fmla="*/ 3401051 w 8009775"/>
              <a:gd name="connsiteY222" fmla="*/ 1495744 h 6858001"/>
              <a:gd name="connsiteX223" fmla="*/ 3400460 w 8009775"/>
              <a:gd name="connsiteY223" fmla="*/ 1489710 h 6858001"/>
              <a:gd name="connsiteX224" fmla="*/ 3399869 w 8009775"/>
              <a:gd name="connsiteY224" fmla="*/ 1483995 h 6858001"/>
              <a:gd name="connsiteX225" fmla="*/ 3399573 w 8009775"/>
              <a:gd name="connsiteY225" fmla="*/ 1478281 h 6858001"/>
              <a:gd name="connsiteX226" fmla="*/ 3399869 w 8009775"/>
              <a:gd name="connsiteY226" fmla="*/ 1472249 h 6858001"/>
              <a:gd name="connsiteX227" fmla="*/ 3400460 w 8009775"/>
              <a:gd name="connsiteY227" fmla="*/ 1466215 h 6858001"/>
              <a:gd name="connsiteX228" fmla="*/ 3401051 w 8009775"/>
              <a:gd name="connsiteY228" fmla="*/ 1460183 h 6858001"/>
              <a:gd name="connsiteX229" fmla="*/ 3401938 w 8009775"/>
              <a:gd name="connsiteY229" fmla="*/ 1454468 h 6858001"/>
              <a:gd name="connsiteX230" fmla="*/ 3403120 w 8009775"/>
              <a:gd name="connsiteY230" fmla="*/ 1448754 h 6858001"/>
              <a:gd name="connsiteX231" fmla="*/ 3404598 w 8009775"/>
              <a:gd name="connsiteY231" fmla="*/ 1443039 h 6858001"/>
              <a:gd name="connsiteX232" fmla="*/ 3406371 w 8009775"/>
              <a:gd name="connsiteY232" fmla="*/ 1437324 h 6858001"/>
              <a:gd name="connsiteX233" fmla="*/ 3408736 w 8009775"/>
              <a:gd name="connsiteY233" fmla="*/ 1431609 h 6858001"/>
              <a:gd name="connsiteX234" fmla="*/ 3411100 w 8009775"/>
              <a:gd name="connsiteY234" fmla="*/ 1426211 h 6858001"/>
              <a:gd name="connsiteX235" fmla="*/ 3413760 w 8009775"/>
              <a:gd name="connsiteY235" fmla="*/ 1420814 h 6858001"/>
              <a:gd name="connsiteX236" fmla="*/ 3417012 w 8009775"/>
              <a:gd name="connsiteY236" fmla="*/ 1415416 h 6858001"/>
              <a:gd name="connsiteX237" fmla="*/ 3420262 w 8009775"/>
              <a:gd name="connsiteY237" fmla="*/ 1410336 h 6858001"/>
              <a:gd name="connsiteX238" fmla="*/ 3423218 w 8009775"/>
              <a:gd name="connsiteY238" fmla="*/ 1405256 h 6858001"/>
              <a:gd name="connsiteX239" fmla="*/ 3427356 w 8009775"/>
              <a:gd name="connsiteY239" fmla="*/ 1400175 h 6858001"/>
              <a:gd name="connsiteX240" fmla="*/ 3431198 w 8009775"/>
              <a:gd name="connsiteY240" fmla="*/ 1395731 h 6858001"/>
              <a:gd name="connsiteX241" fmla="*/ 3435928 w 8009775"/>
              <a:gd name="connsiteY241" fmla="*/ 1390969 h 6858001"/>
              <a:gd name="connsiteX242" fmla="*/ 3440361 w 8009775"/>
              <a:gd name="connsiteY242" fmla="*/ 1386524 h 6858001"/>
              <a:gd name="connsiteX243" fmla="*/ 3445386 w 8009775"/>
              <a:gd name="connsiteY243" fmla="*/ 1382396 h 6858001"/>
              <a:gd name="connsiteX244" fmla="*/ 3449819 w 8009775"/>
              <a:gd name="connsiteY244" fmla="*/ 1378585 h 6858001"/>
              <a:gd name="connsiteX245" fmla="*/ 3454844 w 8009775"/>
              <a:gd name="connsiteY245" fmla="*/ 1375094 h 6858001"/>
              <a:gd name="connsiteX246" fmla="*/ 3460459 w 8009775"/>
              <a:gd name="connsiteY246" fmla="*/ 1371919 h 6858001"/>
              <a:gd name="connsiteX247" fmla="*/ 3465780 w 8009775"/>
              <a:gd name="connsiteY247" fmla="*/ 1369061 h 6858001"/>
              <a:gd name="connsiteX248" fmla="*/ 3471100 w 8009775"/>
              <a:gd name="connsiteY248" fmla="*/ 1366204 h 6858001"/>
              <a:gd name="connsiteX249" fmla="*/ 3476420 w 8009775"/>
              <a:gd name="connsiteY249" fmla="*/ 1363980 h 6858001"/>
              <a:gd name="connsiteX250" fmla="*/ 3482331 w 8009775"/>
              <a:gd name="connsiteY250" fmla="*/ 1361759 h 6858001"/>
              <a:gd name="connsiteX251" fmla="*/ 3487947 w 8009775"/>
              <a:gd name="connsiteY251" fmla="*/ 1360170 h 6858001"/>
              <a:gd name="connsiteX252" fmla="*/ 3493858 w 8009775"/>
              <a:gd name="connsiteY252" fmla="*/ 1358265 h 6858001"/>
              <a:gd name="connsiteX253" fmla="*/ 3499474 w 8009775"/>
              <a:gd name="connsiteY253" fmla="*/ 1357314 h 6858001"/>
              <a:gd name="connsiteX254" fmla="*/ 3505385 w 8009775"/>
              <a:gd name="connsiteY254" fmla="*/ 1356043 h 6858001"/>
              <a:gd name="connsiteX255" fmla="*/ 3511001 w 8009775"/>
              <a:gd name="connsiteY255" fmla="*/ 1355409 h 6858001"/>
              <a:gd name="connsiteX256" fmla="*/ 3517208 w 8009775"/>
              <a:gd name="connsiteY256" fmla="*/ 1355090 h 6858001"/>
              <a:gd name="connsiteX257" fmla="*/ 3522823 w 8009775"/>
              <a:gd name="connsiteY257" fmla="*/ 1354773 h 6858001"/>
              <a:gd name="connsiteX258" fmla="*/ 3529030 w 8009775"/>
              <a:gd name="connsiteY258" fmla="*/ 1355090 h 6858001"/>
              <a:gd name="connsiteX259" fmla="*/ 3534646 w 8009775"/>
              <a:gd name="connsiteY259" fmla="*/ 1355409 h 6858001"/>
              <a:gd name="connsiteX260" fmla="*/ 3540557 w 8009775"/>
              <a:gd name="connsiteY260" fmla="*/ 1356043 h 6858001"/>
              <a:gd name="connsiteX261" fmla="*/ 3546468 w 8009775"/>
              <a:gd name="connsiteY261" fmla="*/ 1357314 h 6858001"/>
              <a:gd name="connsiteX262" fmla="*/ 3552380 w 8009775"/>
              <a:gd name="connsiteY262" fmla="*/ 1358265 h 6858001"/>
              <a:gd name="connsiteX263" fmla="*/ 3557995 w 8009775"/>
              <a:gd name="connsiteY263" fmla="*/ 1360170 h 6858001"/>
              <a:gd name="connsiteX264" fmla="*/ 3563906 w 8009775"/>
              <a:gd name="connsiteY264" fmla="*/ 1361759 h 6858001"/>
              <a:gd name="connsiteX265" fmla="*/ 3569227 w 8009775"/>
              <a:gd name="connsiteY265" fmla="*/ 1363980 h 6858001"/>
              <a:gd name="connsiteX266" fmla="*/ 3574842 w 8009775"/>
              <a:gd name="connsiteY266" fmla="*/ 1366204 h 6858001"/>
              <a:gd name="connsiteX267" fmla="*/ 3580458 w 8009775"/>
              <a:gd name="connsiteY267" fmla="*/ 1369061 h 6858001"/>
              <a:gd name="connsiteX268" fmla="*/ 3585778 w 8009775"/>
              <a:gd name="connsiteY268" fmla="*/ 1371919 h 6858001"/>
              <a:gd name="connsiteX269" fmla="*/ 3590803 w 8009775"/>
              <a:gd name="connsiteY269" fmla="*/ 1375094 h 6858001"/>
              <a:gd name="connsiteX270" fmla="*/ 3595828 w 8009775"/>
              <a:gd name="connsiteY270" fmla="*/ 1378585 h 6858001"/>
              <a:gd name="connsiteX271" fmla="*/ 3600852 w 8009775"/>
              <a:gd name="connsiteY271" fmla="*/ 1382396 h 6858001"/>
              <a:gd name="connsiteX272" fmla="*/ 3605581 w 8009775"/>
              <a:gd name="connsiteY272" fmla="*/ 1386524 h 6858001"/>
              <a:gd name="connsiteX273" fmla="*/ 3610014 w 8009775"/>
              <a:gd name="connsiteY273" fmla="*/ 1390969 h 6858001"/>
              <a:gd name="connsiteX274" fmla="*/ 3817500 w 8009775"/>
              <a:gd name="connsiteY274" fmla="*/ 1598296 h 6858001"/>
              <a:gd name="connsiteX275" fmla="*/ 3821934 w 8009775"/>
              <a:gd name="connsiteY275" fmla="*/ 1602423 h 6858001"/>
              <a:gd name="connsiteX276" fmla="*/ 3826663 w 8009775"/>
              <a:gd name="connsiteY276" fmla="*/ 1606869 h 6858001"/>
              <a:gd name="connsiteX277" fmla="*/ 3831687 w 8009775"/>
              <a:gd name="connsiteY277" fmla="*/ 1610361 h 6858001"/>
              <a:gd name="connsiteX278" fmla="*/ 3836712 w 8009775"/>
              <a:gd name="connsiteY278" fmla="*/ 1613854 h 6858001"/>
              <a:gd name="connsiteX279" fmla="*/ 3841736 w 8009775"/>
              <a:gd name="connsiteY279" fmla="*/ 1617345 h 6858001"/>
              <a:gd name="connsiteX280" fmla="*/ 3847352 w 8009775"/>
              <a:gd name="connsiteY280" fmla="*/ 1620204 h 6858001"/>
              <a:gd name="connsiteX281" fmla="*/ 3852672 w 8009775"/>
              <a:gd name="connsiteY281" fmla="*/ 1623061 h 6858001"/>
              <a:gd name="connsiteX282" fmla="*/ 3857992 w 8009775"/>
              <a:gd name="connsiteY282" fmla="*/ 1625283 h 6858001"/>
              <a:gd name="connsiteX283" fmla="*/ 3863608 w 8009775"/>
              <a:gd name="connsiteY283" fmla="*/ 1627189 h 6858001"/>
              <a:gd name="connsiteX284" fmla="*/ 3869519 w 8009775"/>
              <a:gd name="connsiteY284" fmla="*/ 1629094 h 6858001"/>
              <a:gd name="connsiteX285" fmla="*/ 3875135 w 8009775"/>
              <a:gd name="connsiteY285" fmla="*/ 1630998 h 6858001"/>
              <a:gd name="connsiteX286" fmla="*/ 3881046 w 8009775"/>
              <a:gd name="connsiteY286" fmla="*/ 1631950 h 6858001"/>
              <a:gd name="connsiteX287" fmla="*/ 3886662 w 8009775"/>
              <a:gd name="connsiteY287" fmla="*/ 1632904 h 6858001"/>
              <a:gd name="connsiteX288" fmla="*/ 3892869 w 8009775"/>
              <a:gd name="connsiteY288" fmla="*/ 1633856 h 6858001"/>
              <a:gd name="connsiteX289" fmla="*/ 3898485 w 8009775"/>
              <a:gd name="connsiteY289" fmla="*/ 1634174 h 6858001"/>
              <a:gd name="connsiteX290" fmla="*/ 3904396 w 8009775"/>
              <a:gd name="connsiteY290" fmla="*/ 1634174 h 6858001"/>
              <a:gd name="connsiteX291" fmla="*/ 3910307 w 8009775"/>
              <a:gd name="connsiteY291" fmla="*/ 1634174 h 6858001"/>
              <a:gd name="connsiteX292" fmla="*/ 3916219 w 8009775"/>
              <a:gd name="connsiteY292" fmla="*/ 1633856 h 6858001"/>
              <a:gd name="connsiteX293" fmla="*/ 3922425 w 8009775"/>
              <a:gd name="connsiteY293" fmla="*/ 1632904 h 6858001"/>
              <a:gd name="connsiteX294" fmla="*/ 3928041 w 8009775"/>
              <a:gd name="connsiteY294" fmla="*/ 1631950 h 6858001"/>
              <a:gd name="connsiteX295" fmla="*/ 3933657 w 8009775"/>
              <a:gd name="connsiteY295" fmla="*/ 1630998 h 6858001"/>
              <a:gd name="connsiteX296" fmla="*/ 3939568 w 8009775"/>
              <a:gd name="connsiteY296" fmla="*/ 1629094 h 6858001"/>
              <a:gd name="connsiteX297" fmla="*/ 3945184 w 8009775"/>
              <a:gd name="connsiteY297" fmla="*/ 1627189 h 6858001"/>
              <a:gd name="connsiteX298" fmla="*/ 3950799 w 8009775"/>
              <a:gd name="connsiteY298" fmla="*/ 1625283 h 6858001"/>
              <a:gd name="connsiteX299" fmla="*/ 3956415 w 8009775"/>
              <a:gd name="connsiteY299" fmla="*/ 1623061 h 6858001"/>
              <a:gd name="connsiteX300" fmla="*/ 3961735 w 8009775"/>
              <a:gd name="connsiteY300" fmla="*/ 1620204 h 6858001"/>
              <a:gd name="connsiteX301" fmla="*/ 3967055 w 8009775"/>
              <a:gd name="connsiteY301" fmla="*/ 1617345 h 6858001"/>
              <a:gd name="connsiteX302" fmla="*/ 3972376 w 8009775"/>
              <a:gd name="connsiteY302" fmla="*/ 1613854 h 6858001"/>
              <a:gd name="connsiteX303" fmla="*/ 3977400 w 8009775"/>
              <a:gd name="connsiteY303" fmla="*/ 1610361 h 6858001"/>
              <a:gd name="connsiteX304" fmla="*/ 3982425 w 8009775"/>
              <a:gd name="connsiteY304" fmla="*/ 1606869 h 6858001"/>
              <a:gd name="connsiteX305" fmla="*/ 3986858 w 8009775"/>
              <a:gd name="connsiteY305" fmla="*/ 1602423 h 6858001"/>
              <a:gd name="connsiteX306" fmla="*/ 3991587 w 8009775"/>
              <a:gd name="connsiteY306" fmla="*/ 1598296 h 6858001"/>
              <a:gd name="connsiteX307" fmla="*/ 3996021 w 8009775"/>
              <a:gd name="connsiteY307" fmla="*/ 1593533 h 6858001"/>
              <a:gd name="connsiteX308" fmla="*/ 4000159 w 8009775"/>
              <a:gd name="connsiteY308" fmla="*/ 1588771 h 6858001"/>
              <a:gd name="connsiteX309" fmla="*/ 4003705 w 8009775"/>
              <a:gd name="connsiteY309" fmla="*/ 1583691 h 6858001"/>
              <a:gd name="connsiteX310" fmla="*/ 4007548 w 8009775"/>
              <a:gd name="connsiteY310" fmla="*/ 1578928 h 6858001"/>
              <a:gd name="connsiteX311" fmla="*/ 4010799 w 8009775"/>
              <a:gd name="connsiteY311" fmla="*/ 1573849 h 6858001"/>
              <a:gd name="connsiteX312" fmla="*/ 4013459 w 8009775"/>
              <a:gd name="connsiteY312" fmla="*/ 1568451 h 6858001"/>
              <a:gd name="connsiteX313" fmla="*/ 4016415 w 8009775"/>
              <a:gd name="connsiteY313" fmla="*/ 1563054 h 6858001"/>
              <a:gd name="connsiteX314" fmla="*/ 4018484 w 8009775"/>
              <a:gd name="connsiteY314" fmla="*/ 1557339 h 6858001"/>
              <a:gd name="connsiteX315" fmla="*/ 4020848 w 8009775"/>
              <a:gd name="connsiteY315" fmla="*/ 1551941 h 6858001"/>
              <a:gd name="connsiteX316" fmla="*/ 4022621 w 8009775"/>
              <a:gd name="connsiteY316" fmla="*/ 1546226 h 6858001"/>
              <a:gd name="connsiteX317" fmla="*/ 4024395 w 8009775"/>
              <a:gd name="connsiteY317" fmla="*/ 1540511 h 6858001"/>
              <a:gd name="connsiteX318" fmla="*/ 4025282 w 8009775"/>
              <a:gd name="connsiteY318" fmla="*/ 1534478 h 6858001"/>
              <a:gd name="connsiteX319" fmla="*/ 4026464 w 8009775"/>
              <a:gd name="connsiteY319" fmla="*/ 1528763 h 6858001"/>
              <a:gd name="connsiteX320" fmla="*/ 4027055 w 8009775"/>
              <a:gd name="connsiteY320" fmla="*/ 1522731 h 6858001"/>
              <a:gd name="connsiteX321" fmla="*/ 4027646 w 8009775"/>
              <a:gd name="connsiteY321" fmla="*/ 1517016 h 6858001"/>
              <a:gd name="connsiteX322" fmla="*/ 4027646 w 8009775"/>
              <a:gd name="connsiteY322" fmla="*/ 1510984 h 6858001"/>
              <a:gd name="connsiteX323" fmla="*/ 4027646 w 8009775"/>
              <a:gd name="connsiteY323" fmla="*/ 1505268 h 6858001"/>
              <a:gd name="connsiteX324" fmla="*/ 4027055 w 8009775"/>
              <a:gd name="connsiteY324" fmla="*/ 1499553 h 6858001"/>
              <a:gd name="connsiteX325" fmla="*/ 4026464 w 8009775"/>
              <a:gd name="connsiteY325" fmla="*/ 1493204 h 6858001"/>
              <a:gd name="connsiteX326" fmla="*/ 4025282 w 8009775"/>
              <a:gd name="connsiteY326" fmla="*/ 1487489 h 6858001"/>
              <a:gd name="connsiteX327" fmla="*/ 4024395 w 8009775"/>
              <a:gd name="connsiteY327" fmla="*/ 1481773 h 6858001"/>
              <a:gd name="connsiteX328" fmla="*/ 4022621 w 8009775"/>
              <a:gd name="connsiteY328" fmla="*/ 1476058 h 6858001"/>
              <a:gd name="connsiteX329" fmla="*/ 4020848 w 8009775"/>
              <a:gd name="connsiteY329" fmla="*/ 1470343 h 6858001"/>
              <a:gd name="connsiteX330" fmla="*/ 4018484 w 8009775"/>
              <a:gd name="connsiteY330" fmla="*/ 1464629 h 6858001"/>
              <a:gd name="connsiteX331" fmla="*/ 4016415 w 8009775"/>
              <a:gd name="connsiteY331" fmla="*/ 1459231 h 6858001"/>
              <a:gd name="connsiteX332" fmla="*/ 4013459 w 8009775"/>
              <a:gd name="connsiteY332" fmla="*/ 1453834 h 6858001"/>
              <a:gd name="connsiteX333" fmla="*/ 4010799 w 8009775"/>
              <a:gd name="connsiteY333" fmla="*/ 1448436 h 6858001"/>
              <a:gd name="connsiteX334" fmla="*/ 4007548 w 8009775"/>
              <a:gd name="connsiteY334" fmla="*/ 1443356 h 6858001"/>
              <a:gd name="connsiteX335" fmla="*/ 4003705 w 8009775"/>
              <a:gd name="connsiteY335" fmla="*/ 1438275 h 6858001"/>
              <a:gd name="connsiteX336" fmla="*/ 4000159 w 8009775"/>
              <a:gd name="connsiteY336" fmla="*/ 1433195 h 6858001"/>
              <a:gd name="connsiteX337" fmla="*/ 3996021 w 8009775"/>
              <a:gd name="connsiteY337" fmla="*/ 1428751 h 6858001"/>
              <a:gd name="connsiteX338" fmla="*/ 3991587 w 8009775"/>
              <a:gd name="connsiteY338" fmla="*/ 1423988 h 6858001"/>
              <a:gd name="connsiteX339" fmla="*/ 3323022 w 8009775"/>
              <a:gd name="connsiteY339" fmla="*/ 755333 h 6858001"/>
              <a:gd name="connsiteX340" fmla="*/ 3316815 w 8009775"/>
              <a:gd name="connsiteY340" fmla="*/ 748348 h 6858001"/>
              <a:gd name="connsiteX341" fmla="*/ 3310904 w 8009775"/>
              <a:gd name="connsiteY341" fmla="*/ 741045 h 6858001"/>
              <a:gd name="connsiteX342" fmla="*/ 3305584 w 8009775"/>
              <a:gd name="connsiteY342" fmla="*/ 733108 h 6858001"/>
              <a:gd name="connsiteX343" fmla="*/ 3300855 w 8009775"/>
              <a:gd name="connsiteY343" fmla="*/ 725170 h 6858001"/>
              <a:gd name="connsiteX344" fmla="*/ 3297308 w 8009775"/>
              <a:gd name="connsiteY344" fmla="*/ 716915 h 6858001"/>
              <a:gd name="connsiteX345" fmla="*/ 3293761 w 8009775"/>
              <a:gd name="connsiteY345" fmla="*/ 708660 h 6858001"/>
              <a:gd name="connsiteX346" fmla="*/ 3291101 w 8009775"/>
              <a:gd name="connsiteY346" fmla="*/ 699770 h 6858001"/>
              <a:gd name="connsiteX347" fmla="*/ 3289328 w 8009775"/>
              <a:gd name="connsiteY347" fmla="*/ 691198 h 6858001"/>
              <a:gd name="connsiteX348" fmla="*/ 2596527 w 8009775"/>
              <a:gd name="connsiteY348"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0 w 8009775"/>
              <a:gd name="connsiteY68" fmla="*/ 0 h 6858001"/>
              <a:gd name="connsiteX69" fmla="*/ 0 w 8009775"/>
              <a:gd name="connsiteY69" fmla="*/ 6858000 h 6858001"/>
              <a:gd name="connsiteX70" fmla="*/ 7507651 w 8009775"/>
              <a:gd name="connsiteY70" fmla="*/ 6858001 h 6858001"/>
              <a:gd name="connsiteX71" fmla="*/ 8009775 w 8009775"/>
              <a:gd name="connsiteY71" fmla="*/ 6858000 h 6858001"/>
              <a:gd name="connsiteX72" fmla="*/ 3996316 w 8009775"/>
              <a:gd name="connsiteY72" fmla="*/ 2818448 h 6858001"/>
              <a:gd name="connsiteX73" fmla="*/ 3980947 w 8009775"/>
              <a:gd name="connsiteY73" fmla="*/ 2804795 h 6858001"/>
              <a:gd name="connsiteX74" fmla="*/ 3965282 w 8009775"/>
              <a:gd name="connsiteY74" fmla="*/ 2791144 h 6858001"/>
              <a:gd name="connsiteX75" fmla="*/ 3950799 w 8009775"/>
              <a:gd name="connsiteY75" fmla="*/ 2776856 h 6858001"/>
              <a:gd name="connsiteX76" fmla="*/ 3936021 w 8009775"/>
              <a:gd name="connsiteY76" fmla="*/ 2762568 h 6858001"/>
              <a:gd name="connsiteX77" fmla="*/ 3001744 w 8009775"/>
              <a:gd name="connsiteY77" fmla="*/ 1828166 h 6858001"/>
              <a:gd name="connsiteX78" fmla="*/ 2997311 w 8009775"/>
              <a:gd name="connsiteY78" fmla="*/ 1823404 h 6858001"/>
              <a:gd name="connsiteX79" fmla="*/ 2992878 w 8009775"/>
              <a:gd name="connsiteY79" fmla="*/ 1818640 h 6858001"/>
              <a:gd name="connsiteX80" fmla="*/ 2989331 w 8009775"/>
              <a:gd name="connsiteY80" fmla="*/ 1814195 h 6858001"/>
              <a:gd name="connsiteX81" fmla="*/ 2985784 w 8009775"/>
              <a:gd name="connsiteY81" fmla="*/ 1808799 h 6858001"/>
              <a:gd name="connsiteX82" fmla="*/ 2982533 w 8009775"/>
              <a:gd name="connsiteY82" fmla="*/ 1803718 h 6858001"/>
              <a:gd name="connsiteX83" fmla="*/ 2979873 w 8009775"/>
              <a:gd name="connsiteY83" fmla="*/ 1798321 h 6858001"/>
              <a:gd name="connsiteX84" fmla="*/ 2976917 w 8009775"/>
              <a:gd name="connsiteY84" fmla="*/ 1792924 h 6858001"/>
              <a:gd name="connsiteX85" fmla="*/ 2974552 w 8009775"/>
              <a:gd name="connsiteY85" fmla="*/ 1787526 h 6858001"/>
              <a:gd name="connsiteX86" fmla="*/ 2972484 w 8009775"/>
              <a:gd name="connsiteY86" fmla="*/ 1781811 h 6858001"/>
              <a:gd name="connsiteX87" fmla="*/ 2970710 w 8009775"/>
              <a:gd name="connsiteY87" fmla="*/ 1776095 h 6858001"/>
              <a:gd name="connsiteX88" fmla="*/ 2968937 w 8009775"/>
              <a:gd name="connsiteY88" fmla="*/ 1770380 h 6858001"/>
              <a:gd name="connsiteX89" fmla="*/ 2967755 w 8009775"/>
              <a:gd name="connsiteY89" fmla="*/ 1764665 h 6858001"/>
              <a:gd name="connsiteX90" fmla="*/ 2966868 w 8009775"/>
              <a:gd name="connsiteY90" fmla="*/ 1758634 h 6858001"/>
              <a:gd name="connsiteX91" fmla="*/ 2965981 w 8009775"/>
              <a:gd name="connsiteY91" fmla="*/ 1752919 h 6858001"/>
              <a:gd name="connsiteX92" fmla="*/ 2965686 w 8009775"/>
              <a:gd name="connsiteY92" fmla="*/ 1746885 h 6858001"/>
              <a:gd name="connsiteX93" fmla="*/ 2965686 w 8009775"/>
              <a:gd name="connsiteY93" fmla="*/ 1741170 h 6858001"/>
              <a:gd name="connsiteX94" fmla="*/ 2965686 w 8009775"/>
              <a:gd name="connsiteY94" fmla="*/ 1735139 h 6858001"/>
              <a:gd name="connsiteX95" fmla="*/ 2965981 w 8009775"/>
              <a:gd name="connsiteY95" fmla="*/ 1729424 h 6858001"/>
              <a:gd name="connsiteX96" fmla="*/ 2966868 w 8009775"/>
              <a:gd name="connsiteY96" fmla="*/ 1723074 h 6858001"/>
              <a:gd name="connsiteX97" fmla="*/ 2967755 w 8009775"/>
              <a:gd name="connsiteY97" fmla="*/ 1717358 h 6858001"/>
              <a:gd name="connsiteX98" fmla="*/ 2968937 w 8009775"/>
              <a:gd name="connsiteY98" fmla="*/ 1711643 h 6858001"/>
              <a:gd name="connsiteX99" fmla="*/ 2970710 w 8009775"/>
              <a:gd name="connsiteY99" fmla="*/ 1705929 h 6858001"/>
              <a:gd name="connsiteX100" fmla="*/ 2972484 w 8009775"/>
              <a:gd name="connsiteY100" fmla="*/ 1700214 h 6858001"/>
              <a:gd name="connsiteX101" fmla="*/ 2974552 w 8009775"/>
              <a:gd name="connsiteY101" fmla="*/ 1694816 h 6858001"/>
              <a:gd name="connsiteX102" fmla="*/ 2976917 w 8009775"/>
              <a:gd name="connsiteY102" fmla="*/ 1689101 h 6858001"/>
              <a:gd name="connsiteX103" fmla="*/ 2979873 w 8009775"/>
              <a:gd name="connsiteY103" fmla="*/ 1683703 h 6858001"/>
              <a:gd name="connsiteX104" fmla="*/ 2982533 w 8009775"/>
              <a:gd name="connsiteY104" fmla="*/ 1678305 h 6858001"/>
              <a:gd name="connsiteX105" fmla="*/ 2985784 w 8009775"/>
              <a:gd name="connsiteY105" fmla="*/ 1673226 h 6858001"/>
              <a:gd name="connsiteX106" fmla="*/ 2989331 w 8009775"/>
              <a:gd name="connsiteY106" fmla="*/ 1668145 h 6858001"/>
              <a:gd name="connsiteX107" fmla="*/ 2992878 w 8009775"/>
              <a:gd name="connsiteY107" fmla="*/ 1663066 h 6858001"/>
              <a:gd name="connsiteX108" fmla="*/ 2997311 w 8009775"/>
              <a:gd name="connsiteY108" fmla="*/ 1658621 h 6858001"/>
              <a:gd name="connsiteX109" fmla="*/ 3001744 w 8009775"/>
              <a:gd name="connsiteY109" fmla="*/ 1653859 h 6858001"/>
              <a:gd name="connsiteX110" fmla="*/ 3006178 w 8009775"/>
              <a:gd name="connsiteY110" fmla="*/ 1649414 h 6858001"/>
              <a:gd name="connsiteX111" fmla="*/ 3010907 w 8009775"/>
              <a:gd name="connsiteY111" fmla="*/ 1645603 h 6858001"/>
              <a:gd name="connsiteX112" fmla="*/ 3015932 w 8009775"/>
              <a:gd name="connsiteY112" fmla="*/ 1641794 h 6858001"/>
              <a:gd name="connsiteX113" fmla="*/ 3020956 w 8009775"/>
              <a:gd name="connsiteY113" fmla="*/ 1637984 h 6858001"/>
              <a:gd name="connsiteX114" fmla="*/ 3025981 w 8009775"/>
              <a:gd name="connsiteY114" fmla="*/ 1634809 h 6858001"/>
              <a:gd name="connsiteX115" fmla="*/ 3031596 w 8009775"/>
              <a:gd name="connsiteY115" fmla="*/ 1631950 h 6858001"/>
              <a:gd name="connsiteX116" fmla="*/ 3036916 w 8009775"/>
              <a:gd name="connsiteY116" fmla="*/ 1629094 h 6858001"/>
              <a:gd name="connsiteX117" fmla="*/ 3042532 w 8009775"/>
              <a:gd name="connsiteY117" fmla="*/ 1626871 h 6858001"/>
              <a:gd name="connsiteX118" fmla="*/ 3047852 w 8009775"/>
              <a:gd name="connsiteY118" fmla="*/ 1624649 h 6858001"/>
              <a:gd name="connsiteX119" fmla="*/ 3053764 w 8009775"/>
              <a:gd name="connsiteY119" fmla="*/ 1623061 h 6858001"/>
              <a:gd name="connsiteX120" fmla="*/ 3059379 w 8009775"/>
              <a:gd name="connsiteY120" fmla="*/ 1621155 h 6858001"/>
              <a:gd name="connsiteX121" fmla="*/ 3065291 w 8009775"/>
              <a:gd name="connsiteY121" fmla="*/ 1620204 h 6858001"/>
              <a:gd name="connsiteX122" fmla="*/ 3070906 w 8009775"/>
              <a:gd name="connsiteY122" fmla="*/ 1618934 h 6858001"/>
              <a:gd name="connsiteX123" fmla="*/ 3077113 w 8009775"/>
              <a:gd name="connsiteY123" fmla="*/ 1618299 h 6858001"/>
              <a:gd name="connsiteX124" fmla="*/ 3082729 w 8009775"/>
              <a:gd name="connsiteY124" fmla="*/ 1617981 h 6858001"/>
              <a:gd name="connsiteX125" fmla="*/ 3088936 w 8009775"/>
              <a:gd name="connsiteY125" fmla="*/ 1617981 h 6858001"/>
              <a:gd name="connsiteX126" fmla="*/ 3094552 w 8009775"/>
              <a:gd name="connsiteY126" fmla="*/ 1617981 h 6858001"/>
              <a:gd name="connsiteX127" fmla="*/ 3100758 w 8009775"/>
              <a:gd name="connsiteY127" fmla="*/ 1618299 h 6858001"/>
              <a:gd name="connsiteX128" fmla="*/ 3106670 w 8009775"/>
              <a:gd name="connsiteY128" fmla="*/ 1618934 h 6858001"/>
              <a:gd name="connsiteX129" fmla="*/ 3112285 w 8009775"/>
              <a:gd name="connsiteY129" fmla="*/ 1620204 h 6858001"/>
              <a:gd name="connsiteX130" fmla="*/ 3117901 w 8009775"/>
              <a:gd name="connsiteY130" fmla="*/ 1621155 h 6858001"/>
              <a:gd name="connsiteX131" fmla="*/ 3123812 w 8009775"/>
              <a:gd name="connsiteY131" fmla="*/ 1623061 h 6858001"/>
              <a:gd name="connsiteX132" fmla="*/ 3129428 w 8009775"/>
              <a:gd name="connsiteY132" fmla="*/ 1624649 h 6858001"/>
              <a:gd name="connsiteX133" fmla="*/ 3135339 w 8009775"/>
              <a:gd name="connsiteY133" fmla="*/ 1626871 h 6858001"/>
              <a:gd name="connsiteX134" fmla="*/ 3140660 w 8009775"/>
              <a:gd name="connsiteY134" fmla="*/ 1629094 h 6858001"/>
              <a:gd name="connsiteX135" fmla="*/ 3145980 w 8009775"/>
              <a:gd name="connsiteY135" fmla="*/ 1631950 h 6858001"/>
              <a:gd name="connsiteX136" fmla="*/ 3151300 w 8009775"/>
              <a:gd name="connsiteY136" fmla="*/ 1634809 h 6858001"/>
              <a:gd name="connsiteX137" fmla="*/ 3156324 w 8009775"/>
              <a:gd name="connsiteY137" fmla="*/ 1637984 h 6858001"/>
              <a:gd name="connsiteX138" fmla="*/ 3161349 w 8009775"/>
              <a:gd name="connsiteY138" fmla="*/ 1641794 h 6858001"/>
              <a:gd name="connsiteX139" fmla="*/ 3166374 w 8009775"/>
              <a:gd name="connsiteY139" fmla="*/ 1645603 h 6858001"/>
              <a:gd name="connsiteX140" fmla="*/ 3171102 w 8009775"/>
              <a:gd name="connsiteY140" fmla="*/ 1649414 h 6858001"/>
              <a:gd name="connsiteX141" fmla="*/ 3175832 w 8009775"/>
              <a:gd name="connsiteY141" fmla="*/ 1653859 h 6858001"/>
              <a:gd name="connsiteX142" fmla="*/ 3844692 w 8009775"/>
              <a:gd name="connsiteY142" fmla="*/ 2322830 h 6858001"/>
              <a:gd name="connsiteX143" fmla="*/ 3849421 w 8009775"/>
              <a:gd name="connsiteY143" fmla="*/ 2326958 h 6858001"/>
              <a:gd name="connsiteX144" fmla="*/ 3854150 w 8009775"/>
              <a:gd name="connsiteY144" fmla="*/ 2331085 h 6858001"/>
              <a:gd name="connsiteX145" fmla="*/ 3859175 w 8009775"/>
              <a:gd name="connsiteY145" fmla="*/ 2334895 h 6858001"/>
              <a:gd name="connsiteX146" fmla="*/ 3864199 w 8009775"/>
              <a:gd name="connsiteY146" fmla="*/ 2338705 h 6858001"/>
              <a:gd name="connsiteX147" fmla="*/ 3869224 w 8009775"/>
              <a:gd name="connsiteY147" fmla="*/ 2341880 h 6858001"/>
              <a:gd name="connsiteX148" fmla="*/ 3874544 w 8009775"/>
              <a:gd name="connsiteY148" fmla="*/ 2344738 h 6858001"/>
              <a:gd name="connsiteX149" fmla="*/ 3879864 w 8009775"/>
              <a:gd name="connsiteY149" fmla="*/ 2347595 h 6858001"/>
              <a:gd name="connsiteX150" fmla="*/ 3885775 w 8009775"/>
              <a:gd name="connsiteY150" fmla="*/ 2349818 h 6858001"/>
              <a:gd name="connsiteX151" fmla="*/ 3891096 w 8009775"/>
              <a:gd name="connsiteY151" fmla="*/ 2351723 h 6858001"/>
              <a:gd name="connsiteX152" fmla="*/ 3896711 w 8009775"/>
              <a:gd name="connsiteY152" fmla="*/ 2353628 h 6858001"/>
              <a:gd name="connsiteX153" fmla="*/ 3902623 w 8009775"/>
              <a:gd name="connsiteY153" fmla="*/ 2355534 h 6858001"/>
              <a:gd name="connsiteX154" fmla="*/ 3908238 w 8009775"/>
              <a:gd name="connsiteY154" fmla="*/ 2356485 h 6858001"/>
              <a:gd name="connsiteX155" fmla="*/ 3914150 w 8009775"/>
              <a:gd name="connsiteY155" fmla="*/ 2357755 h 6858001"/>
              <a:gd name="connsiteX156" fmla="*/ 3920061 w 8009775"/>
              <a:gd name="connsiteY156" fmla="*/ 2358391 h 6858001"/>
              <a:gd name="connsiteX157" fmla="*/ 3925972 w 8009775"/>
              <a:gd name="connsiteY157" fmla="*/ 2358708 h 6858001"/>
              <a:gd name="connsiteX158" fmla="*/ 3931883 w 8009775"/>
              <a:gd name="connsiteY158" fmla="*/ 2358708 h 6858001"/>
              <a:gd name="connsiteX159" fmla="*/ 3937795 w 8009775"/>
              <a:gd name="connsiteY159" fmla="*/ 2358708 h 6858001"/>
              <a:gd name="connsiteX160" fmla="*/ 3943706 w 8009775"/>
              <a:gd name="connsiteY160" fmla="*/ 2358391 h 6858001"/>
              <a:gd name="connsiteX161" fmla="*/ 3949617 w 8009775"/>
              <a:gd name="connsiteY161" fmla="*/ 2357755 h 6858001"/>
              <a:gd name="connsiteX162" fmla="*/ 3955233 w 8009775"/>
              <a:gd name="connsiteY162" fmla="*/ 2356485 h 6858001"/>
              <a:gd name="connsiteX163" fmla="*/ 3961144 w 8009775"/>
              <a:gd name="connsiteY163" fmla="*/ 2355534 h 6858001"/>
              <a:gd name="connsiteX164" fmla="*/ 3966760 w 8009775"/>
              <a:gd name="connsiteY164" fmla="*/ 2353628 h 6858001"/>
              <a:gd name="connsiteX165" fmla="*/ 3972671 w 8009775"/>
              <a:gd name="connsiteY165" fmla="*/ 2351723 h 6858001"/>
              <a:gd name="connsiteX166" fmla="*/ 3978287 w 8009775"/>
              <a:gd name="connsiteY166" fmla="*/ 2349818 h 6858001"/>
              <a:gd name="connsiteX167" fmla="*/ 3983607 w 8009775"/>
              <a:gd name="connsiteY167" fmla="*/ 2347595 h 6858001"/>
              <a:gd name="connsiteX168" fmla="*/ 3989223 w 8009775"/>
              <a:gd name="connsiteY168" fmla="*/ 2344738 h 6858001"/>
              <a:gd name="connsiteX169" fmla="*/ 3994543 w 8009775"/>
              <a:gd name="connsiteY169" fmla="*/ 2341880 h 6858001"/>
              <a:gd name="connsiteX170" fmla="*/ 3999567 w 8009775"/>
              <a:gd name="connsiteY170" fmla="*/ 2338705 h 6858001"/>
              <a:gd name="connsiteX171" fmla="*/ 4004888 w 8009775"/>
              <a:gd name="connsiteY171" fmla="*/ 2334895 h 6858001"/>
              <a:gd name="connsiteX172" fmla="*/ 4009617 w 8009775"/>
              <a:gd name="connsiteY172" fmla="*/ 2331085 h 6858001"/>
              <a:gd name="connsiteX173" fmla="*/ 4014346 w 8009775"/>
              <a:gd name="connsiteY173" fmla="*/ 2326958 h 6858001"/>
              <a:gd name="connsiteX174" fmla="*/ 4018779 w 8009775"/>
              <a:gd name="connsiteY174" fmla="*/ 2322830 h 6858001"/>
              <a:gd name="connsiteX175" fmla="*/ 4023213 w 8009775"/>
              <a:gd name="connsiteY175" fmla="*/ 2318068 h 6858001"/>
              <a:gd name="connsiteX176" fmla="*/ 4027646 w 8009775"/>
              <a:gd name="connsiteY176" fmla="*/ 2313306 h 6858001"/>
              <a:gd name="connsiteX177" fmla="*/ 4031193 w 8009775"/>
              <a:gd name="connsiteY177" fmla="*/ 2308544 h 6858001"/>
              <a:gd name="connsiteX178" fmla="*/ 4034740 w 8009775"/>
              <a:gd name="connsiteY178" fmla="*/ 2303463 h 6858001"/>
              <a:gd name="connsiteX179" fmla="*/ 4037991 w 8009775"/>
              <a:gd name="connsiteY179" fmla="*/ 2298384 h 6858001"/>
              <a:gd name="connsiteX180" fmla="*/ 4040946 w 8009775"/>
              <a:gd name="connsiteY180" fmla="*/ 2292985 h 6858001"/>
              <a:gd name="connsiteX181" fmla="*/ 4043606 w 8009775"/>
              <a:gd name="connsiteY181" fmla="*/ 2287588 h 6858001"/>
              <a:gd name="connsiteX182" fmla="*/ 4046267 w 8009775"/>
              <a:gd name="connsiteY182" fmla="*/ 2281873 h 6858001"/>
              <a:gd name="connsiteX183" fmla="*/ 4048040 w 8009775"/>
              <a:gd name="connsiteY183" fmla="*/ 2276476 h 6858001"/>
              <a:gd name="connsiteX184" fmla="*/ 4050109 w 8009775"/>
              <a:gd name="connsiteY184" fmla="*/ 2270761 h 6858001"/>
              <a:gd name="connsiteX185" fmla="*/ 4051587 w 8009775"/>
              <a:gd name="connsiteY185" fmla="*/ 2265046 h 6858001"/>
              <a:gd name="connsiteX186" fmla="*/ 4052769 w 8009775"/>
              <a:gd name="connsiteY186" fmla="*/ 2259331 h 6858001"/>
              <a:gd name="connsiteX187" fmla="*/ 4053656 w 8009775"/>
              <a:gd name="connsiteY187" fmla="*/ 2253298 h 6858001"/>
              <a:gd name="connsiteX188" fmla="*/ 4054542 w 8009775"/>
              <a:gd name="connsiteY188" fmla="*/ 2247266 h 6858001"/>
              <a:gd name="connsiteX189" fmla="*/ 4054838 w 8009775"/>
              <a:gd name="connsiteY189" fmla="*/ 2241551 h 6858001"/>
              <a:gd name="connsiteX190" fmla="*/ 4055133 w 8009775"/>
              <a:gd name="connsiteY190" fmla="*/ 2235519 h 6858001"/>
              <a:gd name="connsiteX191" fmla="*/ 4054838 w 8009775"/>
              <a:gd name="connsiteY191" fmla="*/ 2229804 h 6858001"/>
              <a:gd name="connsiteX192" fmla="*/ 4054542 w 8009775"/>
              <a:gd name="connsiteY192" fmla="*/ 2223770 h 6858001"/>
              <a:gd name="connsiteX193" fmla="*/ 4053656 w 8009775"/>
              <a:gd name="connsiteY193" fmla="*/ 2217739 h 6858001"/>
              <a:gd name="connsiteX194" fmla="*/ 4052769 w 8009775"/>
              <a:gd name="connsiteY194" fmla="*/ 2212024 h 6858001"/>
              <a:gd name="connsiteX195" fmla="*/ 4051587 w 8009775"/>
              <a:gd name="connsiteY195" fmla="*/ 2206309 h 6858001"/>
              <a:gd name="connsiteX196" fmla="*/ 4050109 w 8009775"/>
              <a:gd name="connsiteY196" fmla="*/ 2200593 h 6858001"/>
              <a:gd name="connsiteX197" fmla="*/ 4048040 w 8009775"/>
              <a:gd name="connsiteY197" fmla="*/ 2194878 h 6858001"/>
              <a:gd name="connsiteX198" fmla="*/ 4046267 w 8009775"/>
              <a:gd name="connsiteY198" fmla="*/ 2189163 h 6858001"/>
              <a:gd name="connsiteX199" fmla="*/ 4043606 w 8009775"/>
              <a:gd name="connsiteY199" fmla="*/ 2183765 h 6858001"/>
              <a:gd name="connsiteX200" fmla="*/ 4040946 w 8009775"/>
              <a:gd name="connsiteY200" fmla="*/ 2178368 h 6858001"/>
              <a:gd name="connsiteX201" fmla="*/ 4037991 w 8009775"/>
              <a:gd name="connsiteY201" fmla="*/ 2172970 h 6858001"/>
              <a:gd name="connsiteX202" fmla="*/ 4034740 w 8009775"/>
              <a:gd name="connsiteY202" fmla="*/ 2167890 h 6858001"/>
              <a:gd name="connsiteX203" fmla="*/ 4031193 w 8009775"/>
              <a:gd name="connsiteY203" fmla="*/ 2162494 h 6858001"/>
              <a:gd name="connsiteX204" fmla="*/ 4027646 w 8009775"/>
              <a:gd name="connsiteY204" fmla="*/ 2157730 h 6858001"/>
              <a:gd name="connsiteX205" fmla="*/ 4023213 w 8009775"/>
              <a:gd name="connsiteY205" fmla="*/ 2153285 h 6858001"/>
              <a:gd name="connsiteX206" fmla="*/ 4018779 w 8009775"/>
              <a:gd name="connsiteY206" fmla="*/ 2148523 h 6858001"/>
              <a:gd name="connsiteX207" fmla="*/ 3632182 w 8009775"/>
              <a:gd name="connsiteY207" fmla="*/ 1761490 h 6858001"/>
              <a:gd name="connsiteX208" fmla="*/ 3435928 w 8009775"/>
              <a:gd name="connsiteY208" fmla="*/ 1565276 h 6858001"/>
              <a:gd name="connsiteX209" fmla="*/ 3431198 w 8009775"/>
              <a:gd name="connsiteY209" fmla="*/ 1560514 h 6858001"/>
              <a:gd name="connsiteX210" fmla="*/ 3427356 w 8009775"/>
              <a:gd name="connsiteY210" fmla="*/ 1555751 h 6858001"/>
              <a:gd name="connsiteX211" fmla="*/ 3423218 w 8009775"/>
              <a:gd name="connsiteY211" fmla="*/ 1550671 h 6858001"/>
              <a:gd name="connsiteX212" fmla="*/ 3420262 w 8009775"/>
              <a:gd name="connsiteY212" fmla="*/ 1545909 h 6858001"/>
              <a:gd name="connsiteX213" fmla="*/ 3417012 w 8009775"/>
              <a:gd name="connsiteY213" fmla="*/ 1540829 h 6858001"/>
              <a:gd name="connsiteX214" fmla="*/ 3413760 w 8009775"/>
              <a:gd name="connsiteY214" fmla="*/ 1535430 h 6858001"/>
              <a:gd name="connsiteX215" fmla="*/ 3411100 w 8009775"/>
              <a:gd name="connsiteY215" fmla="*/ 1530034 h 6858001"/>
              <a:gd name="connsiteX216" fmla="*/ 3408736 w 8009775"/>
              <a:gd name="connsiteY216" fmla="*/ 1524635 h 6858001"/>
              <a:gd name="connsiteX217" fmla="*/ 3406371 w 8009775"/>
              <a:gd name="connsiteY217" fmla="*/ 1518920 h 6858001"/>
              <a:gd name="connsiteX218" fmla="*/ 3404598 w 8009775"/>
              <a:gd name="connsiteY218" fmla="*/ 1513205 h 6858001"/>
              <a:gd name="connsiteX219" fmla="*/ 3403120 w 8009775"/>
              <a:gd name="connsiteY219" fmla="*/ 1507174 h 6858001"/>
              <a:gd name="connsiteX220" fmla="*/ 3401938 w 8009775"/>
              <a:gd name="connsiteY220" fmla="*/ 1501459 h 6858001"/>
              <a:gd name="connsiteX221" fmla="*/ 3401051 w 8009775"/>
              <a:gd name="connsiteY221" fmla="*/ 1495744 h 6858001"/>
              <a:gd name="connsiteX222" fmla="*/ 3400460 w 8009775"/>
              <a:gd name="connsiteY222" fmla="*/ 1489710 h 6858001"/>
              <a:gd name="connsiteX223" fmla="*/ 3399869 w 8009775"/>
              <a:gd name="connsiteY223" fmla="*/ 1483995 h 6858001"/>
              <a:gd name="connsiteX224" fmla="*/ 3399573 w 8009775"/>
              <a:gd name="connsiteY224" fmla="*/ 1478281 h 6858001"/>
              <a:gd name="connsiteX225" fmla="*/ 3399869 w 8009775"/>
              <a:gd name="connsiteY225" fmla="*/ 1472249 h 6858001"/>
              <a:gd name="connsiteX226" fmla="*/ 3400460 w 8009775"/>
              <a:gd name="connsiteY226" fmla="*/ 1466215 h 6858001"/>
              <a:gd name="connsiteX227" fmla="*/ 3401051 w 8009775"/>
              <a:gd name="connsiteY227" fmla="*/ 1460183 h 6858001"/>
              <a:gd name="connsiteX228" fmla="*/ 3401938 w 8009775"/>
              <a:gd name="connsiteY228" fmla="*/ 1454468 h 6858001"/>
              <a:gd name="connsiteX229" fmla="*/ 3403120 w 8009775"/>
              <a:gd name="connsiteY229" fmla="*/ 1448754 h 6858001"/>
              <a:gd name="connsiteX230" fmla="*/ 3404598 w 8009775"/>
              <a:gd name="connsiteY230" fmla="*/ 1443039 h 6858001"/>
              <a:gd name="connsiteX231" fmla="*/ 3406371 w 8009775"/>
              <a:gd name="connsiteY231" fmla="*/ 1437324 h 6858001"/>
              <a:gd name="connsiteX232" fmla="*/ 3408736 w 8009775"/>
              <a:gd name="connsiteY232" fmla="*/ 1431609 h 6858001"/>
              <a:gd name="connsiteX233" fmla="*/ 3411100 w 8009775"/>
              <a:gd name="connsiteY233" fmla="*/ 1426211 h 6858001"/>
              <a:gd name="connsiteX234" fmla="*/ 3413760 w 8009775"/>
              <a:gd name="connsiteY234" fmla="*/ 1420814 h 6858001"/>
              <a:gd name="connsiteX235" fmla="*/ 3417012 w 8009775"/>
              <a:gd name="connsiteY235" fmla="*/ 1415416 h 6858001"/>
              <a:gd name="connsiteX236" fmla="*/ 3420262 w 8009775"/>
              <a:gd name="connsiteY236" fmla="*/ 1410336 h 6858001"/>
              <a:gd name="connsiteX237" fmla="*/ 3423218 w 8009775"/>
              <a:gd name="connsiteY237" fmla="*/ 1405256 h 6858001"/>
              <a:gd name="connsiteX238" fmla="*/ 3427356 w 8009775"/>
              <a:gd name="connsiteY238" fmla="*/ 1400175 h 6858001"/>
              <a:gd name="connsiteX239" fmla="*/ 3431198 w 8009775"/>
              <a:gd name="connsiteY239" fmla="*/ 1395731 h 6858001"/>
              <a:gd name="connsiteX240" fmla="*/ 3435928 w 8009775"/>
              <a:gd name="connsiteY240" fmla="*/ 1390969 h 6858001"/>
              <a:gd name="connsiteX241" fmla="*/ 3440361 w 8009775"/>
              <a:gd name="connsiteY241" fmla="*/ 1386524 h 6858001"/>
              <a:gd name="connsiteX242" fmla="*/ 3445386 w 8009775"/>
              <a:gd name="connsiteY242" fmla="*/ 1382396 h 6858001"/>
              <a:gd name="connsiteX243" fmla="*/ 3449819 w 8009775"/>
              <a:gd name="connsiteY243" fmla="*/ 1378585 h 6858001"/>
              <a:gd name="connsiteX244" fmla="*/ 3454844 w 8009775"/>
              <a:gd name="connsiteY244" fmla="*/ 1375094 h 6858001"/>
              <a:gd name="connsiteX245" fmla="*/ 3460459 w 8009775"/>
              <a:gd name="connsiteY245" fmla="*/ 1371919 h 6858001"/>
              <a:gd name="connsiteX246" fmla="*/ 3465780 w 8009775"/>
              <a:gd name="connsiteY246" fmla="*/ 1369061 h 6858001"/>
              <a:gd name="connsiteX247" fmla="*/ 3471100 w 8009775"/>
              <a:gd name="connsiteY247" fmla="*/ 1366204 h 6858001"/>
              <a:gd name="connsiteX248" fmla="*/ 3476420 w 8009775"/>
              <a:gd name="connsiteY248" fmla="*/ 1363980 h 6858001"/>
              <a:gd name="connsiteX249" fmla="*/ 3482331 w 8009775"/>
              <a:gd name="connsiteY249" fmla="*/ 1361759 h 6858001"/>
              <a:gd name="connsiteX250" fmla="*/ 3487947 w 8009775"/>
              <a:gd name="connsiteY250" fmla="*/ 1360170 h 6858001"/>
              <a:gd name="connsiteX251" fmla="*/ 3493858 w 8009775"/>
              <a:gd name="connsiteY251" fmla="*/ 1358265 h 6858001"/>
              <a:gd name="connsiteX252" fmla="*/ 3499474 w 8009775"/>
              <a:gd name="connsiteY252" fmla="*/ 1357314 h 6858001"/>
              <a:gd name="connsiteX253" fmla="*/ 3505385 w 8009775"/>
              <a:gd name="connsiteY253" fmla="*/ 1356043 h 6858001"/>
              <a:gd name="connsiteX254" fmla="*/ 3511001 w 8009775"/>
              <a:gd name="connsiteY254" fmla="*/ 1355409 h 6858001"/>
              <a:gd name="connsiteX255" fmla="*/ 3517208 w 8009775"/>
              <a:gd name="connsiteY255" fmla="*/ 1355090 h 6858001"/>
              <a:gd name="connsiteX256" fmla="*/ 3522823 w 8009775"/>
              <a:gd name="connsiteY256" fmla="*/ 1354773 h 6858001"/>
              <a:gd name="connsiteX257" fmla="*/ 3529030 w 8009775"/>
              <a:gd name="connsiteY257" fmla="*/ 1355090 h 6858001"/>
              <a:gd name="connsiteX258" fmla="*/ 3534646 w 8009775"/>
              <a:gd name="connsiteY258" fmla="*/ 1355409 h 6858001"/>
              <a:gd name="connsiteX259" fmla="*/ 3540557 w 8009775"/>
              <a:gd name="connsiteY259" fmla="*/ 1356043 h 6858001"/>
              <a:gd name="connsiteX260" fmla="*/ 3546468 w 8009775"/>
              <a:gd name="connsiteY260" fmla="*/ 1357314 h 6858001"/>
              <a:gd name="connsiteX261" fmla="*/ 3552380 w 8009775"/>
              <a:gd name="connsiteY261" fmla="*/ 1358265 h 6858001"/>
              <a:gd name="connsiteX262" fmla="*/ 3557995 w 8009775"/>
              <a:gd name="connsiteY262" fmla="*/ 1360170 h 6858001"/>
              <a:gd name="connsiteX263" fmla="*/ 3563906 w 8009775"/>
              <a:gd name="connsiteY263" fmla="*/ 1361759 h 6858001"/>
              <a:gd name="connsiteX264" fmla="*/ 3569227 w 8009775"/>
              <a:gd name="connsiteY264" fmla="*/ 1363980 h 6858001"/>
              <a:gd name="connsiteX265" fmla="*/ 3574842 w 8009775"/>
              <a:gd name="connsiteY265" fmla="*/ 1366204 h 6858001"/>
              <a:gd name="connsiteX266" fmla="*/ 3580458 w 8009775"/>
              <a:gd name="connsiteY266" fmla="*/ 1369061 h 6858001"/>
              <a:gd name="connsiteX267" fmla="*/ 3585778 w 8009775"/>
              <a:gd name="connsiteY267" fmla="*/ 1371919 h 6858001"/>
              <a:gd name="connsiteX268" fmla="*/ 3590803 w 8009775"/>
              <a:gd name="connsiteY268" fmla="*/ 1375094 h 6858001"/>
              <a:gd name="connsiteX269" fmla="*/ 3595828 w 8009775"/>
              <a:gd name="connsiteY269" fmla="*/ 1378585 h 6858001"/>
              <a:gd name="connsiteX270" fmla="*/ 3600852 w 8009775"/>
              <a:gd name="connsiteY270" fmla="*/ 1382396 h 6858001"/>
              <a:gd name="connsiteX271" fmla="*/ 3605581 w 8009775"/>
              <a:gd name="connsiteY271" fmla="*/ 1386524 h 6858001"/>
              <a:gd name="connsiteX272" fmla="*/ 3610014 w 8009775"/>
              <a:gd name="connsiteY272" fmla="*/ 1390969 h 6858001"/>
              <a:gd name="connsiteX273" fmla="*/ 3817500 w 8009775"/>
              <a:gd name="connsiteY273" fmla="*/ 1598296 h 6858001"/>
              <a:gd name="connsiteX274" fmla="*/ 3821934 w 8009775"/>
              <a:gd name="connsiteY274" fmla="*/ 1602423 h 6858001"/>
              <a:gd name="connsiteX275" fmla="*/ 3826663 w 8009775"/>
              <a:gd name="connsiteY275" fmla="*/ 1606869 h 6858001"/>
              <a:gd name="connsiteX276" fmla="*/ 3831687 w 8009775"/>
              <a:gd name="connsiteY276" fmla="*/ 1610361 h 6858001"/>
              <a:gd name="connsiteX277" fmla="*/ 3836712 w 8009775"/>
              <a:gd name="connsiteY277" fmla="*/ 1613854 h 6858001"/>
              <a:gd name="connsiteX278" fmla="*/ 3841736 w 8009775"/>
              <a:gd name="connsiteY278" fmla="*/ 1617345 h 6858001"/>
              <a:gd name="connsiteX279" fmla="*/ 3847352 w 8009775"/>
              <a:gd name="connsiteY279" fmla="*/ 1620204 h 6858001"/>
              <a:gd name="connsiteX280" fmla="*/ 3852672 w 8009775"/>
              <a:gd name="connsiteY280" fmla="*/ 1623061 h 6858001"/>
              <a:gd name="connsiteX281" fmla="*/ 3857992 w 8009775"/>
              <a:gd name="connsiteY281" fmla="*/ 1625283 h 6858001"/>
              <a:gd name="connsiteX282" fmla="*/ 3863608 w 8009775"/>
              <a:gd name="connsiteY282" fmla="*/ 1627189 h 6858001"/>
              <a:gd name="connsiteX283" fmla="*/ 3869519 w 8009775"/>
              <a:gd name="connsiteY283" fmla="*/ 1629094 h 6858001"/>
              <a:gd name="connsiteX284" fmla="*/ 3875135 w 8009775"/>
              <a:gd name="connsiteY284" fmla="*/ 1630998 h 6858001"/>
              <a:gd name="connsiteX285" fmla="*/ 3881046 w 8009775"/>
              <a:gd name="connsiteY285" fmla="*/ 1631950 h 6858001"/>
              <a:gd name="connsiteX286" fmla="*/ 3886662 w 8009775"/>
              <a:gd name="connsiteY286" fmla="*/ 1632904 h 6858001"/>
              <a:gd name="connsiteX287" fmla="*/ 3892869 w 8009775"/>
              <a:gd name="connsiteY287" fmla="*/ 1633856 h 6858001"/>
              <a:gd name="connsiteX288" fmla="*/ 3898485 w 8009775"/>
              <a:gd name="connsiteY288" fmla="*/ 1634174 h 6858001"/>
              <a:gd name="connsiteX289" fmla="*/ 3904396 w 8009775"/>
              <a:gd name="connsiteY289" fmla="*/ 1634174 h 6858001"/>
              <a:gd name="connsiteX290" fmla="*/ 3910307 w 8009775"/>
              <a:gd name="connsiteY290" fmla="*/ 1634174 h 6858001"/>
              <a:gd name="connsiteX291" fmla="*/ 3916219 w 8009775"/>
              <a:gd name="connsiteY291" fmla="*/ 1633856 h 6858001"/>
              <a:gd name="connsiteX292" fmla="*/ 3922425 w 8009775"/>
              <a:gd name="connsiteY292" fmla="*/ 1632904 h 6858001"/>
              <a:gd name="connsiteX293" fmla="*/ 3928041 w 8009775"/>
              <a:gd name="connsiteY293" fmla="*/ 1631950 h 6858001"/>
              <a:gd name="connsiteX294" fmla="*/ 3933657 w 8009775"/>
              <a:gd name="connsiteY294" fmla="*/ 1630998 h 6858001"/>
              <a:gd name="connsiteX295" fmla="*/ 3939568 w 8009775"/>
              <a:gd name="connsiteY295" fmla="*/ 1629094 h 6858001"/>
              <a:gd name="connsiteX296" fmla="*/ 3945184 w 8009775"/>
              <a:gd name="connsiteY296" fmla="*/ 1627189 h 6858001"/>
              <a:gd name="connsiteX297" fmla="*/ 3950799 w 8009775"/>
              <a:gd name="connsiteY297" fmla="*/ 1625283 h 6858001"/>
              <a:gd name="connsiteX298" fmla="*/ 3956415 w 8009775"/>
              <a:gd name="connsiteY298" fmla="*/ 1623061 h 6858001"/>
              <a:gd name="connsiteX299" fmla="*/ 3961735 w 8009775"/>
              <a:gd name="connsiteY299" fmla="*/ 1620204 h 6858001"/>
              <a:gd name="connsiteX300" fmla="*/ 3967055 w 8009775"/>
              <a:gd name="connsiteY300" fmla="*/ 1617345 h 6858001"/>
              <a:gd name="connsiteX301" fmla="*/ 3972376 w 8009775"/>
              <a:gd name="connsiteY301" fmla="*/ 1613854 h 6858001"/>
              <a:gd name="connsiteX302" fmla="*/ 3977400 w 8009775"/>
              <a:gd name="connsiteY302" fmla="*/ 1610361 h 6858001"/>
              <a:gd name="connsiteX303" fmla="*/ 3982425 w 8009775"/>
              <a:gd name="connsiteY303" fmla="*/ 1606869 h 6858001"/>
              <a:gd name="connsiteX304" fmla="*/ 3986858 w 8009775"/>
              <a:gd name="connsiteY304" fmla="*/ 1602423 h 6858001"/>
              <a:gd name="connsiteX305" fmla="*/ 3991587 w 8009775"/>
              <a:gd name="connsiteY305" fmla="*/ 1598296 h 6858001"/>
              <a:gd name="connsiteX306" fmla="*/ 3996021 w 8009775"/>
              <a:gd name="connsiteY306" fmla="*/ 1593533 h 6858001"/>
              <a:gd name="connsiteX307" fmla="*/ 4000159 w 8009775"/>
              <a:gd name="connsiteY307" fmla="*/ 1588771 h 6858001"/>
              <a:gd name="connsiteX308" fmla="*/ 4003705 w 8009775"/>
              <a:gd name="connsiteY308" fmla="*/ 1583691 h 6858001"/>
              <a:gd name="connsiteX309" fmla="*/ 4007548 w 8009775"/>
              <a:gd name="connsiteY309" fmla="*/ 1578928 h 6858001"/>
              <a:gd name="connsiteX310" fmla="*/ 4010799 w 8009775"/>
              <a:gd name="connsiteY310" fmla="*/ 1573849 h 6858001"/>
              <a:gd name="connsiteX311" fmla="*/ 4013459 w 8009775"/>
              <a:gd name="connsiteY311" fmla="*/ 1568451 h 6858001"/>
              <a:gd name="connsiteX312" fmla="*/ 4016415 w 8009775"/>
              <a:gd name="connsiteY312" fmla="*/ 1563054 h 6858001"/>
              <a:gd name="connsiteX313" fmla="*/ 4018484 w 8009775"/>
              <a:gd name="connsiteY313" fmla="*/ 1557339 h 6858001"/>
              <a:gd name="connsiteX314" fmla="*/ 4020848 w 8009775"/>
              <a:gd name="connsiteY314" fmla="*/ 1551941 h 6858001"/>
              <a:gd name="connsiteX315" fmla="*/ 4022621 w 8009775"/>
              <a:gd name="connsiteY315" fmla="*/ 1546226 h 6858001"/>
              <a:gd name="connsiteX316" fmla="*/ 4024395 w 8009775"/>
              <a:gd name="connsiteY316" fmla="*/ 1540511 h 6858001"/>
              <a:gd name="connsiteX317" fmla="*/ 4025282 w 8009775"/>
              <a:gd name="connsiteY317" fmla="*/ 1534478 h 6858001"/>
              <a:gd name="connsiteX318" fmla="*/ 4026464 w 8009775"/>
              <a:gd name="connsiteY318" fmla="*/ 1528763 h 6858001"/>
              <a:gd name="connsiteX319" fmla="*/ 4027055 w 8009775"/>
              <a:gd name="connsiteY319" fmla="*/ 1522731 h 6858001"/>
              <a:gd name="connsiteX320" fmla="*/ 4027646 w 8009775"/>
              <a:gd name="connsiteY320" fmla="*/ 1517016 h 6858001"/>
              <a:gd name="connsiteX321" fmla="*/ 4027646 w 8009775"/>
              <a:gd name="connsiteY321" fmla="*/ 1510984 h 6858001"/>
              <a:gd name="connsiteX322" fmla="*/ 4027646 w 8009775"/>
              <a:gd name="connsiteY322" fmla="*/ 1505268 h 6858001"/>
              <a:gd name="connsiteX323" fmla="*/ 4027055 w 8009775"/>
              <a:gd name="connsiteY323" fmla="*/ 1499553 h 6858001"/>
              <a:gd name="connsiteX324" fmla="*/ 4026464 w 8009775"/>
              <a:gd name="connsiteY324" fmla="*/ 1493204 h 6858001"/>
              <a:gd name="connsiteX325" fmla="*/ 4025282 w 8009775"/>
              <a:gd name="connsiteY325" fmla="*/ 1487489 h 6858001"/>
              <a:gd name="connsiteX326" fmla="*/ 4024395 w 8009775"/>
              <a:gd name="connsiteY326" fmla="*/ 1481773 h 6858001"/>
              <a:gd name="connsiteX327" fmla="*/ 4022621 w 8009775"/>
              <a:gd name="connsiteY327" fmla="*/ 1476058 h 6858001"/>
              <a:gd name="connsiteX328" fmla="*/ 4020848 w 8009775"/>
              <a:gd name="connsiteY328" fmla="*/ 1470343 h 6858001"/>
              <a:gd name="connsiteX329" fmla="*/ 4018484 w 8009775"/>
              <a:gd name="connsiteY329" fmla="*/ 1464629 h 6858001"/>
              <a:gd name="connsiteX330" fmla="*/ 4016415 w 8009775"/>
              <a:gd name="connsiteY330" fmla="*/ 1459231 h 6858001"/>
              <a:gd name="connsiteX331" fmla="*/ 4013459 w 8009775"/>
              <a:gd name="connsiteY331" fmla="*/ 1453834 h 6858001"/>
              <a:gd name="connsiteX332" fmla="*/ 4010799 w 8009775"/>
              <a:gd name="connsiteY332" fmla="*/ 1448436 h 6858001"/>
              <a:gd name="connsiteX333" fmla="*/ 4007548 w 8009775"/>
              <a:gd name="connsiteY333" fmla="*/ 1443356 h 6858001"/>
              <a:gd name="connsiteX334" fmla="*/ 4003705 w 8009775"/>
              <a:gd name="connsiteY334" fmla="*/ 1438275 h 6858001"/>
              <a:gd name="connsiteX335" fmla="*/ 4000159 w 8009775"/>
              <a:gd name="connsiteY335" fmla="*/ 1433195 h 6858001"/>
              <a:gd name="connsiteX336" fmla="*/ 3996021 w 8009775"/>
              <a:gd name="connsiteY336" fmla="*/ 1428751 h 6858001"/>
              <a:gd name="connsiteX337" fmla="*/ 3991587 w 8009775"/>
              <a:gd name="connsiteY337" fmla="*/ 1423988 h 6858001"/>
              <a:gd name="connsiteX338" fmla="*/ 3323022 w 8009775"/>
              <a:gd name="connsiteY338" fmla="*/ 755333 h 6858001"/>
              <a:gd name="connsiteX339" fmla="*/ 3316815 w 8009775"/>
              <a:gd name="connsiteY339" fmla="*/ 748348 h 6858001"/>
              <a:gd name="connsiteX340" fmla="*/ 3310904 w 8009775"/>
              <a:gd name="connsiteY340" fmla="*/ 741045 h 6858001"/>
              <a:gd name="connsiteX341" fmla="*/ 3305584 w 8009775"/>
              <a:gd name="connsiteY341" fmla="*/ 733108 h 6858001"/>
              <a:gd name="connsiteX342" fmla="*/ 3300855 w 8009775"/>
              <a:gd name="connsiteY342" fmla="*/ 725170 h 6858001"/>
              <a:gd name="connsiteX343" fmla="*/ 3297308 w 8009775"/>
              <a:gd name="connsiteY343" fmla="*/ 716915 h 6858001"/>
              <a:gd name="connsiteX344" fmla="*/ 3293761 w 8009775"/>
              <a:gd name="connsiteY344" fmla="*/ 708660 h 6858001"/>
              <a:gd name="connsiteX345" fmla="*/ 3291101 w 8009775"/>
              <a:gd name="connsiteY345" fmla="*/ 699770 h 6858001"/>
              <a:gd name="connsiteX346" fmla="*/ 3289328 w 8009775"/>
              <a:gd name="connsiteY346" fmla="*/ 691198 h 6858001"/>
              <a:gd name="connsiteX347" fmla="*/ 2596527 w 8009775"/>
              <a:gd name="connsiteY347" fmla="*/ 0 h 6858001"/>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936021 w 8009775"/>
              <a:gd name="connsiteY75" fmla="*/ 2762568 h 6858000"/>
              <a:gd name="connsiteX76" fmla="*/ 3001744 w 8009775"/>
              <a:gd name="connsiteY76" fmla="*/ 1828166 h 6858000"/>
              <a:gd name="connsiteX77" fmla="*/ 2997311 w 8009775"/>
              <a:gd name="connsiteY77" fmla="*/ 1823404 h 6858000"/>
              <a:gd name="connsiteX78" fmla="*/ 2992878 w 8009775"/>
              <a:gd name="connsiteY78" fmla="*/ 1818640 h 6858000"/>
              <a:gd name="connsiteX79" fmla="*/ 2989331 w 8009775"/>
              <a:gd name="connsiteY79" fmla="*/ 1814195 h 6858000"/>
              <a:gd name="connsiteX80" fmla="*/ 2985784 w 8009775"/>
              <a:gd name="connsiteY80" fmla="*/ 1808799 h 6858000"/>
              <a:gd name="connsiteX81" fmla="*/ 2982533 w 8009775"/>
              <a:gd name="connsiteY81" fmla="*/ 1803718 h 6858000"/>
              <a:gd name="connsiteX82" fmla="*/ 2979873 w 8009775"/>
              <a:gd name="connsiteY82" fmla="*/ 1798321 h 6858000"/>
              <a:gd name="connsiteX83" fmla="*/ 2976917 w 8009775"/>
              <a:gd name="connsiteY83" fmla="*/ 1792924 h 6858000"/>
              <a:gd name="connsiteX84" fmla="*/ 2974552 w 8009775"/>
              <a:gd name="connsiteY84" fmla="*/ 1787526 h 6858000"/>
              <a:gd name="connsiteX85" fmla="*/ 2972484 w 8009775"/>
              <a:gd name="connsiteY85" fmla="*/ 1781811 h 6858000"/>
              <a:gd name="connsiteX86" fmla="*/ 2970710 w 8009775"/>
              <a:gd name="connsiteY86" fmla="*/ 1776095 h 6858000"/>
              <a:gd name="connsiteX87" fmla="*/ 2968937 w 8009775"/>
              <a:gd name="connsiteY87" fmla="*/ 1770380 h 6858000"/>
              <a:gd name="connsiteX88" fmla="*/ 2967755 w 8009775"/>
              <a:gd name="connsiteY88" fmla="*/ 1764665 h 6858000"/>
              <a:gd name="connsiteX89" fmla="*/ 2966868 w 8009775"/>
              <a:gd name="connsiteY89" fmla="*/ 1758634 h 6858000"/>
              <a:gd name="connsiteX90" fmla="*/ 2965981 w 8009775"/>
              <a:gd name="connsiteY90" fmla="*/ 1752919 h 6858000"/>
              <a:gd name="connsiteX91" fmla="*/ 2965686 w 8009775"/>
              <a:gd name="connsiteY91" fmla="*/ 1746885 h 6858000"/>
              <a:gd name="connsiteX92" fmla="*/ 2965686 w 8009775"/>
              <a:gd name="connsiteY92" fmla="*/ 1741170 h 6858000"/>
              <a:gd name="connsiteX93" fmla="*/ 2965686 w 8009775"/>
              <a:gd name="connsiteY93" fmla="*/ 1735139 h 6858000"/>
              <a:gd name="connsiteX94" fmla="*/ 2965981 w 8009775"/>
              <a:gd name="connsiteY94" fmla="*/ 1729424 h 6858000"/>
              <a:gd name="connsiteX95" fmla="*/ 2966868 w 8009775"/>
              <a:gd name="connsiteY95" fmla="*/ 1723074 h 6858000"/>
              <a:gd name="connsiteX96" fmla="*/ 2967755 w 8009775"/>
              <a:gd name="connsiteY96" fmla="*/ 1717358 h 6858000"/>
              <a:gd name="connsiteX97" fmla="*/ 2968937 w 8009775"/>
              <a:gd name="connsiteY97" fmla="*/ 1711643 h 6858000"/>
              <a:gd name="connsiteX98" fmla="*/ 2970710 w 8009775"/>
              <a:gd name="connsiteY98" fmla="*/ 1705929 h 6858000"/>
              <a:gd name="connsiteX99" fmla="*/ 2972484 w 8009775"/>
              <a:gd name="connsiteY99" fmla="*/ 1700214 h 6858000"/>
              <a:gd name="connsiteX100" fmla="*/ 2974552 w 8009775"/>
              <a:gd name="connsiteY100" fmla="*/ 1694816 h 6858000"/>
              <a:gd name="connsiteX101" fmla="*/ 2976917 w 8009775"/>
              <a:gd name="connsiteY101" fmla="*/ 1689101 h 6858000"/>
              <a:gd name="connsiteX102" fmla="*/ 2979873 w 8009775"/>
              <a:gd name="connsiteY102" fmla="*/ 1683703 h 6858000"/>
              <a:gd name="connsiteX103" fmla="*/ 2982533 w 8009775"/>
              <a:gd name="connsiteY103" fmla="*/ 1678305 h 6858000"/>
              <a:gd name="connsiteX104" fmla="*/ 2985784 w 8009775"/>
              <a:gd name="connsiteY104" fmla="*/ 1673226 h 6858000"/>
              <a:gd name="connsiteX105" fmla="*/ 2989331 w 8009775"/>
              <a:gd name="connsiteY105" fmla="*/ 1668145 h 6858000"/>
              <a:gd name="connsiteX106" fmla="*/ 2992878 w 8009775"/>
              <a:gd name="connsiteY106" fmla="*/ 1663066 h 6858000"/>
              <a:gd name="connsiteX107" fmla="*/ 2997311 w 8009775"/>
              <a:gd name="connsiteY107" fmla="*/ 1658621 h 6858000"/>
              <a:gd name="connsiteX108" fmla="*/ 3001744 w 8009775"/>
              <a:gd name="connsiteY108" fmla="*/ 1653859 h 6858000"/>
              <a:gd name="connsiteX109" fmla="*/ 3006178 w 8009775"/>
              <a:gd name="connsiteY109" fmla="*/ 1649414 h 6858000"/>
              <a:gd name="connsiteX110" fmla="*/ 3010907 w 8009775"/>
              <a:gd name="connsiteY110" fmla="*/ 1645603 h 6858000"/>
              <a:gd name="connsiteX111" fmla="*/ 3015932 w 8009775"/>
              <a:gd name="connsiteY111" fmla="*/ 1641794 h 6858000"/>
              <a:gd name="connsiteX112" fmla="*/ 3020956 w 8009775"/>
              <a:gd name="connsiteY112" fmla="*/ 1637984 h 6858000"/>
              <a:gd name="connsiteX113" fmla="*/ 3025981 w 8009775"/>
              <a:gd name="connsiteY113" fmla="*/ 1634809 h 6858000"/>
              <a:gd name="connsiteX114" fmla="*/ 3031596 w 8009775"/>
              <a:gd name="connsiteY114" fmla="*/ 1631950 h 6858000"/>
              <a:gd name="connsiteX115" fmla="*/ 3036916 w 8009775"/>
              <a:gd name="connsiteY115" fmla="*/ 1629094 h 6858000"/>
              <a:gd name="connsiteX116" fmla="*/ 3042532 w 8009775"/>
              <a:gd name="connsiteY116" fmla="*/ 1626871 h 6858000"/>
              <a:gd name="connsiteX117" fmla="*/ 3047852 w 8009775"/>
              <a:gd name="connsiteY117" fmla="*/ 1624649 h 6858000"/>
              <a:gd name="connsiteX118" fmla="*/ 3053764 w 8009775"/>
              <a:gd name="connsiteY118" fmla="*/ 1623061 h 6858000"/>
              <a:gd name="connsiteX119" fmla="*/ 3059379 w 8009775"/>
              <a:gd name="connsiteY119" fmla="*/ 1621155 h 6858000"/>
              <a:gd name="connsiteX120" fmla="*/ 3065291 w 8009775"/>
              <a:gd name="connsiteY120" fmla="*/ 1620204 h 6858000"/>
              <a:gd name="connsiteX121" fmla="*/ 3070906 w 8009775"/>
              <a:gd name="connsiteY121" fmla="*/ 1618934 h 6858000"/>
              <a:gd name="connsiteX122" fmla="*/ 3077113 w 8009775"/>
              <a:gd name="connsiteY122" fmla="*/ 1618299 h 6858000"/>
              <a:gd name="connsiteX123" fmla="*/ 3082729 w 8009775"/>
              <a:gd name="connsiteY123" fmla="*/ 1617981 h 6858000"/>
              <a:gd name="connsiteX124" fmla="*/ 3088936 w 8009775"/>
              <a:gd name="connsiteY124" fmla="*/ 1617981 h 6858000"/>
              <a:gd name="connsiteX125" fmla="*/ 3094552 w 8009775"/>
              <a:gd name="connsiteY125" fmla="*/ 1617981 h 6858000"/>
              <a:gd name="connsiteX126" fmla="*/ 3100758 w 8009775"/>
              <a:gd name="connsiteY126" fmla="*/ 1618299 h 6858000"/>
              <a:gd name="connsiteX127" fmla="*/ 3106670 w 8009775"/>
              <a:gd name="connsiteY127" fmla="*/ 1618934 h 6858000"/>
              <a:gd name="connsiteX128" fmla="*/ 3112285 w 8009775"/>
              <a:gd name="connsiteY128" fmla="*/ 1620204 h 6858000"/>
              <a:gd name="connsiteX129" fmla="*/ 3117901 w 8009775"/>
              <a:gd name="connsiteY129" fmla="*/ 1621155 h 6858000"/>
              <a:gd name="connsiteX130" fmla="*/ 3123812 w 8009775"/>
              <a:gd name="connsiteY130" fmla="*/ 1623061 h 6858000"/>
              <a:gd name="connsiteX131" fmla="*/ 3129428 w 8009775"/>
              <a:gd name="connsiteY131" fmla="*/ 1624649 h 6858000"/>
              <a:gd name="connsiteX132" fmla="*/ 3135339 w 8009775"/>
              <a:gd name="connsiteY132" fmla="*/ 1626871 h 6858000"/>
              <a:gd name="connsiteX133" fmla="*/ 3140660 w 8009775"/>
              <a:gd name="connsiteY133" fmla="*/ 1629094 h 6858000"/>
              <a:gd name="connsiteX134" fmla="*/ 3145980 w 8009775"/>
              <a:gd name="connsiteY134" fmla="*/ 1631950 h 6858000"/>
              <a:gd name="connsiteX135" fmla="*/ 3151300 w 8009775"/>
              <a:gd name="connsiteY135" fmla="*/ 1634809 h 6858000"/>
              <a:gd name="connsiteX136" fmla="*/ 3156324 w 8009775"/>
              <a:gd name="connsiteY136" fmla="*/ 1637984 h 6858000"/>
              <a:gd name="connsiteX137" fmla="*/ 3161349 w 8009775"/>
              <a:gd name="connsiteY137" fmla="*/ 1641794 h 6858000"/>
              <a:gd name="connsiteX138" fmla="*/ 3166374 w 8009775"/>
              <a:gd name="connsiteY138" fmla="*/ 1645603 h 6858000"/>
              <a:gd name="connsiteX139" fmla="*/ 3171102 w 8009775"/>
              <a:gd name="connsiteY139" fmla="*/ 1649414 h 6858000"/>
              <a:gd name="connsiteX140" fmla="*/ 3175832 w 8009775"/>
              <a:gd name="connsiteY140" fmla="*/ 1653859 h 6858000"/>
              <a:gd name="connsiteX141" fmla="*/ 3844692 w 8009775"/>
              <a:gd name="connsiteY141" fmla="*/ 2322830 h 6858000"/>
              <a:gd name="connsiteX142" fmla="*/ 3849421 w 8009775"/>
              <a:gd name="connsiteY142" fmla="*/ 2326958 h 6858000"/>
              <a:gd name="connsiteX143" fmla="*/ 3854150 w 8009775"/>
              <a:gd name="connsiteY143" fmla="*/ 2331085 h 6858000"/>
              <a:gd name="connsiteX144" fmla="*/ 3859175 w 8009775"/>
              <a:gd name="connsiteY144" fmla="*/ 2334895 h 6858000"/>
              <a:gd name="connsiteX145" fmla="*/ 3864199 w 8009775"/>
              <a:gd name="connsiteY145" fmla="*/ 2338705 h 6858000"/>
              <a:gd name="connsiteX146" fmla="*/ 3869224 w 8009775"/>
              <a:gd name="connsiteY146" fmla="*/ 2341880 h 6858000"/>
              <a:gd name="connsiteX147" fmla="*/ 3874544 w 8009775"/>
              <a:gd name="connsiteY147" fmla="*/ 2344738 h 6858000"/>
              <a:gd name="connsiteX148" fmla="*/ 3879864 w 8009775"/>
              <a:gd name="connsiteY148" fmla="*/ 2347595 h 6858000"/>
              <a:gd name="connsiteX149" fmla="*/ 3885775 w 8009775"/>
              <a:gd name="connsiteY149" fmla="*/ 2349818 h 6858000"/>
              <a:gd name="connsiteX150" fmla="*/ 3891096 w 8009775"/>
              <a:gd name="connsiteY150" fmla="*/ 2351723 h 6858000"/>
              <a:gd name="connsiteX151" fmla="*/ 3896711 w 8009775"/>
              <a:gd name="connsiteY151" fmla="*/ 2353628 h 6858000"/>
              <a:gd name="connsiteX152" fmla="*/ 3902623 w 8009775"/>
              <a:gd name="connsiteY152" fmla="*/ 2355534 h 6858000"/>
              <a:gd name="connsiteX153" fmla="*/ 3908238 w 8009775"/>
              <a:gd name="connsiteY153" fmla="*/ 2356485 h 6858000"/>
              <a:gd name="connsiteX154" fmla="*/ 3914150 w 8009775"/>
              <a:gd name="connsiteY154" fmla="*/ 2357755 h 6858000"/>
              <a:gd name="connsiteX155" fmla="*/ 3920061 w 8009775"/>
              <a:gd name="connsiteY155" fmla="*/ 2358391 h 6858000"/>
              <a:gd name="connsiteX156" fmla="*/ 3925972 w 8009775"/>
              <a:gd name="connsiteY156" fmla="*/ 2358708 h 6858000"/>
              <a:gd name="connsiteX157" fmla="*/ 3931883 w 8009775"/>
              <a:gd name="connsiteY157" fmla="*/ 2358708 h 6858000"/>
              <a:gd name="connsiteX158" fmla="*/ 3937795 w 8009775"/>
              <a:gd name="connsiteY158" fmla="*/ 2358708 h 6858000"/>
              <a:gd name="connsiteX159" fmla="*/ 3943706 w 8009775"/>
              <a:gd name="connsiteY159" fmla="*/ 2358391 h 6858000"/>
              <a:gd name="connsiteX160" fmla="*/ 3949617 w 8009775"/>
              <a:gd name="connsiteY160" fmla="*/ 2357755 h 6858000"/>
              <a:gd name="connsiteX161" fmla="*/ 3955233 w 8009775"/>
              <a:gd name="connsiteY161" fmla="*/ 2356485 h 6858000"/>
              <a:gd name="connsiteX162" fmla="*/ 3961144 w 8009775"/>
              <a:gd name="connsiteY162" fmla="*/ 2355534 h 6858000"/>
              <a:gd name="connsiteX163" fmla="*/ 3966760 w 8009775"/>
              <a:gd name="connsiteY163" fmla="*/ 2353628 h 6858000"/>
              <a:gd name="connsiteX164" fmla="*/ 3972671 w 8009775"/>
              <a:gd name="connsiteY164" fmla="*/ 2351723 h 6858000"/>
              <a:gd name="connsiteX165" fmla="*/ 3978287 w 8009775"/>
              <a:gd name="connsiteY165" fmla="*/ 2349818 h 6858000"/>
              <a:gd name="connsiteX166" fmla="*/ 3983607 w 8009775"/>
              <a:gd name="connsiteY166" fmla="*/ 2347595 h 6858000"/>
              <a:gd name="connsiteX167" fmla="*/ 3989223 w 8009775"/>
              <a:gd name="connsiteY167" fmla="*/ 2344738 h 6858000"/>
              <a:gd name="connsiteX168" fmla="*/ 3994543 w 8009775"/>
              <a:gd name="connsiteY168" fmla="*/ 2341880 h 6858000"/>
              <a:gd name="connsiteX169" fmla="*/ 3999567 w 8009775"/>
              <a:gd name="connsiteY169" fmla="*/ 2338705 h 6858000"/>
              <a:gd name="connsiteX170" fmla="*/ 4004888 w 8009775"/>
              <a:gd name="connsiteY170" fmla="*/ 2334895 h 6858000"/>
              <a:gd name="connsiteX171" fmla="*/ 4009617 w 8009775"/>
              <a:gd name="connsiteY171" fmla="*/ 2331085 h 6858000"/>
              <a:gd name="connsiteX172" fmla="*/ 4014346 w 8009775"/>
              <a:gd name="connsiteY172" fmla="*/ 2326958 h 6858000"/>
              <a:gd name="connsiteX173" fmla="*/ 4018779 w 8009775"/>
              <a:gd name="connsiteY173" fmla="*/ 2322830 h 6858000"/>
              <a:gd name="connsiteX174" fmla="*/ 4023213 w 8009775"/>
              <a:gd name="connsiteY174" fmla="*/ 2318068 h 6858000"/>
              <a:gd name="connsiteX175" fmla="*/ 4027646 w 8009775"/>
              <a:gd name="connsiteY175" fmla="*/ 2313306 h 6858000"/>
              <a:gd name="connsiteX176" fmla="*/ 4031193 w 8009775"/>
              <a:gd name="connsiteY176" fmla="*/ 2308544 h 6858000"/>
              <a:gd name="connsiteX177" fmla="*/ 4034740 w 8009775"/>
              <a:gd name="connsiteY177" fmla="*/ 2303463 h 6858000"/>
              <a:gd name="connsiteX178" fmla="*/ 4037991 w 8009775"/>
              <a:gd name="connsiteY178" fmla="*/ 2298384 h 6858000"/>
              <a:gd name="connsiteX179" fmla="*/ 4040946 w 8009775"/>
              <a:gd name="connsiteY179" fmla="*/ 2292985 h 6858000"/>
              <a:gd name="connsiteX180" fmla="*/ 4043606 w 8009775"/>
              <a:gd name="connsiteY180" fmla="*/ 2287588 h 6858000"/>
              <a:gd name="connsiteX181" fmla="*/ 4046267 w 8009775"/>
              <a:gd name="connsiteY181" fmla="*/ 2281873 h 6858000"/>
              <a:gd name="connsiteX182" fmla="*/ 4048040 w 8009775"/>
              <a:gd name="connsiteY182" fmla="*/ 2276476 h 6858000"/>
              <a:gd name="connsiteX183" fmla="*/ 4050109 w 8009775"/>
              <a:gd name="connsiteY183" fmla="*/ 2270761 h 6858000"/>
              <a:gd name="connsiteX184" fmla="*/ 4051587 w 8009775"/>
              <a:gd name="connsiteY184" fmla="*/ 2265046 h 6858000"/>
              <a:gd name="connsiteX185" fmla="*/ 4052769 w 8009775"/>
              <a:gd name="connsiteY185" fmla="*/ 2259331 h 6858000"/>
              <a:gd name="connsiteX186" fmla="*/ 4053656 w 8009775"/>
              <a:gd name="connsiteY186" fmla="*/ 2253298 h 6858000"/>
              <a:gd name="connsiteX187" fmla="*/ 4054542 w 8009775"/>
              <a:gd name="connsiteY187" fmla="*/ 2247266 h 6858000"/>
              <a:gd name="connsiteX188" fmla="*/ 4054838 w 8009775"/>
              <a:gd name="connsiteY188" fmla="*/ 2241551 h 6858000"/>
              <a:gd name="connsiteX189" fmla="*/ 4055133 w 8009775"/>
              <a:gd name="connsiteY189" fmla="*/ 2235519 h 6858000"/>
              <a:gd name="connsiteX190" fmla="*/ 4054838 w 8009775"/>
              <a:gd name="connsiteY190" fmla="*/ 2229804 h 6858000"/>
              <a:gd name="connsiteX191" fmla="*/ 4054542 w 8009775"/>
              <a:gd name="connsiteY191" fmla="*/ 2223770 h 6858000"/>
              <a:gd name="connsiteX192" fmla="*/ 4053656 w 8009775"/>
              <a:gd name="connsiteY192" fmla="*/ 2217739 h 6858000"/>
              <a:gd name="connsiteX193" fmla="*/ 4052769 w 8009775"/>
              <a:gd name="connsiteY193" fmla="*/ 2212024 h 6858000"/>
              <a:gd name="connsiteX194" fmla="*/ 4051587 w 8009775"/>
              <a:gd name="connsiteY194" fmla="*/ 2206309 h 6858000"/>
              <a:gd name="connsiteX195" fmla="*/ 4050109 w 8009775"/>
              <a:gd name="connsiteY195" fmla="*/ 2200593 h 6858000"/>
              <a:gd name="connsiteX196" fmla="*/ 4048040 w 8009775"/>
              <a:gd name="connsiteY196" fmla="*/ 2194878 h 6858000"/>
              <a:gd name="connsiteX197" fmla="*/ 4046267 w 8009775"/>
              <a:gd name="connsiteY197" fmla="*/ 2189163 h 6858000"/>
              <a:gd name="connsiteX198" fmla="*/ 4043606 w 8009775"/>
              <a:gd name="connsiteY198" fmla="*/ 2183765 h 6858000"/>
              <a:gd name="connsiteX199" fmla="*/ 4040946 w 8009775"/>
              <a:gd name="connsiteY199" fmla="*/ 2178368 h 6858000"/>
              <a:gd name="connsiteX200" fmla="*/ 4037991 w 8009775"/>
              <a:gd name="connsiteY200" fmla="*/ 2172970 h 6858000"/>
              <a:gd name="connsiteX201" fmla="*/ 4034740 w 8009775"/>
              <a:gd name="connsiteY201" fmla="*/ 2167890 h 6858000"/>
              <a:gd name="connsiteX202" fmla="*/ 4031193 w 8009775"/>
              <a:gd name="connsiteY202" fmla="*/ 2162494 h 6858000"/>
              <a:gd name="connsiteX203" fmla="*/ 4027646 w 8009775"/>
              <a:gd name="connsiteY203" fmla="*/ 2157730 h 6858000"/>
              <a:gd name="connsiteX204" fmla="*/ 4023213 w 8009775"/>
              <a:gd name="connsiteY204" fmla="*/ 2153285 h 6858000"/>
              <a:gd name="connsiteX205" fmla="*/ 4018779 w 8009775"/>
              <a:gd name="connsiteY205" fmla="*/ 2148523 h 6858000"/>
              <a:gd name="connsiteX206" fmla="*/ 3632182 w 8009775"/>
              <a:gd name="connsiteY206" fmla="*/ 1761490 h 6858000"/>
              <a:gd name="connsiteX207" fmla="*/ 3435928 w 8009775"/>
              <a:gd name="connsiteY207" fmla="*/ 1565276 h 6858000"/>
              <a:gd name="connsiteX208" fmla="*/ 3431198 w 8009775"/>
              <a:gd name="connsiteY208" fmla="*/ 1560514 h 6858000"/>
              <a:gd name="connsiteX209" fmla="*/ 3427356 w 8009775"/>
              <a:gd name="connsiteY209" fmla="*/ 1555751 h 6858000"/>
              <a:gd name="connsiteX210" fmla="*/ 3423218 w 8009775"/>
              <a:gd name="connsiteY210" fmla="*/ 1550671 h 6858000"/>
              <a:gd name="connsiteX211" fmla="*/ 3420262 w 8009775"/>
              <a:gd name="connsiteY211" fmla="*/ 1545909 h 6858000"/>
              <a:gd name="connsiteX212" fmla="*/ 3417012 w 8009775"/>
              <a:gd name="connsiteY212" fmla="*/ 1540829 h 6858000"/>
              <a:gd name="connsiteX213" fmla="*/ 3413760 w 8009775"/>
              <a:gd name="connsiteY213" fmla="*/ 1535430 h 6858000"/>
              <a:gd name="connsiteX214" fmla="*/ 3411100 w 8009775"/>
              <a:gd name="connsiteY214" fmla="*/ 1530034 h 6858000"/>
              <a:gd name="connsiteX215" fmla="*/ 3408736 w 8009775"/>
              <a:gd name="connsiteY215" fmla="*/ 1524635 h 6858000"/>
              <a:gd name="connsiteX216" fmla="*/ 3406371 w 8009775"/>
              <a:gd name="connsiteY216" fmla="*/ 1518920 h 6858000"/>
              <a:gd name="connsiteX217" fmla="*/ 3404598 w 8009775"/>
              <a:gd name="connsiteY217" fmla="*/ 1513205 h 6858000"/>
              <a:gd name="connsiteX218" fmla="*/ 3403120 w 8009775"/>
              <a:gd name="connsiteY218" fmla="*/ 1507174 h 6858000"/>
              <a:gd name="connsiteX219" fmla="*/ 3401938 w 8009775"/>
              <a:gd name="connsiteY219" fmla="*/ 1501459 h 6858000"/>
              <a:gd name="connsiteX220" fmla="*/ 3401051 w 8009775"/>
              <a:gd name="connsiteY220" fmla="*/ 1495744 h 6858000"/>
              <a:gd name="connsiteX221" fmla="*/ 3400460 w 8009775"/>
              <a:gd name="connsiteY221" fmla="*/ 1489710 h 6858000"/>
              <a:gd name="connsiteX222" fmla="*/ 3399869 w 8009775"/>
              <a:gd name="connsiteY222" fmla="*/ 1483995 h 6858000"/>
              <a:gd name="connsiteX223" fmla="*/ 3399573 w 8009775"/>
              <a:gd name="connsiteY223" fmla="*/ 1478281 h 6858000"/>
              <a:gd name="connsiteX224" fmla="*/ 3399869 w 8009775"/>
              <a:gd name="connsiteY224" fmla="*/ 1472249 h 6858000"/>
              <a:gd name="connsiteX225" fmla="*/ 3400460 w 8009775"/>
              <a:gd name="connsiteY225" fmla="*/ 1466215 h 6858000"/>
              <a:gd name="connsiteX226" fmla="*/ 3401051 w 8009775"/>
              <a:gd name="connsiteY226" fmla="*/ 1460183 h 6858000"/>
              <a:gd name="connsiteX227" fmla="*/ 3401938 w 8009775"/>
              <a:gd name="connsiteY227" fmla="*/ 1454468 h 6858000"/>
              <a:gd name="connsiteX228" fmla="*/ 3403120 w 8009775"/>
              <a:gd name="connsiteY228" fmla="*/ 1448754 h 6858000"/>
              <a:gd name="connsiteX229" fmla="*/ 3404598 w 8009775"/>
              <a:gd name="connsiteY229" fmla="*/ 1443039 h 6858000"/>
              <a:gd name="connsiteX230" fmla="*/ 3406371 w 8009775"/>
              <a:gd name="connsiteY230" fmla="*/ 1437324 h 6858000"/>
              <a:gd name="connsiteX231" fmla="*/ 3408736 w 8009775"/>
              <a:gd name="connsiteY231" fmla="*/ 1431609 h 6858000"/>
              <a:gd name="connsiteX232" fmla="*/ 3411100 w 8009775"/>
              <a:gd name="connsiteY232" fmla="*/ 1426211 h 6858000"/>
              <a:gd name="connsiteX233" fmla="*/ 3413760 w 8009775"/>
              <a:gd name="connsiteY233" fmla="*/ 1420814 h 6858000"/>
              <a:gd name="connsiteX234" fmla="*/ 3417012 w 8009775"/>
              <a:gd name="connsiteY234" fmla="*/ 1415416 h 6858000"/>
              <a:gd name="connsiteX235" fmla="*/ 3420262 w 8009775"/>
              <a:gd name="connsiteY235" fmla="*/ 1410336 h 6858000"/>
              <a:gd name="connsiteX236" fmla="*/ 3423218 w 8009775"/>
              <a:gd name="connsiteY236" fmla="*/ 1405256 h 6858000"/>
              <a:gd name="connsiteX237" fmla="*/ 3427356 w 8009775"/>
              <a:gd name="connsiteY237" fmla="*/ 1400175 h 6858000"/>
              <a:gd name="connsiteX238" fmla="*/ 3431198 w 8009775"/>
              <a:gd name="connsiteY238" fmla="*/ 1395731 h 6858000"/>
              <a:gd name="connsiteX239" fmla="*/ 3435928 w 8009775"/>
              <a:gd name="connsiteY239" fmla="*/ 1390969 h 6858000"/>
              <a:gd name="connsiteX240" fmla="*/ 3440361 w 8009775"/>
              <a:gd name="connsiteY240" fmla="*/ 1386524 h 6858000"/>
              <a:gd name="connsiteX241" fmla="*/ 3445386 w 8009775"/>
              <a:gd name="connsiteY241" fmla="*/ 1382396 h 6858000"/>
              <a:gd name="connsiteX242" fmla="*/ 3449819 w 8009775"/>
              <a:gd name="connsiteY242" fmla="*/ 1378585 h 6858000"/>
              <a:gd name="connsiteX243" fmla="*/ 3454844 w 8009775"/>
              <a:gd name="connsiteY243" fmla="*/ 1375094 h 6858000"/>
              <a:gd name="connsiteX244" fmla="*/ 3460459 w 8009775"/>
              <a:gd name="connsiteY244" fmla="*/ 1371919 h 6858000"/>
              <a:gd name="connsiteX245" fmla="*/ 3465780 w 8009775"/>
              <a:gd name="connsiteY245" fmla="*/ 1369061 h 6858000"/>
              <a:gd name="connsiteX246" fmla="*/ 3471100 w 8009775"/>
              <a:gd name="connsiteY246" fmla="*/ 1366204 h 6858000"/>
              <a:gd name="connsiteX247" fmla="*/ 3476420 w 8009775"/>
              <a:gd name="connsiteY247" fmla="*/ 1363980 h 6858000"/>
              <a:gd name="connsiteX248" fmla="*/ 3482331 w 8009775"/>
              <a:gd name="connsiteY248" fmla="*/ 1361759 h 6858000"/>
              <a:gd name="connsiteX249" fmla="*/ 3487947 w 8009775"/>
              <a:gd name="connsiteY249" fmla="*/ 1360170 h 6858000"/>
              <a:gd name="connsiteX250" fmla="*/ 3493858 w 8009775"/>
              <a:gd name="connsiteY250" fmla="*/ 1358265 h 6858000"/>
              <a:gd name="connsiteX251" fmla="*/ 3499474 w 8009775"/>
              <a:gd name="connsiteY251" fmla="*/ 1357314 h 6858000"/>
              <a:gd name="connsiteX252" fmla="*/ 3505385 w 8009775"/>
              <a:gd name="connsiteY252" fmla="*/ 1356043 h 6858000"/>
              <a:gd name="connsiteX253" fmla="*/ 3511001 w 8009775"/>
              <a:gd name="connsiteY253" fmla="*/ 1355409 h 6858000"/>
              <a:gd name="connsiteX254" fmla="*/ 3517208 w 8009775"/>
              <a:gd name="connsiteY254" fmla="*/ 1355090 h 6858000"/>
              <a:gd name="connsiteX255" fmla="*/ 3522823 w 8009775"/>
              <a:gd name="connsiteY255" fmla="*/ 1354773 h 6858000"/>
              <a:gd name="connsiteX256" fmla="*/ 3529030 w 8009775"/>
              <a:gd name="connsiteY256" fmla="*/ 1355090 h 6858000"/>
              <a:gd name="connsiteX257" fmla="*/ 3534646 w 8009775"/>
              <a:gd name="connsiteY257" fmla="*/ 1355409 h 6858000"/>
              <a:gd name="connsiteX258" fmla="*/ 3540557 w 8009775"/>
              <a:gd name="connsiteY258" fmla="*/ 1356043 h 6858000"/>
              <a:gd name="connsiteX259" fmla="*/ 3546468 w 8009775"/>
              <a:gd name="connsiteY259" fmla="*/ 1357314 h 6858000"/>
              <a:gd name="connsiteX260" fmla="*/ 3552380 w 8009775"/>
              <a:gd name="connsiteY260" fmla="*/ 1358265 h 6858000"/>
              <a:gd name="connsiteX261" fmla="*/ 3557995 w 8009775"/>
              <a:gd name="connsiteY261" fmla="*/ 1360170 h 6858000"/>
              <a:gd name="connsiteX262" fmla="*/ 3563906 w 8009775"/>
              <a:gd name="connsiteY262" fmla="*/ 1361759 h 6858000"/>
              <a:gd name="connsiteX263" fmla="*/ 3569227 w 8009775"/>
              <a:gd name="connsiteY263" fmla="*/ 1363980 h 6858000"/>
              <a:gd name="connsiteX264" fmla="*/ 3574842 w 8009775"/>
              <a:gd name="connsiteY264" fmla="*/ 1366204 h 6858000"/>
              <a:gd name="connsiteX265" fmla="*/ 3580458 w 8009775"/>
              <a:gd name="connsiteY265" fmla="*/ 1369061 h 6858000"/>
              <a:gd name="connsiteX266" fmla="*/ 3585778 w 8009775"/>
              <a:gd name="connsiteY266" fmla="*/ 1371919 h 6858000"/>
              <a:gd name="connsiteX267" fmla="*/ 3590803 w 8009775"/>
              <a:gd name="connsiteY267" fmla="*/ 1375094 h 6858000"/>
              <a:gd name="connsiteX268" fmla="*/ 3595828 w 8009775"/>
              <a:gd name="connsiteY268" fmla="*/ 1378585 h 6858000"/>
              <a:gd name="connsiteX269" fmla="*/ 3600852 w 8009775"/>
              <a:gd name="connsiteY269" fmla="*/ 1382396 h 6858000"/>
              <a:gd name="connsiteX270" fmla="*/ 3605581 w 8009775"/>
              <a:gd name="connsiteY270" fmla="*/ 1386524 h 6858000"/>
              <a:gd name="connsiteX271" fmla="*/ 3610014 w 8009775"/>
              <a:gd name="connsiteY271" fmla="*/ 1390969 h 6858000"/>
              <a:gd name="connsiteX272" fmla="*/ 3817500 w 8009775"/>
              <a:gd name="connsiteY272" fmla="*/ 1598296 h 6858000"/>
              <a:gd name="connsiteX273" fmla="*/ 3821934 w 8009775"/>
              <a:gd name="connsiteY273" fmla="*/ 1602423 h 6858000"/>
              <a:gd name="connsiteX274" fmla="*/ 3826663 w 8009775"/>
              <a:gd name="connsiteY274" fmla="*/ 1606869 h 6858000"/>
              <a:gd name="connsiteX275" fmla="*/ 3831687 w 8009775"/>
              <a:gd name="connsiteY275" fmla="*/ 1610361 h 6858000"/>
              <a:gd name="connsiteX276" fmla="*/ 3836712 w 8009775"/>
              <a:gd name="connsiteY276" fmla="*/ 1613854 h 6858000"/>
              <a:gd name="connsiteX277" fmla="*/ 3841736 w 8009775"/>
              <a:gd name="connsiteY277" fmla="*/ 1617345 h 6858000"/>
              <a:gd name="connsiteX278" fmla="*/ 3847352 w 8009775"/>
              <a:gd name="connsiteY278" fmla="*/ 1620204 h 6858000"/>
              <a:gd name="connsiteX279" fmla="*/ 3852672 w 8009775"/>
              <a:gd name="connsiteY279" fmla="*/ 1623061 h 6858000"/>
              <a:gd name="connsiteX280" fmla="*/ 3857992 w 8009775"/>
              <a:gd name="connsiteY280" fmla="*/ 1625283 h 6858000"/>
              <a:gd name="connsiteX281" fmla="*/ 3863608 w 8009775"/>
              <a:gd name="connsiteY281" fmla="*/ 1627189 h 6858000"/>
              <a:gd name="connsiteX282" fmla="*/ 3869519 w 8009775"/>
              <a:gd name="connsiteY282" fmla="*/ 1629094 h 6858000"/>
              <a:gd name="connsiteX283" fmla="*/ 3875135 w 8009775"/>
              <a:gd name="connsiteY283" fmla="*/ 1630998 h 6858000"/>
              <a:gd name="connsiteX284" fmla="*/ 3881046 w 8009775"/>
              <a:gd name="connsiteY284" fmla="*/ 1631950 h 6858000"/>
              <a:gd name="connsiteX285" fmla="*/ 3886662 w 8009775"/>
              <a:gd name="connsiteY285" fmla="*/ 1632904 h 6858000"/>
              <a:gd name="connsiteX286" fmla="*/ 3892869 w 8009775"/>
              <a:gd name="connsiteY286" fmla="*/ 1633856 h 6858000"/>
              <a:gd name="connsiteX287" fmla="*/ 3898485 w 8009775"/>
              <a:gd name="connsiteY287" fmla="*/ 1634174 h 6858000"/>
              <a:gd name="connsiteX288" fmla="*/ 3904396 w 8009775"/>
              <a:gd name="connsiteY288" fmla="*/ 1634174 h 6858000"/>
              <a:gd name="connsiteX289" fmla="*/ 3910307 w 8009775"/>
              <a:gd name="connsiteY289" fmla="*/ 1634174 h 6858000"/>
              <a:gd name="connsiteX290" fmla="*/ 3916219 w 8009775"/>
              <a:gd name="connsiteY290" fmla="*/ 1633856 h 6858000"/>
              <a:gd name="connsiteX291" fmla="*/ 3922425 w 8009775"/>
              <a:gd name="connsiteY291" fmla="*/ 1632904 h 6858000"/>
              <a:gd name="connsiteX292" fmla="*/ 3928041 w 8009775"/>
              <a:gd name="connsiteY292" fmla="*/ 1631950 h 6858000"/>
              <a:gd name="connsiteX293" fmla="*/ 3933657 w 8009775"/>
              <a:gd name="connsiteY293" fmla="*/ 1630998 h 6858000"/>
              <a:gd name="connsiteX294" fmla="*/ 3939568 w 8009775"/>
              <a:gd name="connsiteY294" fmla="*/ 1629094 h 6858000"/>
              <a:gd name="connsiteX295" fmla="*/ 3945184 w 8009775"/>
              <a:gd name="connsiteY295" fmla="*/ 1627189 h 6858000"/>
              <a:gd name="connsiteX296" fmla="*/ 3950799 w 8009775"/>
              <a:gd name="connsiteY296" fmla="*/ 1625283 h 6858000"/>
              <a:gd name="connsiteX297" fmla="*/ 3956415 w 8009775"/>
              <a:gd name="connsiteY297" fmla="*/ 1623061 h 6858000"/>
              <a:gd name="connsiteX298" fmla="*/ 3961735 w 8009775"/>
              <a:gd name="connsiteY298" fmla="*/ 1620204 h 6858000"/>
              <a:gd name="connsiteX299" fmla="*/ 3967055 w 8009775"/>
              <a:gd name="connsiteY299" fmla="*/ 1617345 h 6858000"/>
              <a:gd name="connsiteX300" fmla="*/ 3972376 w 8009775"/>
              <a:gd name="connsiteY300" fmla="*/ 1613854 h 6858000"/>
              <a:gd name="connsiteX301" fmla="*/ 3977400 w 8009775"/>
              <a:gd name="connsiteY301" fmla="*/ 1610361 h 6858000"/>
              <a:gd name="connsiteX302" fmla="*/ 3982425 w 8009775"/>
              <a:gd name="connsiteY302" fmla="*/ 1606869 h 6858000"/>
              <a:gd name="connsiteX303" fmla="*/ 3986858 w 8009775"/>
              <a:gd name="connsiteY303" fmla="*/ 1602423 h 6858000"/>
              <a:gd name="connsiteX304" fmla="*/ 3991587 w 8009775"/>
              <a:gd name="connsiteY304" fmla="*/ 1598296 h 6858000"/>
              <a:gd name="connsiteX305" fmla="*/ 3996021 w 8009775"/>
              <a:gd name="connsiteY305" fmla="*/ 1593533 h 6858000"/>
              <a:gd name="connsiteX306" fmla="*/ 4000159 w 8009775"/>
              <a:gd name="connsiteY306" fmla="*/ 1588771 h 6858000"/>
              <a:gd name="connsiteX307" fmla="*/ 4003705 w 8009775"/>
              <a:gd name="connsiteY307" fmla="*/ 1583691 h 6858000"/>
              <a:gd name="connsiteX308" fmla="*/ 4007548 w 8009775"/>
              <a:gd name="connsiteY308" fmla="*/ 1578928 h 6858000"/>
              <a:gd name="connsiteX309" fmla="*/ 4010799 w 8009775"/>
              <a:gd name="connsiteY309" fmla="*/ 1573849 h 6858000"/>
              <a:gd name="connsiteX310" fmla="*/ 4013459 w 8009775"/>
              <a:gd name="connsiteY310" fmla="*/ 1568451 h 6858000"/>
              <a:gd name="connsiteX311" fmla="*/ 4016415 w 8009775"/>
              <a:gd name="connsiteY311" fmla="*/ 1563054 h 6858000"/>
              <a:gd name="connsiteX312" fmla="*/ 4018484 w 8009775"/>
              <a:gd name="connsiteY312" fmla="*/ 1557339 h 6858000"/>
              <a:gd name="connsiteX313" fmla="*/ 4020848 w 8009775"/>
              <a:gd name="connsiteY313" fmla="*/ 1551941 h 6858000"/>
              <a:gd name="connsiteX314" fmla="*/ 4022621 w 8009775"/>
              <a:gd name="connsiteY314" fmla="*/ 1546226 h 6858000"/>
              <a:gd name="connsiteX315" fmla="*/ 4024395 w 8009775"/>
              <a:gd name="connsiteY315" fmla="*/ 1540511 h 6858000"/>
              <a:gd name="connsiteX316" fmla="*/ 4025282 w 8009775"/>
              <a:gd name="connsiteY316" fmla="*/ 1534478 h 6858000"/>
              <a:gd name="connsiteX317" fmla="*/ 4026464 w 8009775"/>
              <a:gd name="connsiteY317" fmla="*/ 1528763 h 6858000"/>
              <a:gd name="connsiteX318" fmla="*/ 4027055 w 8009775"/>
              <a:gd name="connsiteY318" fmla="*/ 1522731 h 6858000"/>
              <a:gd name="connsiteX319" fmla="*/ 4027646 w 8009775"/>
              <a:gd name="connsiteY319" fmla="*/ 1517016 h 6858000"/>
              <a:gd name="connsiteX320" fmla="*/ 4027646 w 8009775"/>
              <a:gd name="connsiteY320" fmla="*/ 1510984 h 6858000"/>
              <a:gd name="connsiteX321" fmla="*/ 4027646 w 8009775"/>
              <a:gd name="connsiteY321" fmla="*/ 1505268 h 6858000"/>
              <a:gd name="connsiteX322" fmla="*/ 4027055 w 8009775"/>
              <a:gd name="connsiteY322" fmla="*/ 1499553 h 6858000"/>
              <a:gd name="connsiteX323" fmla="*/ 4026464 w 8009775"/>
              <a:gd name="connsiteY323" fmla="*/ 1493204 h 6858000"/>
              <a:gd name="connsiteX324" fmla="*/ 4025282 w 8009775"/>
              <a:gd name="connsiteY324" fmla="*/ 1487489 h 6858000"/>
              <a:gd name="connsiteX325" fmla="*/ 4024395 w 8009775"/>
              <a:gd name="connsiteY325" fmla="*/ 1481773 h 6858000"/>
              <a:gd name="connsiteX326" fmla="*/ 4022621 w 8009775"/>
              <a:gd name="connsiteY326" fmla="*/ 1476058 h 6858000"/>
              <a:gd name="connsiteX327" fmla="*/ 4020848 w 8009775"/>
              <a:gd name="connsiteY327" fmla="*/ 1470343 h 6858000"/>
              <a:gd name="connsiteX328" fmla="*/ 4018484 w 8009775"/>
              <a:gd name="connsiteY328" fmla="*/ 1464629 h 6858000"/>
              <a:gd name="connsiteX329" fmla="*/ 4016415 w 8009775"/>
              <a:gd name="connsiteY329" fmla="*/ 1459231 h 6858000"/>
              <a:gd name="connsiteX330" fmla="*/ 4013459 w 8009775"/>
              <a:gd name="connsiteY330" fmla="*/ 1453834 h 6858000"/>
              <a:gd name="connsiteX331" fmla="*/ 4010799 w 8009775"/>
              <a:gd name="connsiteY331" fmla="*/ 1448436 h 6858000"/>
              <a:gd name="connsiteX332" fmla="*/ 4007548 w 8009775"/>
              <a:gd name="connsiteY332" fmla="*/ 1443356 h 6858000"/>
              <a:gd name="connsiteX333" fmla="*/ 4003705 w 8009775"/>
              <a:gd name="connsiteY333" fmla="*/ 1438275 h 6858000"/>
              <a:gd name="connsiteX334" fmla="*/ 4000159 w 8009775"/>
              <a:gd name="connsiteY334" fmla="*/ 1433195 h 6858000"/>
              <a:gd name="connsiteX335" fmla="*/ 3996021 w 8009775"/>
              <a:gd name="connsiteY335" fmla="*/ 1428751 h 6858000"/>
              <a:gd name="connsiteX336" fmla="*/ 3991587 w 8009775"/>
              <a:gd name="connsiteY336" fmla="*/ 1423988 h 6858000"/>
              <a:gd name="connsiteX337" fmla="*/ 3323022 w 8009775"/>
              <a:gd name="connsiteY337" fmla="*/ 755333 h 6858000"/>
              <a:gd name="connsiteX338" fmla="*/ 3316815 w 8009775"/>
              <a:gd name="connsiteY338" fmla="*/ 748348 h 6858000"/>
              <a:gd name="connsiteX339" fmla="*/ 3310904 w 8009775"/>
              <a:gd name="connsiteY339" fmla="*/ 741045 h 6858000"/>
              <a:gd name="connsiteX340" fmla="*/ 3305584 w 8009775"/>
              <a:gd name="connsiteY340" fmla="*/ 733108 h 6858000"/>
              <a:gd name="connsiteX341" fmla="*/ 3300855 w 8009775"/>
              <a:gd name="connsiteY341" fmla="*/ 725170 h 6858000"/>
              <a:gd name="connsiteX342" fmla="*/ 3297308 w 8009775"/>
              <a:gd name="connsiteY342" fmla="*/ 716915 h 6858000"/>
              <a:gd name="connsiteX343" fmla="*/ 3293761 w 8009775"/>
              <a:gd name="connsiteY343" fmla="*/ 708660 h 6858000"/>
              <a:gd name="connsiteX344" fmla="*/ 3291101 w 8009775"/>
              <a:gd name="connsiteY344" fmla="*/ 699770 h 6858000"/>
              <a:gd name="connsiteX345" fmla="*/ 3289328 w 8009775"/>
              <a:gd name="connsiteY345" fmla="*/ 691198 h 6858000"/>
              <a:gd name="connsiteX346" fmla="*/ 2596527 w 8009775"/>
              <a:gd name="connsiteY346"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001744 w 8009775"/>
              <a:gd name="connsiteY75" fmla="*/ 1828166 h 6858000"/>
              <a:gd name="connsiteX76" fmla="*/ 2997311 w 8009775"/>
              <a:gd name="connsiteY76" fmla="*/ 1823404 h 6858000"/>
              <a:gd name="connsiteX77" fmla="*/ 2992878 w 8009775"/>
              <a:gd name="connsiteY77" fmla="*/ 1818640 h 6858000"/>
              <a:gd name="connsiteX78" fmla="*/ 2989331 w 8009775"/>
              <a:gd name="connsiteY78" fmla="*/ 1814195 h 6858000"/>
              <a:gd name="connsiteX79" fmla="*/ 2985784 w 8009775"/>
              <a:gd name="connsiteY79" fmla="*/ 1808799 h 6858000"/>
              <a:gd name="connsiteX80" fmla="*/ 2982533 w 8009775"/>
              <a:gd name="connsiteY80" fmla="*/ 1803718 h 6858000"/>
              <a:gd name="connsiteX81" fmla="*/ 2979873 w 8009775"/>
              <a:gd name="connsiteY81" fmla="*/ 1798321 h 6858000"/>
              <a:gd name="connsiteX82" fmla="*/ 2976917 w 8009775"/>
              <a:gd name="connsiteY82" fmla="*/ 1792924 h 6858000"/>
              <a:gd name="connsiteX83" fmla="*/ 2974552 w 8009775"/>
              <a:gd name="connsiteY83" fmla="*/ 1787526 h 6858000"/>
              <a:gd name="connsiteX84" fmla="*/ 2972484 w 8009775"/>
              <a:gd name="connsiteY84" fmla="*/ 1781811 h 6858000"/>
              <a:gd name="connsiteX85" fmla="*/ 2970710 w 8009775"/>
              <a:gd name="connsiteY85" fmla="*/ 1776095 h 6858000"/>
              <a:gd name="connsiteX86" fmla="*/ 2968937 w 8009775"/>
              <a:gd name="connsiteY86" fmla="*/ 1770380 h 6858000"/>
              <a:gd name="connsiteX87" fmla="*/ 2967755 w 8009775"/>
              <a:gd name="connsiteY87" fmla="*/ 1764665 h 6858000"/>
              <a:gd name="connsiteX88" fmla="*/ 2966868 w 8009775"/>
              <a:gd name="connsiteY88" fmla="*/ 1758634 h 6858000"/>
              <a:gd name="connsiteX89" fmla="*/ 2965981 w 8009775"/>
              <a:gd name="connsiteY89" fmla="*/ 1752919 h 6858000"/>
              <a:gd name="connsiteX90" fmla="*/ 2965686 w 8009775"/>
              <a:gd name="connsiteY90" fmla="*/ 1746885 h 6858000"/>
              <a:gd name="connsiteX91" fmla="*/ 2965686 w 8009775"/>
              <a:gd name="connsiteY91" fmla="*/ 1741170 h 6858000"/>
              <a:gd name="connsiteX92" fmla="*/ 2965686 w 8009775"/>
              <a:gd name="connsiteY92" fmla="*/ 1735139 h 6858000"/>
              <a:gd name="connsiteX93" fmla="*/ 2965981 w 8009775"/>
              <a:gd name="connsiteY93" fmla="*/ 1729424 h 6858000"/>
              <a:gd name="connsiteX94" fmla="*/ 2966868 w 8009775"/>
              <a:gd name="connsiteY94" fmla="*/ 1723074 h 6858000"/>
              <a:gd name="connsiteX95" fmla="*/ 2967755 w 8009775"/>
              <a:gd name="connsiteY95" fmla="*/ 1717358 h 6858000"/>
              <a:gd name="connsiteX96" fmla="*/ 2968937 w 8009775"/>
              <a:gd name="connsiteY96" fmla="*/ 1711643 h 6858000"/>
              <a:gd name="connsiteX97" fmla="*/ 2970710 w 8009775"/>
              <a:gd name="connsiteY97" fmla="*/ 1705929 h 6858000"/>
              <a:gd name="connsiteX98" fmla="*/ 2972484 w 8009775"/>
              <a:gd name="connsiteY98" fmla="*/ 1700214 h 6858000"/>
              <a:gd name="connsiteX99" fmla="*/ 2974552 w 8009775"/>
              <a:gd name="connsiteY99" fmla="*/ 1694816 h 6858000"/>
              <a:gd name="connsiteX100" fmla="*/ 2976917 w 8009775"/>
              <a:gd name="connsiteY100" fmla="*/ 1689101 h 6858000"/>
              <a:gd name="connsiteX101" fmla="*/ 2979873 w 8009775"/>
              <a:gd name="connsiteY101" fmla="*/ 1683703 h 6858000"/>
              <a:gd name="connsiteX102" fmla="*/ 2982533 w 8009775"/>
              <a:gd name="connsiteY102" fmla="*/ 1678305 h 6858000"/>
              <a:gd name="connsiteX103" fmla="*/ 2985784 w 8009775"/>
              <a:gd name="connsiteY103" fmla="*/ 1673226 h 6858000"/>
              <a:gd name="connsiteX104" fmla="*/ 2989331 w 8009775"/>
              <a:gd name="connsiteY104" fmla="*/ 1668145 h 6858000"/>
              <a:gd name="connsiteX105" fmla="*/ 2992878 w 8009775"/>
              <a:gd name="connsiteY105" fmla="*/ 1663066 h 6858000"/>
              <a:gd name="connsiteX106" fmla="*/ 2997311 w 8009775"/>
              <a:gd name="connsiteY106" fmla="*/ 1658621 h 6858000"/>
              <a:gd name="connsiteX107" fmla="*/ 3001744 w 8009775"/>
              <a:gd name="connsiteY107" fmla="*/ 1653859 h 6858000"/>
              <a:gd name="connsiteX108" fmla="*/ 3006178 w 8009775"/>
              <a:gd name="connsiteY108" fmla="*/ 1649414 h 6858000"/>
              <a:gd name="connsiteX109" fmla="*/ 3010907 w 8009775"/>
              <a:gd name="connsiteY109" fmla="*/ 1645603 h 6858000"/>
              <a:gd name="connsiteX110" fmla="*/ 3015932 w 8009775"/>
              <a:gd name="connsiteY110" fmla="*/ 1641794 h 6858000"/>
              <a:gd name="connsiteX111" fmla="*/ 3020956 w 8009775"/>
              <a:gd name="connsiteY111" fmla="*/ 1637984 h 6858000"/>
              <a:gd name="connsiteX112" fmla="*/ 3025981 w 8009775"/>
              <a:gd name="connsiteY112" fmla="*/ 1634809 h 6858000"/>
              <a:gd name="connsiteX113" fmla="*/ 3031596 w 8009775"/>
              <a:gd name="connsiteY113" fmla="*/ 1631950 h 6858000"/>
              <a:gd name="connsiteX114" fmla="*/ 3036916 w 8009775"/>
              <a:gd name="connsiteY114" fmla="*/ 1629094 h 6858000"/>
              <a:gd name="connsiteX115" fmla="*/ 3042532 w 8009775"/>
              <a:gd name="connsiteY115" fmla="*/ 1626871 h 6858000"/>
              <a:gd name="connsiteX116" fmla="*/ 3047852 w 8009775"/>
              <a:gd name="connsiteY116" fmla="*/ 1624649 h 6858000"/>
              <a:gd name="connsiteX117" fmla="*/ 3053764 w 8009775"/>
              <a:gd name="connsiteY117" fmla="*/ 1623061 h 6858000"/>
              <a:gd name="connsiteX118" fmla="*/ 3059379 w 8009775"/>
              <a:gd name="connsiteY118" fmla="*/ 1621155 h 6858000"/>
              <a:gd name="connsiteX119" fmla="*/ 3065291 w 8009775"/>
              <a:gd name="connsiteY119" fmla="*/ 1620204 h 6858000"/>
              <a:gd name="connsiteX120" fmla="*/ 3070906 w 8009775"/>
              <a:gd name="connsiteY120" fmla="*/ 1618934 h 6858000"/>
              <a:gd name="connsiteX121" fmla="*/ 3077113 w 8009775"/>
              <a:gd name="connsiteY121" fmla="*/ 1618299 h 6858000"/>
              <a:gd name="connsiteX122" fmla="*/ 3082729 w 8009775"/>
              <a:gd name="connsiteY122" fmla="*/ 1617981 h 6858000"/>
              <a:gd name="connsiteX123" fmla="*/ 3088936 w 8009775"/>
              <a:gd name="connsiteY123" fmla="*/ 1617981 h 6858000"/>
              <a:gd name="connsiteX124" fmla="*/ 3094552 w 8009775"/>
              <a:gd name="connsiteY124" fmla="*/ 1617981 h 6858000"/>
              <a:gd name="connsiteX125" fmla="*/ 3100758 w 8009775"/>
              <a:gd name="connsiteY125" fmla="*/ 1618299 h 6858000"/>
              <a:gd name="connsiteX126" fmla="*/ 3106670 w 8009775"/>
              <a:gd name="connsiteY126" fmla="*/ 1618934 h 6858000"/>
              <a:gd name="connsiteX127" fmla="*/ 3112285 w 8009775"/>
              <a:gd name="connsiteY127" fmla="*/ 1620204 h 6858000"/>
              <a:gd name="connsiteX128" fmla="*/ 3117901 w 8009775"/>
              <a:gd name="connsiteY128" fmla="*/ 1621155 h 6858000"/>
              <a:gd name="connsiteX129" fmla="*/ 3123812 w 8009775"/>
              <a:gd name="connsiteY129" fmla="*/ 1623061 h 6858000"/>
              <a:gd name="connsiteX130" fmla="*/ 3129428 w 8009775"/>
              <a:gd name="connsiteY130" fmla="*/ 1624649 h 6858000"/>
              <a:gd name="connsiteX131" fmla="*/ 3135339 w 8009775"/>
              <a:gd name="connsiteY131" fmla="*/ 1626871 h 6858000"/>
              <a:gd name="connsiteX132" fmla="*/ 3140660 w 8009775"/>
              <a:gd name="connsiteY132" fmla="*/ 1629094 h 6858000"/>
              <a:gd name="connsiteX133" fmla="*/ 3145980 w 8009775"/>
              <a:gd name="connsiteY133" fmla="*/ 1631950 h 6858000"/>
              <a:gd name="connsiteX134" fmla="*/ 3151300 w 8009775"/>
              <a:gd name="connsiteY134" fmla="*/ 1634809 h 6858000"/>
              <a:gd name="connsiteX135" fmla="*/ 3156324 w 8009775"/>
              <a:gd name="connsiteY135" fmla="*/ 1637984 h 6858000"/>
              <a:gd name="connsiteX136" fmla="*/ 3161349 w 8009775"/>
              <a:gd name="connsiteY136" fmla="*/ 1641794 h 6858000"/>
              <a:gd name="connsiteX137" fmla="*/ 3166374 w 8009775"/>
              <a:gd name="connsiteY137" fmla="*/ 1645603 h 6858000"/>
              <a:gd name="connsiteX138" fmla="*/ 3171102 w 8009775"/>
              <a:gd name="connsiteY138" fmla="*/ 1649414 h 6858000"/>
              <a:gd name="connsiteX139" fmla="*/ 3175832 w 8009775"/>
              <a:gd name="connsiteY139" fmla="*/ 1653859 h 6858000"/>
              <a:gd name="connsiteX140" fmla="*/ 3844692 w 8009775"/>
              <a:gd name="connsiteY140" fmla="*/ 2322830 h 6858000"/>
              <a:gd name="connsiteX141" fmla="*/ 3849421 w 8009775"/>
              <a:gd name="connsiteY141" fmla="*/ 2326958 h 6858000"/>
              <a:gd name="connsiteX142" fmla="*/ 3854150 w 8009775"/>
              <a:gd name="connsiteY142" fmla="*/ 2331085 h 6858000"/>
              <a:gd name="connsiteX143" fmla="*/ 3859175 w 8009775"/>
              <a:gd name="connsiteY143" fmla="*/ 2334895 h 6858000"/>
              <a:gd name="connsiteX144" fmla="*/ 3864199 w 8009775"/>
              <a:gd name="connsiteY144" fmla="*/ 2338705 h 6858000"/>
              <a:gd name="connsiteX145" fmla="*/ 3869224 w 8009775"/>
              <a:gd name="connsiteY145" fmla="*/ 2341880 h 6858000"/>
              <a:gd name="connsiteX146" fmla="*/ 3874544 w 8009775"/>
              <a:gd name="connsiteY146" fmla="*/ 2344738 h 6858000"/>
              <a:gd name="connsiteX147" fmla="*/ 3879864 w 8009775"/>
              <a:gd name="connsiteY147" fmla="*/ 2347595 h 6858000"/>
              <a:gd name="connsiteX148" fmla="*/ 3885775 w 8009775"/>
              <a:gd name="connsiteY148" fmla="*/ 2349818 h 6858000"/>
              <a:gd name="connsiteX149" fmla="*/ 3891096 w 8009775"/>
              <a:gd name="connsiteY149" fmla="*/ 2351723 h 6858000"/>
              <a:gd name="connsiteX150" fmla="*/ 3896711 w 8009775"/>
              <a:gd name="connsiteY150" fmla="*/ 2353628 h 6858000"/>
              <a:gd name="connsiteX151" fmla="*/ 3902623 w 8009775"/>
              <a:gd name="connsiteY151" fmla="*/ 2355534 h 6858000"/>
              <a:gd name="connsiteX152" fmla="*/ 3908238 w 8009775"/>
              <a:gd name="connsiteY152" fmla="*/ 2356485 h 6858000"/>
              <a:gd name="connsiteX153" fmla="*/ 3914150 w 8009775"/>
              <a:gd name="connsiteY153" fmla="*/ 2357755 h 6858000"/>
              <a:gd name="connsiteX154" fmla="*/ 3920061 w 8009775"/>
              <a:gd name="connsiteY154" fmla="*/ 2358391 h 6858000"/>
              <a:gd name="connsiteX155" fmla="*/ 3925972 w 8009775"/>
              <a:gd name="connsiteY155" fmla="*/ 2358708 h 6858000"/>
              <a:gd name="connsiteX156" fmla="*/ 3931883 w 8009775"/>
              <a:gd name="connsiteY156" fmla="*/ 2358708 h 6858000"/>
              <a:gd name="connsiteX157" fmla="*/ 3937795 w 8009775"/>
              <a:gd name="connsiteY157" fmla="*/ 2358708 h 6858000"/>
              <a:gd name="connsiteX158" fmla="*/ 3943706 w 8009775"/>
              <a:gd name="connsiteY158" fmla="*/ 2358391 h 6858000"/>
              <a:gd name="connsiteX159" fmla="*/ 3949617 w 8009775"/>
              <a:gd name="connsiteY159" fmla="*/ 2357755 h 6858000"/>
              <a:gd name="connsiteX160" fmla="*/ 3955233 w 8009775"/>
              <a:gd name="connsiteY160" fmla="*/ 2356485 h 6858000"/>
              <a:gd name="connsiteX161" fmla="*/ 3961144 w 8009775"/>
              <a:gd name="connsiteY161" fmla="*/ 2355534 h 6858000"/>
              <a:gd name="connsiteX162" fmla="*/ 3966760 w 8009775"/>
              <a:gd name="connsiteY162" fmla="*/ 2353628 h 6858000"/>
              <a:gd name="connsiteX163" fmla="*/ 3972671 w 8009775"/>
              <a:gd name="connsiteY163" fmla="*/ 2351723 h 6858000"/>
              <a:gd name="connsiteX164" fmla="*/ 3978287 w 8009775"/>
              <a:gd name="connsiteY164" fmla="*/ 2349818 h 6858000"/>
              <a:gd name="connsiteX165" fmla="*/ 3983607 w 8009775"/>
              <a:gd name="connsiteY165" fmla="*/ 2347595 h 6858000"/>
              <a:gd name="connsiteX166" fmla="*/ 3989223 w 8009775"/>
              <a:gd name="connsiteY166" fmla="*/ 2344738 h 6858000"/>
              <a:gd name="connsiteX167" fmla="*/ 3994543 w 8009775"/>
              <a:gd name="connsiteY167" fmla="*/ 2341880 h 6858000"/>
              <a:gd name="connsiteX168" fmla="*/ 3999567 w 8009775"/>
              <a:gd name="connsiteY168" fmla="*/ 2338705 h 6858000"/>
              <a:gd name="connsiteX169" fmla="*/ 4004888 w 8009775"/>
              <a:gd name="connsiteY169" fmla="*/ 2334895 h 6858000"/>
              <a:gd name="connsiteX170" fmla="*/ 4009617 w 8009775"/>
              <a:gd name="connsiteY170" fmla="*/ 2331085 h 6858000"/>
              <a:gd name="connsiteX171" fmla="*/ 4014346 w 8009775"/>
              <a:gd name="connsiteY171" fmla="*/ 2326958 h 6858000"/>
              <a:gd name="connsiteX172" fmla="*/ 4018779 w 8009775"/>
              <a:gd name="connsiteY172" fmla="*/ 2322830 h 6858000"/>
              <a:gd name="connsiteX173" fmla="*/ 4023213 w 8009775"/>
              <a:gd name="connsiteY173" fmla="*/ 2318068 h 6858000"/>
              <a:gd name="connsiteX174" fmla="*/ 4027646 w 8009775"/>
              <a:gd name="connsiteY174" fmla="*/ 2313306 h 6858000"/>
              <a:gd name="connsiteX175" fmla="*/ 4031193 w 8009775"/>
              <a:gd name="connsiteY175" fmla="*/ 2308544 h 6858000"/>
              <a:gd name="connsiteX176" fmla="*/ 4034740 w 8009775"/>
              <a:gd name="connsiteY176" fmla="*/ 2303463 h 6858000"/>
              <a:gd name="connsiteX177" fmla="*/ 4037991 w 8009775"/>
              <a:gd name="connsiteY177" fmla="*/ 2298384 h 6858000"/>
              <a:gd name="connsiteX178" fmla="*/ 4040946 w 8009775"/>
              <a:gd name="connsiteY178" fmla="*/ 2292985 h 6858000"/>
              <a:gd name="connsiteX179" fmla="*/ 4043606 w 8009775"/>
              <a:gd name="connsiteY179" fmla="*/ 2287588 h 6858000"/>
              <a:gd name="connsiteX180" fmla="*/ 4046267 w 8009775"/>
              <a:gd name="connsiteY180" fmla="*/ 2281873 h 6858000"/>
              <a:gd name="connsiteX181" fmla="*/ 4048040 w 8009775"/>
              <a:gd name="connsiteY181" fmla="*/ 2276476 h 6858000"/>
              <a:gd name="connsiteX182" fmla="*/ 4050109 w 8009775"/>
              <a:gd name="connsiteY182" fmla="*/ 2270761 h 6858000"/>
              <a:gd name="connsiteX183" fmla="*/ 4051587 w 8009775"/>
              <a:gd name="connsiteY183" fmla="*/ 2265046 h 6858000"/>
              <a:gd name="connsiteX184" fmla="*/ 4052769 w 8009775"/>
              <a:gd name="connsiteY184" fmla="*/ 2259331 h 6858000"/>
              <a:gd name="connsiteX185" fmla="*/ 4053656 w 8009775"/>
              <a:gd name="connsiteY185" fmla="*/ 2253298 h 6858000"/>
              <a:gd name="connsiteX186" fmla="*/ 4054542 w 8009775"/>
              <a:gd name="connsiteY186" fmla="*/ 2247266 h 6858000"/>
              <a:gd name="connsiteX187" fmla="*/ 4054838 w 8009775"/>
              <a:gd name="connsiteY187" fmla="*/ 2241551 h 6858000"/>
              <a:gd name="connsiteX188" fmla="*/ 4055133 w 8009775"/>
              <a:gd name="connsiteY188" fmla="*/ 2235519 h 6858000"/>
              <a:gd name="connsiteX189" fmla="*/ 4054838 w 8009775"/>
              <a:gd name="connsiteY189" fmla="*/ 2229804 h 6858000"/>
              <a:gd name="connsiteX190" fmla="*/ 4054542 w 8009775"/>
              <a:gd name="connsiteY190" fmla="*/ 2223770 h 6858000"/>
              <a:gd name="connsiteX191" fmla="*/ 4053656 w 8009775"/>
              <a:gd name="connsiteY191" fmla="*/ 2217739 h 6858000"/>
              <a:gd name="connsiteX192" fmla="*/ 4052769 w 8009775"/>
              <a:gd name="connsiteY192" fmla="*/ 2212024 h 6858000"/>
              <a:gd name="connsiteX193" fmla="*/ 4051587 w 8009775"/>
              <a:gd name="connsiteY193" fmla="*/ 2206309 h 6858000"/>
              <a:gd name="connsiteX194" fmla="*/ 4050109 w 8009775"/>
              <a:gd name="connsiteY194" fmla="*/ 2200593 h 6858000"/>
              <a:gd name="connsiteX195" fmla="*/ 4048040 w 8009775"/>
              <a:gd name="connsiteY195" fmla="*/ 2194878 h 6858000"/>
              <a:gd name="connsiteX196" fmla="*/ 4046267 w 8009775"/>
              <a:gd name="connsiteY196" fmla="*/ 2189163 h 6858000"/>
              <a:gd name="connsiteX197" fmla="*/ 4043606 w 8009775"/>
              <a:gd name="connsiteY197" fmla="*/ 2183765 h 6858000"/>
              <a:gd name="connsiteX198" fmla="*/ 4040946 w 8009775"/>
              <a:gd name="connsiteY198" fmla="*/ 2178368 h 6858000"/>
              <a:gd name="connsiteX199" fmla="*/ 4037991 w 8009775"/>
              <a:gd name="connsiteY199" fmla="*/ 2172970 h 6858000"/>
              <a:gd name="connsiteX200" fmla="*/ 4034740 w 8009775"/>
              <a:gd name="connsiteY200" fmla="*/ 2167890 h 6858000"/>
              <a:gd name="connsiteX201" fmla="*/ 4031193 w 8009775"/>
              <a:gd name="connsiteY201" fmla="*/ 2162494 h 6858000"/>
              <a:gd name="connsiteX202" fmla="*/ 4027646 w 8009775"/>
              <a:gd name="connsiteY202" fmla="*/ 2157730 h 6858000"/>
              <a:gd name="connsiteX203" fmla="*/ 4023213 w 8009775"/>
              <a:gd name="connsiteY203" fmla="*/ 2153285 h 6858000"/>
              <a:gd name="connsiteX204" fmla="*/ 4018779 w 8009775"/>
              <a:gd name="connsiteY204" fmla="*/ 2148523 h 6858000"/>
              <a:gd name="connsiteX205" fmla="*/ 3632182 w 8009775"/>
              <a:gd name="connsiteY205" fmla="*/ 1761490 h 6858000"/>
              <a:gd name="connsiteX206" fmla="*/ 3435928 w 8009775"/>
              <a:gd name="connsiteY206" fmla="*/ 1565276 h 6858000"/>
              <a:gd name="connsiteX207" fmla="*/ 3431198 w 8009775"/>
              <a:gd name="connsiteY207" fmla="*/ 1560514 h 6858000"/>
              <a:gd name="connsiteX208" fmla="*/ 3427356 w 8009775"/>
              <a:gd name="connsiteY208" fmla="*/ 1555751 h 6858000"/>
              <a:gd name="connsiteX209" fmla="*/ 3423218 w 8009775"/>
              <a:gd name="connsiteY209" fmla="*/ 1550671 h 6858000"/>
              <a:gd name="connsiteX210" fmla="*/ 3420262 w 8009775"/>
              <a:gd name="connsiteY210" fmla="*/ 1545909 h 6858000"/>
              <a:gd name="connsiteX211" fmla="*/ 3417012 w 8009775"/>
              <a:gd name="connsiteY211" fmla="*/ 1540829 h 6858000"/>
              <a:gd name="connsiteX212" fmla="*/ 3413760 w 8009775"/>
              <a:gd name="connsiteY212" fmla="*/ 1535430 h 6858000"/>
              <a:gd name="connsiteX213" fmla="*/ 3411100 w 8009775"/>
              <a:gd name="connsiteY213" fmla="*/ 1530034 h 6858000"/>
              <a:gd name="connsiteX214" fmla="*/ 3408736 w 8009775"/>
              <a:gd name="connsiteY214" fmla="*/ 1524635 h 6858000"/>
              <a:gd name="connsiteX215" fmla="*/ 3406371 w 8009775"/>
              <a:gd name="connsiteY215" fmla="*/ 1518920 h 6858000"/>
              <a:gd name="connsiteX216" fmla="*/ 3404598 w 8009775"/>
              <a:gd name="connsiteY216" fmla="*/ 1513205 h 6858000"/>
              <a:gd name="connsiteX217" fmla="*/ 3403120 w 8009775"/>
              <a:gd name="connsiteY217" fmla="*/ 1507174 h 6858000"/>
              <a:gd name="connsiteX218" fmla="*/ 3401938 w 8009775"/>
              <a:gd name="connsiteY218" fmla="*/ 1501459 h 6858000"/>
              <a:gd name="connsiteX219" fmla="*/ 3401051 w 8009775"/>
              <a:gd name="connsiteY219" fmla="*/ 1495744 h 6858000"/>
              <a:gd name="connsiteX220" fmla="*/ 3400460 w 8009775"/>
              <a:gd name="connsiteY220" fmla="*/ 1489710 h 6858000"/>
              <a:gd name="connsiteX221" fmla="*/ 3399869 w 8009775"/>
              <a:gd name="connsiteY221" fmla="*/ 1483995 h 6858000"/>
              <a:gd name="connsiteX222" fmla="*/ 3399573 w 8009775"/>
              <a:gd name="connsiteY222" fmla="*/ 1478281 h 6858000"/>
              <a:gd name="connsiteX223" fmla="*/ 3399869 w 8009775"/>
              <a:gd name="connsiteY223" fmla="*/ 1472249 h 6858000"/>
              <a:gd name="connsiteX224" fmla="*/ 3400460 w 8009775"/>
              <a:gd name="connsiteY224" fmla="*/ 1466215 h 6858000"/>
              <a:gd name="connsiteX225" fmla="*/ 3401051 w 8009775"/>
              <a:gd name="connsiteY225" fmla="*/ 1460183 h 6858000"/>
              <a:gd name="connsiteX226" fmla="*/ 3401938 w 8009775"/>
              <a:gd name="connsiteY226" fmla="*/ 1454468 h 6858000"/>
              <a:gd name="connsiteX227" fmla="*/ 3403120 w 8009775"/>
              <a:gd name="connsiteY227" fmla="*/ 1448754 h 6858000"/>
              <a:gd name="connsiteX228" fmla="*/ 3404598 w 8009775"/>
              <a:gd name="connsiteY228" fmla="*/ 1443039 h 6858000"/>
              <a:gd name="connsiteX229" fmla="*/ 3406371 w 8009775"/>
              <a:gd name="connsiteY229" fmla="*/ 1437324 h 6858000"/>
              <a:gd name="connsiteX230" fmla="*/ 3408736 w 8009775"/>
              <a:gd name="connsiteY230" fmla="*/ 1431609 h 6858000"/>
              <a:gd name="connsiteX231" fmla="*/ 3411100 w 8009775"/>
              <a:gd name="connsiteY231" fmla="*/ 1426211 h 6858000"/>
              <a:gd name="connsiteX232" fmla="*/ 3413760 w 8009775"/>
              <a:gd name="connsiteY232" fmla="*/ 1420814 h 6858000"/>
              <a:gd name="connsiteX233" fmla="*/ 3417012 w 8009775"/>
              <a:gd name="connsiteY233" fmla="*/ 1415416 h 6858000"/>
              <a:gd name="connsiteX234" fmla="*/ 3420262 w 8009775"/>
              <a:gd name="connsiteY234" fmla="*/ 1410336 h 6858000"/>
              <a:gd name="connsiteX235" fmla="*/ 3423218 w 8009775"/>
              <a:gd name="connsiteY235" fmla="*/ 1405256 h 6858000"/>
              <a:gd name="connsiteX236" fmla="*/ 3427356 w 8009775"/>
              <a:gd name="connsiteY236" fmla="*/ 1400175 h 6858000"/>
              <a:gd name="connsiteX237" fmla="*/ 3431198 w 8009775"/>
              <a:gd name="connsiteY237" fmla="*/ 1395731 h 6858000"/>
              <a:gd name="connsiteX238" fmla="*/ 3435928 w 8009775"/>
              <a:gd name="connsiteY238" fmla="*/ 1390969 h 6858000"/>
              <a:gd name="connsiteX239" fmla="*/ 3440361 w 8009775"/>
              <a:gd name="connsiteY239" fmla="*/ 1386524 h 6858000"/>
              <a:gd name="connsiteX240" fmla="*/ 3445386 w 8009775"/>
              <a:gd name="connsiteY240" fmla="*/ 1382396 h 6858000"/>
              <a:gd name="connsiteX241" fmla="*/ 3449819 w 8009775"/>
              <a:gd name="connsiteY241" fmla="*/ 1378585 h 6858000"/>
              <a:gd name="connsiteX242" fmla="*/ 3454844 w 8009775"/>
              <a:gd name="connsiteY242" fmla="*/ 1375094 h 6858000"/>
              <a:gd name="connsiteX243" fmla="*/ 3460459 w 8009775"/>
              <a:gd name="connsiteY243" fmla="*/ 1371919 h 6858000"/>
              <a:gd name="connsiteX244" fmla="*/ 3465780 w 8009775"/>
              <a:gd name="connsiteY244" fmla="*/ 1369061 h 6858000"/>
              <a:gd name="connsiteX245" fmla="*/ 3471100 w 8009775"/>
              <a:gd name="connsiteY245" fmla="*/ 1366204 h 6858000"/>
              <a:gd name="connsiteX246" fmla="*/ 3476420 w 8009775"/>
              <a:gd name="connsiteY246" fmla="*/ 1363980 h 6858000"/>
              <a:gd name="connsiteX247" fmla="*/ 3482331 w 8009775"/>
              <a:gd name="connsiteY247" fmla="*/ 1361759 h 6858000"/>
              <a:gd name="connsiteX248" fmla="*/ 3487947 w 8009775"/>
              <a:gd name="connsiteY248" fmla="*/ 1360170 h 6858000"/>
              <a:gd name="connsiteX249" fmla="*/ 3493858 w 8009775"/>
              <a:gd name="connsiteY249" fmla="*/ 1358265 h 6858000"/>
              <a:gd name="connsiteX250" fmla="*/ 3499474 w 8009775"/>
              <a:gd name="connsiteY250" fmla="*/ 1357314 h 6858000"/>
              <a:gd name="connsiteX251" fmla="*/ 3505385 w 8009775"/>
              <a:gd name="connsiteY251" fmla="*/ 1356043 h 6858000"/>
              <a:gd name="connsiteX252" fmla="*/ 3511001 w 8009775"/>
              <a:gd name="connsiteY252" fmla="*/ 1355409 h 6858000"/>
              <a:gd name="connsiteX253" fmla="*/ 3517208 w 8009775"/>
              <a:gd name="connsiteY253" fmla="*/ 1355090 h 6858000"/>
              <a:gd name="connsiteX254" fmla="*/ 3522823 w 8009775"/>
              <a:gd name="connsiteY254" fmla="*/ 1354773 h 6858000"/>
              <a:gd name="connsiteX255" fmla="*/ 3529030 w 8009775"/>
              <a:gd name="connsiteY255" fmla="*/ 1355090 h 6858000"/>
              <a:gd name="connsiteX256" fmla="*/ 3534646 w 8009775"/>
              <a:gd name="connsiteY256" fmla="*/ 1355409 h 6858000"/>
              <a:gd name="connsiteX257" fmla="*/ 3540557 w 8009775"/>
              <a:gd name="connsiteY257" fmla="*/ 1356043 h 6858000"/>
              <a:gd name="connsiteX258" fmla="*/ 3546468 w 8009775"/>
              <a:gd name="connsiteY258" fmla="*/ 1357314 h 6858000"/>
              <a:gd name="connsiteX259" fmla="*/ 3552380 w 8009775"/>
              <a:gd name="connsiteY259" fmla="*/ 1358265 h 6858000"/>
              <a:gd name="connsiteX260" fmla="*/ 3557995 w 8009775"/>
              <a:gd name="connsiteY260" fmla="*/ 1360170 h 6858000"/>
              <a:gd name="connsiteX261" fmla="*/ 3563906 w 8009775"/>
              <a:gd name="connsiteY261" fmla="*/ 1361759 h 6858000"/>
              <a:gd name="connsiteX262" fmla="*/ 3569227 w 8009775"/>
              <a:gd name="connsiteY262" fmla="*/ 1363980 h 6858000"/>
              <a:gd name="connsiteX263" fmla="*/ 3574842 w 8009775"/>
              <a:gd name="connsiteY263" fmla="*/ 1366204 h 6858000"/>
              <a:gd name="connsiteX264" fmla="*/ 3580458 w 8009775"/>
              <a:gd name="connsiteY264" fmla="*/ 1369061 h 6858000"/>
              <a:gd name="connsiteX265" fmla="*/ 3585778 w 8009775"/>
              <a:gd name="connsiteY265" fmla="*/ 1371919 h 6858000"/>
              <a:gd name="connsiteX266" fmla="*/ 3590803 w 8009775"/>
              <a:gd name="connsiteY266" fmla="*/ 1375094 h 6858000"/>
              <a:gd name="connsiteX267" fmla="*/ 3595828 w 8009775"/>
              <a:gd name="connsiteY267" fmla="*/ 1378585 h 6858000"/>
              <a:gd name="connsiteX268" fmla="*/ 3600852 w 8009775"/>
              <a:gd name="connsiteY268" fmla="*/ 1382396 h 6858000"/>
              <a:gd name="connsiteX269" fmla="*/ 3605581 w 8009775"/>
              <a:gd name="connsiteY269" fmla="*/ 1386524 h 6858000"/>
              <a:gd name="connsiteX270" fmla="*/ 3610014 w 8009775"/>
              <a:gd name="connsiteY270" fmla="*/ 1390969 h 6858000"/>
              <a:gd name="connsiteX271" fmla="*/ 3817500 w 8009775"/>
              <a:gd name="connsiteY271" fmla="*/ 1598296 h 6858000"/>
              <a:gd name="connsiteX272" fmla="*/ 3821934 w 8009775"/>
              <a:gd name="connsiteY272" fmla="*/ 1602423 h 6858000"/>
              <a:gd name="connsiteX273" fmla="*/ 3826663 w 8009775"/>
              <a:gd name="connsiteY273" fmla="*/ 1606869 h 6858000"/>
              <a:gd name="connsiteX274" fmla="*/ 3831687 w 8009775"/>
              <a:gd name="connsiteY274" fmla="*/ 1610361 h 6858000"/>
              <a:gd name="connsiteX275" fmla="*/ 3836712 w 8009775"/>
              <a:gd name="connsiteY275" fmla="*/ 1613854 h 6858000"/>
              <a:gd name="connsiteX276" fmla="*/ 3841736 w 8009775"/>
              <a:gd name="connsiteY276" fmla="*/ 1617345 h 6858000"/>
              <a:gd name="connsiteX277" fmla="*/ 3847352 w 8009775"/>
              <a:gd name="connsiteY277" fmla="*/ 1620204 h 6858000"/>
              <a:gd name="connsiteX278" fmla="*/ 3852672 w 8009775"/>
              <a:gd name="connsiteY278" fmla="*/ 1623061 h 6858000"/>
              <a:gd name="connsiteX279" fmla="*/ 3857992 w 8009775"/>
              <a:gd name="connsiteY279" fmla="*/ 1625283 h 6858000"/>
              <a:gd name="connsiteX280" fmla="*/ 3863608 w 8009775"/>
              <a:gd name="connsiteY280" fmla="*/ 1627189 h 6858000"/>
              <a:gd name="connsiteX281" fmla="*/ 3869519 w 8009775"/>
              <a:gd name="connsiteY281" fmla="*/ 1629094 h 6858000"/>
              <a:gd name="connsiteX282" fmla="*/ 3875135 w 8009775"/>
              <a:gd name="connsiteY282" fmla="*/ 1630998 h 6858000"/>
              <a:gd name="connsiteX283" fmla="*/ 3881046 w 8009775"/>
              <a:gd name="connsiteY283" fmla="*/ 1631950 h 6858000"/>
              <a:gd name="connsiteX284" fmla="*/ 3886662 w 8009775"/>
              <a:gd name="connsiteY284" fmla="*/ 1632904 h 6858000"/>
              <a:gd name="connsiteX285" fmla="*/ 3892869 w 8009775"/>
              <a:gd name="connsiteY285" fmla="*/ 1633856 h 6858000"/>
              <a:gd name="connsiteX286" fmla="*/ 3898485 w 8009775"/>
              <a:gd name="connsiteY286" fmla="*/ 1634174 h 6858000"/>
              <a:gd name="connsiteX287" fmla="*/ 3904396 w 8009775"/>
              <a:gd name="connsiteY287" fmla="*/ 1634174 h 6858000"/>
              <a:gd name="connsiteX288" fmla="*/ 3910307 w 8009775"/>
              <a:gd name="connsiteY288" fmla="*/ 1634174 h 6858000"/>
              <a:gd name="connsiteX289" fmla="*/ 3916219 w 8009775"/>
              <a:gd name="connsiteY289" fmla="*/ 1633856 h 6858000"/>
              <a:gd name="connsiteX290" fmla="*/ 3922425 w 8009775"/>
              <a:gd name="connsiteY290" fmla="*/ 1632904 h 6858000"/>
              <a:gd name="connsiteX291" fmla="*/ 3928041 w 8009775"/>
              <a:gd name="connsiteY291" fmla="*/ 1631950 h 6858000"/>
              <a:gd name="connsiteX292" fmla="*/ 3933657 w 8009775"/>
              <a:gd name="connsiteY292" fmla="*/ 1630998 h 6858000"/>
              <a:gd name="connsiteX293" fmla="*/ 3939568 w 8009775"/>
              <a:gd name="connsiteY293" fmla="*/ 1629094 h 6858000"/>
              <a:gd name="connsiteX294" fmla="*/ 3945184 w 8009775"/>
              <a:gd name="connsiteY294" fmla="*/ 1627189 h 6858000"/>
              <a:gd name="connsiteX295" fmla="*/ 3950799 w 8009775"/>
              <a:gd name="connsiteY295" fmla="*/ 1625283 h 6858000"/>
              <a:gd name="connsiteX296" fmla="*/ 3956415 w 8009775"/>
              <a:gd name="connsiteY296" fmla="*/ 1623061 h 6858000"/>
              <a:gd name="connsiteX297" fmla="*/ 3961735 w 8009775"/>
              <a:gd name="connsiteY297" fmla="*/ 1620204 h 6858000"/>
              <a:gd name="connsiteX298" fmla="*/ 3967055 w 8009775"/>
              <a:gd name="connsiteY298" fmla="*/ 1617345 h 6858000"/>
              <a:gd name="connsiteX299" fmla="*/ 3972376 w 8009775"/>
              <a:gd name="connsiteY299" fmla="*/ 1613854 h 6858000"/>
              <a:gd name="connsiteX300" fmla="*/ 3977400 w 8009775"/>
              <a:gd name="connsiteY300" fmla="*/ 1610361 h 6858000"/>
              <a:gd name="connsiteX301" fmla="*/ 3982425 w 8009775"/>
              <a:gd name="connsiteY301" fmla="*/ 1606869 h 6858000"/>
              <a:gd name="connsiteX302" fmla="*/ 3986858 w 8009775"/>
              <a:gd name="connsiteY302" fmla="*/ 1602423 h 6858000"/>
              <a:gd name="connsiteX303" fmla="*/ 3991587 w 8009775"/>
              <a:gd name="connsiteY303" fmla="*/ 1598296 h 6858000"/>
              <a:gd name="connsiteX304" fmla="*/ 3996021 w 8009775"/>
              <a:gd name="connsiteY304" fmla="*/ 1593533 h 6858000"/>
              <a:gd name="connsiteX305" fmla="*/ 4000159 w 8009775"/>
              <a:gd name="connsiteY305" fmla="*/ 1588771 h 6858000"/>
              <a:gd name="connsiteX306" fmla="*/ 4003705 w 8009775"/>
              <a:gd name="connsiteY306" fmla="*/ 1583691 h 6858000"/>
              <a:gd name="connsiteX307" fmla="*/ 4007548 w 8009775"/>
              <a:gd name="connsiteY307" fmla="*/ 1578928 h 6858000"/>
              <a:gd name="connsiteX308" fmla="*/ 4010799 w 8009775"/>
              <a:gd name="connsiteY308" fmla="*/ 1573849 h 6858000"/>
              <a:gd name="connsiteX309" fmla="*/ 4013459 w 8009775"/>
              <a:gd name="connsiteY309" fmla="*/ 1568451 h 6858000"/>
              <a:gd name="connsiteX310" fmla="*/ 4016415 w 8009775"/>
              <a:gd name="connsiteY310" fmla="*/ 1563054 h 6858000"/>
              <a:gd name="connsiteX311" fmla="*/ 4018484 w 8009775"/>
              <a:gd name="connsiteY311" fmla="*/ 1557339 h 6858000"/>
              <a:gd name="connsiteX312" fmla="*/ 4020848 w 8009775"/>
              <a:gd name="connsiteY312" fmla="*/ 1551941 h 6858000"/>
              <a:gd name="connsiteX313" fmla="*/ 4022621 w 8009775"/>
              <a:gd name="connsiteY313" fmla="*/ 1546226 h 6858000"/>
              <a:gd name="connsiteX314" fmla="*/ 4024395 w 8009775"/>
              <a:gd name="connsiteY314" fmla="*/ 1540511 h 6858000"/>
              <a:gd name="connsiteX315" fmla="*/ 4025282 w 8009775"/>
              <a:gd name="connsiteY315" fmla="*/ 1534478 h 6858000"/>
              <a:gd name="connsiteX316" fmla="*/ 4026464 w 8009775"/>
              <a:gd name="connsiteY316" fmla="*/ 1528763 h 6858000"/>
              <a:gd name="connsiteX317" fmla="*/ 4027055 w 8009775"/>
              <a:gd name="connsiteY317" fmla="*/ 1522731 h 6858000"/>
              <a:gd name="connsiteX318" fmla="*/ 4027646 w 8009775"/>
              <a:gd name="connsiteY318" fmla="*/ 1517016 h 6858000"/>
              <a:gd name="connsiteX319" fmla="*/ 4027646 w 8009775"/>
              <a:gd name="connsiteY319" fmla="*/ 1510984 h 6858000"/>
              <a:gd name="connsiteX320" fmla="*/ 4027646 w 8009775"/>
              <a:gd name="connsiteY320" fmla="*/ 1505268 h 6858000"/>
              <a:gd name="connsiteX321" fmla="*/ 4027055 w 8009775"/>
              <a:gd name="connsiteY321" fmla="*/ 1499553 h 6858000"/>
              <a:gd name="connsiteX322" fmla="*/ 4026464 w 8009775"/>
              <a:gd name="connsiteY322" fmla="*/ 1493204 h 6858000"/>
              <a:gd name="connsiteX323" fmla="*/ 4025282 w 8009775"/>
              <a:gd name="connsiteY323" fmla="*/ 1487489 h 6858000"/>
              <a:gd name="connsiteX324" fmla="*/ 4024395 w 8009775"/>
              <a:gd name="connsiteY324" fmla="*/ 1481773 h 6858000"/>
              <a:gd name="connsiteX325" fmla="*/ 4022621 w 8009775"/>
              <a:gd name="connsiteY325" fmla="*/ 1476058 h 6858000"/>
              <a:gd name="connsiteX326" fmla="*/ 4020848 w 8009775"/>
              <a:gd name="connsiteY326" fmla="*/ 1470343 h 6858000"/>
              <a:gd name="connsiteX327" fmla="*/ 4018484 w 8009775"/>
              <a:gd name="connsiteY327" fmla="*/ 1464629 h 6858000"/>
              <a:gd name="connsiteX328" fmla="*/ 4016415 w 8009775"/>
              <a:gd name="connsiteY328" fmla="*/ 1459231 h 6858000"/>
              <a:gd name="connsiteX329" fmla="*/ 4013459 w 8009775"/>
              <a:gd name="connsiteY329" fmla="*/ 1453834 h 6858000"/>
              <a:gd name="connsiteX330" fmla="*/ 4010799 w 8009775"/>
              <a:gd name="connsiteY330" fmla="*/ 1448436 h 6858000"/>
              <a:gd name="connsiteX331" fmla="*/ 4007548 w 8009775"/>
              <a:gd name="connsiteY331" fmla="*/ 1443356 h 6858000"/>
              <a:gd name="connsiteX332" fmla="*/ 4003705 w 8009775"/>
              <a:gd name="connsiteY332" fmla="*/ 1438275 h 6858000"/>
              <a:gd name="connsiteX333" fmla="*/ 4000159 w 8009775"/>
              <a:gd name="connsiteY333" fmla="*/ 1433195 h 6858000"/>
              <a:gd name="connsiteX334" fmla="*/ 3996021 w 8009775"/>
              <a:gd name="connsiteY334" fmla="*/ 1428751 h 6858000"/>
              <a:gd name="connsiteX335" fmla="*/ 3991587 w 8009775"/>
              <a:gd name="connsiteY335" fmla="*/ 1423988 h 6858000"/>
              <a:gd name="connsiteX336" fmla="*/ 3323022 w 8009775"/>
              <a:gd name="connsiteY336" fmla="*/ 755333 h 6858000"/>
              <a:gd name="connsiteX337" fmla="*/ 3316815 w 8009775"/>
              <a:gd name="connsiteY337" fmla="*/ 748348 h 6858000"/>
              <a:gd name="connsiteX338" fmla="*/ 3310904 w 8009775"/>
              <a:gd name="connsiteY338" fmla="*/ 741045 h 6858000"/>
              <a:gd name="connsiteX339" fmla="*/ 3305584 w 8009775"/>
              <a:gd name="connsiteY339" fmla="*/ 733108 h 6858000"/>
              <a:gd name="connsiteX340" fmla="*/ 3300855 w 8009775"/>
              <a:gd name="connsiteY340" fmla="*/ 725170 h 6858000"/>
              <a:gd name="connsiteX341" fmla="*/ 3297308 w 8009775"/>
              <a:gd name="connsiteY341" fmla="*/ 716915 h 6858000"/>
              <a:gd name="connsiteX342" fmla="*/ 3293761 w 8009775"/>
              <a:gd name="connsiteY342" fmla="*/ 708660 h 6858000"/>
              <a:gd name="connsiteX343" fmla="*/ 3291101 w 8009775"/>
              <a:gd name="connsiteY343" fmla="*/ 699770 h 6858000"/>
              <a:gd name="connsiteX344" fmla="*/ 3289328 w 8009775"/>
              <a:gd name="connsiteY344" fmla="*/ 691198 h 6858000"/>
              <a:gd name="connsiteX345" fmla="*/ 2596527 w 8009775"/>
              <a:gd name="connsiteY345"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001744 w 8009775"/>
              <a:gd name="connsiteY74" fmla="*/ 1828166 h 6858000"/>
              <a:gd name="connsiteX75" fmla="*/ 2997311 w 8009775"/>
              <a:gd name="connsiteY75" fmla="*/ 1823404 h 6858000"/>
              <a:gd name="connsiteX76" fmla="*/ 2992878 w 8009775"/>
              <a:gd name="connsiteY76" fmla="*/ 1818640 h 6858000"/>
              <a:gd name="connsiteX77" fmla="*/ 2989331 w 8009775"/>
              <a:gd name="connsiteY77" fmla="*/ 1814195 h 6858000"/>
              <a:gd name="connsiteX78" fmla="*/ 2985784 w 8009775"/>
              <a:gd name="connsiteY78" fmla="*/ 1808799 h 6858000"/>
              <a:gd name="connsiteX79" fmla="*/ 2982533 w 8009775"/>
              <a:gd name="connsiteY79" fmla="*/ 1803718 h 6858000"/>
              <a:gd name="connsiteX80" fmla="*/ 2979873 w 8009775"/>
              <a:gd name="connsiteY80" fmla="*/ 1798321 h 6858000"/>
              <a:gd name="connsiteX81" fmla="*/ 2976917 w 8009775"/>
              <a:gd name="connsiteY81" fmla="*/ 1792924 h 6858000"/>
              <a:gd name="connsiteX82" fmla="*/ 2974552 w 8009775"/>
              <a:gd name="connsiteY82" fmla="*/ 1787526 h 6858000"/>
              <a:gd name="connsiteX83" fmla="*/ 2972484 w 8009775"/>
              <a:gd name="connsiteY83" fmla="*/ 1781811 h 6858000"/>
              <a:gd name="connsiteX84" fmla="*/ 2970710 w 8009775"/>
              <a:gd name="connsiteY84" fmla="*/ 1776095 h 6858000"/>
              <a:gd name="connsiteX85" fmla="*/ 2968937 w 8009775"/>
              <a:gd name="connsiteY85" fmla="*/ 1770380 h 6858000"/>
              <a:gd name="connsiteX86" fmla="*/ 2967755 w 8009775"/>
              <a:gd name="connsiteY86" fmla="*/ 1764665 h 6858000"/>
              <a:gd name="connsiteX87" fmla="*/ 2966868 w 8009775"/>
              <a:gd name="connsiteY87" fmla="*/ 1758634 h 6858000"/>
              <a:gd name="connsiteX88" fmla="*/ 2965981 w 8009775"/>
              <a:gd name="connsiteY88" fmla="*/ 1752919 h 6858000"/>
              <a:gd name="connsiteX89" fmla="*/ 2965686 w 8009775"/>
              <a:gd name="connsiteY89" fmla="*/ 1746885 h 6858000"/>
              <a:gd name="connsiteX90" fmla="*/ 2965686 w 8009775"/>
              <a:gd name="connsiteY90" fmla="*/ 1741170 h 6858000"/>
              <a:gd name="connsiteX91" fmla="*/ 2965686 w 8009775"/>
              <a:gd name="connsiteY91" fmla="*/ 1735139 h 6858000"/>
              <a:gd name="connsiteX92" fmla="*/ 2965981 w 8009775"/>
              <a:gd name="connsiteY92" fmla="*/ 1729424 h 6858000"/>
              <a:gd name="connsiteX93" fmla="*/ 2966868 w 8009775"/>
              <a:gd name="connsiteY93" fmla="*/ 1723074 h 6858000"/>
              <a:gd name="connsiteX94" fmla="*/ 2967755 w 8009775"/>
              <a:gd name="connsiteY94" fmla="*/ 1717358 h 6858000"/>
              <a:gd name="connsiteX95" fmla="*/ 2968937 w 8009775"/>
              <a:gd name="connsiteY95" fmla="*/ 1711643 h 6858000"/>
              <a:gd name="connsiteX96" fmla="*/ 2970710 w 8009775"/>
              <a:gd name="connsiteY96" fmla="*/ 1705929 h 6858000"/>
              <a:gd name="connsiteX97" fmla="*/ 2972484 w 8009775"/>
              <a:gd name="connsiteY97" fmla="*/ 1700214 h 6858000"/>
              <a:gd name="connsiteX98" fmla="*/ 2974552 w 8009775"/>
              <a:gd name="connsiteY98" fmla="*/ 1694816 h 6858000"/>
              <a:gd name="connsiteX99" fmla="*/ 2976917 w 8009775"/>
              <a:gd name="connsiteY99" fmla="*/ 1689101 h 6858000"/>
              <a:gd name="connsiteX100" fmla="*/ 2979873 w 8009775"/>
              <a:gd name="connsiteY100" fmla="*/ 1683703 h 6858000"/>
              <a:gd name="connsiteX101" fmla="*/ 2982533 w 8009775"/>
              <a:gd name="connsiteY101" fmla="*/ 1678305 h 6858000"/>
              <a:gd name="connsiteX102" fmla="*/ 2985784 w 8009775"/>
              <a:gd name="connsiteY102" fmla="*/ 1673226 h 6858000"/>
              <a:gd name="connsiteX103" fmla="*/ 2989331 w 8009775"/>
              <a:gd name="connsiteY103" fmla="*/ 1668145 h 6858000"/>
              <a:gd name="connsiteX104" fmla="*/ 2992878 w 8009775"/>
              <a:gd name="connsiteY104" fmla="*/ 1663066 h 6858000"/>
              <a:gd name="connsiteX105" fmla="*/ 2997311 w 8009775"/>
              <a:gd name="connsiteY105" fmla="*/ 1658621 h 6858000"/>
              <a:gd name="connsiteX106" fmla="*/ 3001744 w 8009775"/>
              <a:gd name="connsiteY106" fmla="*/ 1653859 h 6858000"/>
              <a:gd name="connsiteX107" fmla="*/ 3006178 w 8009775"/>
              <a:gd name="connsiteY107" fmla="*/ 1649414 h 6858000"/>
              <a:gd name="connsiteX108" fmla="*/ 3010907 w 8009775"/>
              <a:gd name="connsiteY108" fmla="*/ 1645603 h 6858000"/>
              <a:gd name="connsiteX109" fmla="*/ 3015932 w 8009775"/>
              <a:gd name="connsiteY109" fmla="*/ 1641794 h 6858000"/>
              <a:gd name="connsiteX110" fmla="*/ 3020956 w 8009775"/>
              <a:gd name="connsiteY110" fmla="*/ 1637984 h 6858000"/>
              <a:gd name="connsiteX111" fmla="*/ 3025981 w 8009775"/>
              <a:gd name="connsiteY111" fmla="*/ 1634809 h 6858000"/>
              <a:gd name="connsiteX112" fmla="*/ 3031596 w 8009775"/>
              <a:gd name="connsiteY112" fmla="*/ 1631950 h 6858000"/>
              <a:gd name="connsiteX113" fmla="*/ 3036916 w 8009775"/>
              <a:gd name="connsiteY113" fmla="*/ 1629094 h 6858000"/>
              <a:gd name="connsiteX114" fmla="*/ 3042532 w 8009775"/>
              <a:gd name="connsiteY114" fmla="*/ 1626871 h 6858000"/>
              <a:gd name="connsiteX115" fmla="*/ 3047852 w 8009775"/>
              <a:gd name="connsiteY115" fmla="*/ 1624649 h 6858000"/>
              <a:gd name="connsiteX116" fmla="*/ 3053764 w 8009775"/>
              <a:gd name="connsiteY116" fmla="*/ 1623061 h 6858000"/>
              <a:gd name="connsiteX117" fmla="*/ 3059379 w 8009775"/>
              <a:gd name="connsiteY117" fmla="*/ 1621155 h 6858000"/>
              <a:gd name="connsiteX118" fmla="*/ 3065291 w 8009775"/>
              <a:gd name="connsiteY118" fmla="*/ 1620204 h 6858000"/>
              <a:gd name="connsiteX119" fmla="*/ 3070906 w 8009775"/>
              <a:gd name="connsiteY119" fmla="*/ 1618934 h 6858000"/>
              <a:gd name="connsiteX120" fmla="*/ 3077113 w 8009775"/>
              <a:gd name="connsiteY120" fmla="*/ 1618299 h 6858000"/>
              <a:gd name="connsiteX121" fmla="*/ 3082729 w 8009775"/>
              <a:gd name="connsiteY121" fmla="*/ 1617981 h 6858000"/>
              <a:gd name="connsiteX122" fmla="*/ 3088936 w 8009775"/>
              <a:gd name="connsiteY122" fmla="*/ 1617981 h 6858000"/>
              <a:gd name="connsiteX123" fmla="*/ 3094552 w 8009775"/>
              <a:gd name="connsiteY123" fmla="*/ 1617981 h 6858000"/>
              <a:gd name="connsiteX124" fmla="*/ 3100758 w 8009775"/>
              <a:gd name="connsiteY124" fmla="*/ 1618299 h 6858000"/>
              <a:gd name="connsiteX125" fmla="*/ 3106670 w 8009775"/>
              <a:gd name="connsiteY125" fmla="*/ 1618934 h 6858000"/>
              <a:gd name="connsiteX126" fmla="*/ 3112285 w 8009775"/>
              <a:gd name="connsiteY126" fmla="*/ 1620204 h 6858000"/>
              <a:gd name="connsiteX127" fmla="*/ 3117901 w 8009775"/>
              <a:gd name="connsiteY127" fmla="*/ 1621155 h 6858000"/>
              <a:gd name="connsiteX128" fmla="*/ 3123812 w 8009775"/>
              <a:gd name="connsiteY128" fmla="*/ 1623061 h 6858000"/>
              <a:gd name="connsiteX129" fmla="*/ 3129428 w 8009775"/>
              <a:gd name="connsiteY129" fmla="*/ 1624649 h 6858000"/>
              <a:gd name="connsiteX130" fmla="*/ 3135339 w 8009775"/>
              <a:gd name="connsiteY130" fmla="*/ 1626871 h 6858000"/>
              <a:gd name="connsiteX131" fmla="*/ 3140660 w 8009775"/>
              <a:gd name="connsiteY131" fmla="*/ 1629094 h 6858000"/>
              <a:gd name="connsiteX132" fmla="*/ 3145980 w 8009775"/>
              <a:gd name="connsiteY132" fmla="*/ 1631950 h 6858000"/>
              <a:gd name="connsiteX133" fmla="*/ 3151300 w 8009775"/>
              <a:gd name="connsiteY133" fmla="*/ 1634809 h 6858000"/>
              <a:gd name="connsiteX134" fmla="*/ 3156324 w 8009775"/>
              <a:gd name="connsiteY134" fmla="*/ 1637984 h 6858000"/>
              <a:gd name="connsiteX135" fmla="*/ 3161349 w 8009775"/>
              <a:gd name="connsiteY135" fmla="*/ 1641794 h 6858000"/>
              <a:gd name="connsiteX136" fmla="*/ 3166374 w 8009775"/>
              <a:gd name="connsiteY136" fmla="*/ 1645603 h 6858000"/>
              <a:gd name="connsiteX137" fmla="*/ 3171102 w 8009775"/>
              <a:gd name="connsiteY137" fmla="*/ 1649414 h 6858000"/>
              <a:gd name="connsiteX138" fmla="*/ 3175832 w 8009775"/>
              <a:gd name="connsiteY138" fmla="*/ 1653859 h 6858000"/>
              <a:gd name="connsiteX139" fmla="*/ 3844692 w 8009775"/>
              <a:gd name="connsiteY139" fmla="*/ 2322830 h 6858000"/>
              <a:gd name="connsiteX140" fmla="*/ 3849421 w 8009775"/>
              <a:gd name="connsiteY140" fmla="*/ 2326958 h 6858000"/>
              <a:gd name="connsiteX141" fmla="*/ 3854150 w 8009775"/>
              <a:gd name="connsiteY141" fmla="*/ 2331085 h 6858000"/>
              <a:gd name="connsiteX142" fmla="*/ 3859175 w 8009775"/>
              <a:gd name="connsiteY142" fmla="*/ 2334895 h 6858000"/>
              <a:gd name="connsiteX143" fmla="*/ 3864199 w 8009775"/>
              <a:gd name="connsiteY143" fmla="*/ 2338705 h 6858000"/>
              <a:gd name="connsiteX144" fmla="*/ 3869224 w 8009775"/>
              <a:gd name="connsiteY144" fmla="*/ 2341880 h 6858000"/>
              <a:gd name="connsiteX145" fmla="*/ 3874544 w 8009775"/>
              <a:gd name="connsiteY145" fmla="*/ 2344738 h 6858000"/>
              <a:gd name="connsiteX146" fmla="*/ 3879864 w 8009775"/>
              <a:gd name="connsiteY146" fmla="*/ 2347595 h 6858000"/>
              <a:gd name="connsiteX147" fmla="*/ 3885775 w 8009775"/>
              <a:gd name="connsiteY147" fmla="*/ 2349818 h 6858000"/>
              <a:gd name="connsiteX148" fmla="*/ 3891096 w 8009775"/>
              <a:gd name="connsiteY148" fmla="*/ 2351723 h 6858000"/>
              <a:gd name="connsiteX149" fmla="*/ 3896711 w 8009775"/>
              <a:gd name="connsiteY149" fmla="*/ 2353628 h 6858000"/>
              <a:gd name="connsiteX150" fmla="*/ 3902623 w 8009775"/>
              <a:gd name="connsiteY150" fmla="*/ 2355534 h 6858000"/>
              <a:gd name="connsiteX151" fmla="*/ 3908238 w 8009775"/>
              <a:gd name="connsiteY151" fmla="*/ 2356485 h 6858000"/>
              <a:gd name="connsiteX152" fmla="*/ 3914150 w 8009775"/>
              <a:gd name="connsiteY152" fmla="*/ 2357755 h 6858000"/>
              <a:gd name="connsiteX153" fmla="*/ 3920061 w 8009775"/>
              <a:gd name="connsiteY153" fmla="*/ 2358391 h 6858000"/>
              <a:gd name="connsiteX154" fmla="*/ 3925972 w 8009775"/>
              <a:gd name="connsiteY154" fmla="*/ 2358708 h 6858000"/>
              <a:gd name="connsiteX155" fmla="*/ 3931883 w 8009775"/>
              <a:gd name="connsiteY155" fmla="*/ 2358708 h 6858000"/>
              <a:gd name="connsiteX156" fmla="*/ 3937795 w 8009775"/>
              <a:gd name="connsiteY156" fmla="*/ 2358708 h 6858000"/>
              <a:gd name="connsiteX157" fmla="*/ 3943706 w 8009775"/>
              <a:gd name="connsiteY157" fmla="*/ 2358391 h 6858000"/>
              <a:gd name="connsiteX158" fmla="*/ 3949617 w 8009775"/>
              <a:gd name="connsiteY158" fmla="*/ 2357755 h 6858000"/>
              <a:gd name="connsiteX159" fmla="*/ 3955233 w 8009775"/>
              <a:gd name="connsiteY159" fmla="*/ 2356485 h 6858000"/>
              <a:gd name="connsiteX160" fmla="*/ 3961144 w 8009775"/>
              <a:gd name="connsiteY160" fmla="*/ 2355534 h 6858000"/>
              <a:gd name="connsiteX161" fmla="*/ 3966760 w 8009775"/>
              <a:gd name="connsiteY161" fmla="*/ 2353628 h 6858000"/>
              <a:gd name="connsiteX162" fmla="*/ 3972671 w 8009775"/>
              <a:gd name="connsiteY162" fmla="*/ 2351723 h 6858000"/>
              <a:gd name="connsiteX163" fmla="*/ 3978287 w 8009775"/>
              <a:gd name="connsiteY163" fmla="*/ 2349818 h 6858000"/>
              <a:gd name="connsiteX164" fmla="*/ 3983607 w 8009775"/>
              <a:gd name="connsiteY164" fmla="*/ 2347595 h 6858000"/>
              <a:gd name="connsiteX165" fmla="*/ 3989223 w 8009775"/>
              <a:gd name="connsiteY165" fmla="*/ 2344738 h 6858000"/>
              <a:gd name="connsiteX166" fmla="*/ 3994543 w 8009775"/>
              <a:gd name="connsiteY166" fmla="*/ 2341880 h 6858000"/>
              <a:gd name="connsiteX167" fmla="*/ 3999567 w 8009775"/>
              <a:gd name="connsiteY167" fmla="*/ 2338705 h 6858000"/>
              <a:gd name="connsiteX168" fmla="*/ 4004888 w 8009775"/>
              <a:gd name="connsiteY168" fmla="*/ 2334895 h 6858000"/>
              <a:gd name="connsiteX169" fmla="*/ 4009617 w 8009775"/>
              <a:gd name="connsiteY169" fmla="*/ 2331085 h 6858000"/>
              <a:gd name="connsiteX170" fmla="*/ 4014346 w 8009775"/>
              <a:gd name="connsiteY170" fmla="*/ 2326958 h 6858000"/>
              <a:gd name="connsiteX171" fmla="*/ 4018779 w 8009775"/>
              <a:gd name="connsiteY171" fmla="*/ 2322830 h 6858000"/>
              <a:gd name="connsiteX172" fmla="*/ 4023213 w 8009775"/>
              <a:gd name="connsiteY172" fmla="*/ 2318068 h 6858000"/>
              <a:gd name="connsiteX173" fmla="*/ 4027646 w 8009775"/>
              <a:gd name="connsiteY173" fmla="*/ 2313306 h 6858000"/>
              <a:gd name="connsiteX174" fmla="*/ 4031193 w 8009775"/>
              <a:gd name="connsiteY174" fmla="*/ 2308544 h 6858000"/>
              <a:gd name="connsiteX175" fmla="*/ 4034740 w 8009775"/>
              <a:gd name="connsiteY175" fmla="*/ 2303463 h 6858000"/>
              <a:gd name="connsiteX176" fmla="*/ 4037991 w 8009775"/>
              <a:gd name="connsiteY176" fmla="*/ 2298384 h 6858000"/>
              <a:gd name="connsiteX177" fmla="*/ 4040946 w 8009775"/>
              <a:gd name="connsiteY177" fmla="*/ 2292985 h 6858000"/>
              <a:gd name="connsiteX178" fmla="*/ 4043606 w 8009775"/>
              <a:gd name="connsiteY178" fmla="*/ 2287588 h 6858000"/>
              <a:gd name="connsiteX179" fmla="*/ 4046267 w 8009775"/>
              <a:gd name="connsiteY179" fmla="*/ 2281873 h 6858000"/>
              <a:gd name="connsiteX180" fmla="*/ 4048040 w 8009775"/>
              <a:gd name="connsiteY180" fmla="*/ 2276476 h 6858000"/>
              <a:gd name="connsiteX181" fmla="*/ 4050109 w 8009775"/>
              <a:gd name="connsiteY181" fmla="*/ 2270761 h 6858000"/>
              <a:gd name="connsiteX182" fmla="*/ 4051587 w 8009775"/>
              <a:gd name="connsiteY182" fmla="*/ 2265046 h 6858000"/>
              <a:gd name="connsiteX183" fmla="*/ 4052769 w 8009775"/>
              <a:gd name="connsiteY183" fmla="*/ 2259331 h 6858000"/>
              <a:gd name="connsiteX184" fmla="*/ 4053656 w 8009775"/>
              <a:gd name="connsiteY184" fmla="*/ 2253298 h 6858000"/>
              <a:gd name="connsiteX185" fmla="*/ 4054542 w 8009775"/>
              <a:gd name="connsiteY185" fmla="*/ 2247266 h 6858000"/>
              <a:gd name="connsiteX186" fmla="*/ 4054838 w 8009775"/>
              <a:gd name="connsiteY186" fmla="*/ 2241551 h 6858000"/>
              <a:gd name="connsiteX187" fmla="*/ 4055133 w 8009775"/>
              <a:gd name="connsiteY187" fmla="*/ 2235519 h 6858000"/>
              <a:gd name="connsiteX188" fmla="*/ 4054838 w 8009775"/>
              <a:gd name="connsiteY188" fmla="*/ 2229804 h 6858000"/>
              <a:gd name="connsiteX189" fmla="*/ 4054542 w 8009775"/>
              <a:gd name="connsiteY189" fmla="*/ 2223770 h 6858000"/>
              <a:gd name="connsiteX190" fmla="*/ 4053656 w 8009775"/>
              <a:gd name="connsiteY190" fmla="*/ 2217739 h 6858000"/>
              <a:gd name="connsiteX191" fmla="*/ 4052769 w 8009775"/>
              <a:gd name="connsiteY191" fmla="*/ 2212024 h 6858000"/>
              <a:gd name="connsiteX192" fmla="*/ 4051587 w 8009775"/>
              <a:gd name="connsiteY192" fmla="*/ 2206309 h 6858000"/>
              <a:gd name="connsiteX193" fmla="*/ 4050109 w 8009775"/>
              <a:gd name="connsiteY193" fmla="*/ 2200593 h 6858000"/>
              <a:gd name="connsiteX194" fmla="*/ 4048040 w 8009775"/>
              <a:gd name="connsiteY194" fmla="*/ 2194878 h 6858000"/>
              <a:gd name="connsiteX195" fmla="*/ 4046267 w 8009775"/>
              <a:gd name="connsiteY195" fmla="*/ 2189163 h 6858000"/>
              <a:gd name="connsiteX196" fmla="*/ 4043606 w 8009775"/>
              <a:gd name="connsiteY196" fmla="*/ 2183765 h 6858000"/>
              <a:gd name="connsiteX197" fmla="*/ 4040946 w 8009775"/>
              <a:gd name="connsiteY197" fmla="*/ 2178368 h 6858000"/>
              <a:gd name="connsiteX198" fmla="*/ 4037991 w 8009775"/>
              <a:gd name="connsiteY198" fmla="*/ 2172970 h 6858000"/>
              <a:gd name="connsiteX199" fmla="*/ 4034740 w 8009775"/>
              <a:gd name="connsiteY199" fmla="*/ 2167890 h 6858000"/>
              <a:gd name="connsiteX200" fmla="*/ 4031193 w 8009775"/>
              <a:gd name="connsiteY200" fmla="*/ 2162494 h 6858000"/>
              <a:gd name="connsiteX201" fmla="*/ 4027646 w 8009775"/>
              <a:gd name="connsiteY201" fmla="*/ 2157730 h 6858000"/>
              <a:gd name="connsiteX202" fmla="*/ 4023213 w 8009775"/>
              <a:gd name="connsiteY202" fmla="*/ 2153285 h 6858000"/>
              <a:gd name="connsiteX203" fmla="*/ 4018779 w 8009775"/>
              <a:gd name="connsiteY203" fmla="*/ 2148523 h 6858000"/>
              <a:gd name="connsiteX204" fmla="*/ 3632182 w 8009775"/>
              <a:gd name="connsiteY204" fmla="*/ 1761490 h 6858000"/>
              <a:gd name="connsiteX205" fmla="*/ 3435928 w 8009775"/>
              <a:gd name="connsiteY205" fmla="*/ 1565276 h 6858000"/>
              <a:gd name="connsiteX206" fmla="*/ 3431198 w 8009775"/>
              <a:gd name="connsiteY206" fmla="*/ 1560514 h 6858000"/>
              <a:gd name="connsiteX207" fmla="*/ 3427356 w 8009775"/>
              <a:gd name="connsiteY207" fmla="*/ 1555751 h 6858000"/>
              <a:gd name="connsiteX208" fmla="*/ 3423218 w 8009775"/>
              <a:gd name="connsiteY208" fmla="*/ 1550671 h 6858000"/>
              <a:gd name="connsiteX209" fmla="*/ 3420262 w 8009775"/>
              <a:gd name="connsiteY209" fmla="*/ 1545909 h 6858000"/>
              <a:gd name="connsiteX210" fmla="*/ 3417012 w 8009775"/>
              <a:gd name="connsiteY210" fmla="*/ 1540829 h 6858000"/>
              <a:gd name="connsiteX211" fmla="*/ 3413760 w 8009775"/>
              <a:gd name="connsiteY211" fmla="*/ 1535430 h 6858000"/>
              <a:gd name="connsiteX212" fmla="*/ 3411100 w 8009775"/>
              <a:gd name="connsiteY212" fmla="*/ 1530034 h 6858000"/>
              <a:gd name="connsiteX213" fmla="*/ 3408736 w 8009775"/>
              <a:gd name="connsiteY213" fmla="*/ 1524635 h 6858000"/>
              <a:gd name="connsiteX214" fmla="*/ 3406371 w 8009775"/>
              <a:gd name="connsiteY214" fmla="*/ 1518920 h 6858000"/>
              <a:gd name="connsiteX215" fmla="*/ 3404598 w 8009775"/>
              <a:gd name="connsiteY215" fmla="*/ 1513205 h 6858000"/>
              <a:gd name="connsiteX216" fmla="*/ 3403120 w 8009775"/>
              <a:gd name="connsiteY216" fmla="*/ 1507174 h 6858000"/>
              <a:gd name="connsiteX217" fmla="*/ 3401938 w 8009775"/>
              <a:gd name="connsiteY217" fmla="*/ 1501459 h 6858000"/>
              <a:gd name="connsiteX218" fmla="*/ 3401051 w 8009775"/>
              <a:gd name="connsiteY218" fmla="*/ 1495744 h 6858000"/>
              <a:gd name="connsiteX219" fmla="*/ 3400460 w 8009775"/>
              <a:gd name="connsiteY219" fmla="*/ 1489710 h 6858000"/>
              <a:gd name="connsiteX220" fmla="*/ 3399869 w 8009775"/>
              <a:gd name="connsiteY220" fmla="*/ 1483995 h 6858000"/>
              <a:gd name="connsiteX221" fmla="*/ 3399573 w 8009775"/>
              <a:gd name="connsiteY221" fmla="*/ 1478281 h 6858000"/>
              <a:gd name="connsiteX222" fmla="*/ 3399869 w 8009775"/>
              <a:gd name="connsiteY222" fmla="*/ 1472249 h 6858000"/>
              <a:gd name="connsiteX223" fmla="*/ 3400460 w 8009775"/>
              <a:gd name="connsiteY223" fmla="*/ 1466215 h 6858000"/>
              <a:gd name="connsiteX224" fmla="*/ 3401051 w 8009775"/>
              <a:gd name="connsiteY224" fmla="*/ 1460183 h 6858000"/>
              <a:gd name="connsiteX225" fmla="*/ 3401938 w 8009775"/>
              <a:gd name="connsiteY225" fmla="*/ 1454468 h 6858000"/>
              <a:gd name="connsiteX226" fmla="*/ 3403120 w 8009775"/>
              <a:gd name="connsiteY226" fmla="*/ 1448754 h 6858000"/>
              <a:gd name="connsiteX227" fmla="*/ 3404598 w 8009775"/>
              <a:gd name="connsiteY227" fmla="*/ 1443039 h 6858000"/>
              <a:gd name="connsiteX228" fmla="*/ 3406371 w 8009775"/>
              <a:gd name="connsiteY228" fmla="*/ 1437324 h 6858000"/>
              <a:gd name="connsiteX229" fmla="*/ 3408736 w 8009775"/>
              <a:gd name="connsiteY229" fmla="*/ 1431609 h 6858000"/>
              <a:gd name="connsiteX230" fmla="*/ 3411100 w 8009775"/>
              <a:gd name="connsiteY230" fmla="*/ 1426211 h 6858000"/>
              <a:gd name="connsiteX231" fmla="*/ 3413760 w 8009775"/>
              <a:gd name="connsiteY231" fmla="*/ 1420814 h 6858000"/>
              <a:gd name="connsiteX232" fmla="*/ 3417012 w 8009775"/>
              <a:gd name="connsiteY232" fmla="*/ 1415416 h 6858000"/>
              <a:gd name="connsiteX233" fmla="*/ 3420262 w 8009775"/>
              <a:gd name="connsiteY233" fmla="*/ 1410336 h 6858000"/>
              <a:gd name="connsiteX234" fmla="*/ 3423218 w 8009775"/>
              <a:gd name="connsiteY234" fmla="*/ 1405256 h 6858000"/>
              <a:gd name="connsiteX235" fmla="*/ 3427356 w 8009775"/>
              <a:gd name="connsiteY235" fmla="*/ 1400175 h 6858000"/>
              <a:gd name="connsiteX236" fmla="*/ 3431198 w 8009775"/>
              <a:gd name="connsiteY236" fmla="*/ 1395731 h 6858000"/>
              <a:gd name="connsiteX237" fmla="*/ 3435928 w 8009775"/>
              <a:gd name="connsiteY237" fmla="*/ 1390969 h 6858000"/>
              <a:gd name="connsiteX238" fmla="*/ 3440361 w 8009775"/>
              <a:gd name="connsiteY238" fmla="*/ 1386524 h 6858000"/>
              <a:gd name="connsiteX239" fmla="*/ 3445386 w 8009775"/>
              <a:gd name="connsiteY239" fmla="*/ 1382396 h 6858000"/>
              <a:gd name="connsiteX240" fmla="*/ 3449819 w 8009775"/>
              <a:gd name="connsiteY240" fmla="*/ 1378585 h 6858000"/>
              <a:gd name="connsiteX241" fmla="*/ 3454844 w 8009775"/>
              <a:gd name="connsiteY241" fmla="*/ 1375094 h 6858000"/>
              <a:gd name="connsiteX242" fmla="*/ 3460459 w 8009775"/>
              <a:gd name="connsiteY242" fmla="*/ 1371919 h 6858000"/>
              <a:gd name="connsiteX243" fmla="*/ 3465780 w 8009775"/>
              <a:gd name="connsiteY243" fmla="*/ 1369061 h 6858000"/>
              <a:gd name="connsiteX244" fmla="*/ 3471100 w 8009775"/>
              <a:gd name="connsiteY244" fmla="*/ 1366204 h 6858000"/>
              <a:gd name="connsiteX245" fmla="*/ 3476420 w 8009775"/>
              <a:gd name="connsiteY245" fmla="*/ 1363980 h 6858000"/>
              <a:gd name="connsiteX246" fmla="*/ 3482331 w 8009775"/>
              <a:gd name="connsiteY246" fmla="*/ 1361759 h 6858000"/>
              <a:gd name="connsiteX247" fmla="*/ 3487947 w 8009775"/>
              <a:gd name="connsiteY247" fmla="*/ 1360170 h 6858000"/>
              <a:gd name="connsiteX248" fmla="*/ 3493858 w 8009775"/>
              <a:gd name="connsiteY248" fmla="*/ 1358265 h 6858000"/>
              <a:gd name="connsiteX249" fmla="*/ 3499474 w 8009775"/>
              <a:gd name="connsiteY249" fmla="*/ 1357314 h 6858000"/>
              <a:gd name="connsiteX250" fmla="*/ 3505385 w 8009775"/>
              <a:gd name="connsiteY250" fmla="*/ 1356043 h 6858000"/>
              <a:gd name="connsiteX251" fmla="*/ 3511001 w 8009775"/>
              <a:gd name="connsiteY251" fmla="*/ 1355409 h 6858000"/>
              <a:gd name="connsiteX252" fmla="*/ 3517208 w 8009775"/>
              <a:gd name="connsiteY252" fmla="*/ 1355090 h 6858000"/>
              <a:gd name="connsiteX253" fmla="*/ 3522823 w 8009775"/>
              <a:gd name="connsiteY253" fmla="*/ 1354773 h 6858000"/>
              <a:gd name="connsiteX254" fmla="*/ 3529030 w 8009775"/>
              <a:gd name="connsiteY254" fmla="*/ 1355090 h 6858000"/>
              <a:gd name="connsiteX255" fmla="*/ 3534646 w 8009775"/>
              <a:gd name="connsiteY255" fmla="*/ 1355409 h 6858000"/>
              <a:gd name="connsiteX256" fmla="*/ 3540557 w 8009775"/>
              <a:gd name="connsiteY256" fmla="*/ 1356043 h 6858000"/>
              <a:gd name="connsiteX257" fmla="*/ 3546468 w 8009775"/>
              <a:gd name="connsiteY257" fmla="*/ 1357314 h 6858000"/>
              <a:gd name="connsiteX258" fmla="*/ 3552380 w 8009775"/>
              <a:gd name="connsiteY258" fmla="*/ 1358265 h 6858000"/>
              <a:gd name="connsiteX259" fmla="*/ 3557995 w 8009775"/>
              <a:gd name="connsiteY259" fmla="*/ 1360170 h 6858000"/>
              <a:gd name="connsiteX260" fmla="*/ 3563906 w 8009775"/>
              <a:gd name="connsiteY260" fmla="*/ 1361759 h 6858000"/>
              <a:gd name="connsiteX261" fmla="*/ 3569227 w 8009775"/>
              <a:gd name="connsiteY261" fmla="*/ 1363980 h 6858000"/>
              <a:gd name="connsiteX262" fmla="*/ 3574842 w 8009775"/>
              <a:gd name="connsiteY262" fmla="*/ 1366204 h 6858000"/>
              <a:gd name="connsiteX263" fmla="*/ 3580458 w 8009775"/>
              <a:gd name="connsiteY263" fmla="*/ 1369061 h 6858000"/>
              <a:gd name="connsiteX264" fmla="*/ 3585778 w 8009775"/>
              <a:gd name="connsiteY264" fmla="*/ 1371919 h 6858000"/>
              <a:gd name="connsiteX265" fmla="*/ 3590803 w 8009775"/>
              <a:gd name="connsiteY265" fmla="*/ 1375094 h 6858000"/>
              <a:gd name="connsiteX266" fmla="*/ 3595828 w 8009775"/>
              <a:gd name="connsiteY266" fmla="*/ 1378585 h 6858000"/>
              <a:gd name="connsiteX267" fmla="*/ 3600852 w 8009775"/>
              <a:gd name="connsiteY267" fmla="*/ 1382396 h 6858000"/>
              <a:gd name="connsiteX268" fmla="*/ 3605581 w 8009775"/>
              <a:gd name="connsiteY268" fmla="*/ 1386524 h 6858000"/>
              <a:gd name="connsiteX269" fmla="*/ 3610014 w 8009775"/>
              <a:gd name="connsiteY269" fmla="*/ 1390969 h 6858000"/>
              <a:gd name="connsiteX270" fmla="*/ 3817500 w 8009775"/>
              <a:gd name="connsiteY270" fmla="*/ 1598296 h 6858000"/>
              <a:gd name="connsiteX271" fmla="*/ 3821934 w 8009775"/>
              <a:gd name="connsiteY271" fmla="*/ 1602423 h 6858000"/>
              <a:gd name="connsiteX272" fmla="*/ 3826663 w 8009775"/>
              <a:gd name="connsiteY272" fmla="*/ 1606869 h 6858000"/>
              <a:gd name="connsiteX273" fmla="*/ 3831687 w 8009775"/>
              <a:gd name="connsiteY273" fmla="*/ 1610361 h 6858000"/>
              <a:gd name="connsiteX274" fmla="*/ 3836712 w 8009775"/>
              <a:gd name="connsiteY274" fmla="*/ 1613854 h 6858000"/>
              <a:gd name="connsiteX275" fmla="*/ 3841736 w 8009775"/>
              <a:gd name="connsiteY275" fmla="*/ 1617345 h 6858000"/>
              <a:gd name="connsiteX276" fmla="*/ 3847352 w 8009775"/>
              <a:gd name="connsiteY276" fmla="*/ 1620204 h 6858000"/>
              <a:gd name="connsiteX277" fmla="*/ 3852672 w 8009775"/>
              <a:gd name="connsiteY277" fmla="*/ 1623061 h 6858000"/>
              <a:gd name="connsiteX278" fmla="*/ 3857992 w 8009775"/>
              <a:gd name="connsiteY278" fmla="*/ 1625283 h 6858000"/>
              <a:gd name="connsiteX279" fmla="*/ 3863608 w 8009775"/>
              <a:gd name="connsiteY279" fmla="*/ 1627189 h 6858000"/>
              <a:gd name="connsiteX280" fmla="*/ 3869519 w 8009775"/>
              <a:gd name="connsiteY280" fmla="*/ 1629094 h 6858000"/>
              <a:gd name="connsiteX281" fmla="*/ 3875135 w 8009775"/>
              <a:gd name="connsiteY281" fmla="*/ 1630998 h 6858000"/>
              <a:gd name="connsiteX282" fmla="*/ 3881046 w 8009775"/>
              <a:gd name="connsiteY282" fmla="*/ 1631950 h 6858000"/>
              <a:gd name="connsiteX283" fmla="*/ 3886662 w 8009775"/>
              <a:gd name="connsiteY283" fmla="*/ 1632904 h 6858000"/>
              <a:gd name="connsiteX284" fmla="*/ 3892869 w 8009775"/>
              <a:gd name="connsiteY284" fmla="*/ 1633856 h 6858000"/>
              <a:gd name="connsiteX285" fmla="*/ 3898485 w 8009775"/>
              <a:gd name="connsiteY285" fmla="*/ 1634174 h 6858000"/>
              <a:gd name="connsiteX286" fmla="*/ 3904396 w 8009775"/>
              <a:gd name="connsiteY286" fmla="*/ 1634174 h 6858000"/>
              <a:gd name="connsiteX287" fmla="*/ 3910307 w 8009775"/>
              <a:gd name="connsiteY287" fmla="*/ 1634174 h 6858000"/>
              <a:gd name="connsiteX288" fmla="*/ 3916219 w 8009775"/>
              <a:gd name="connsiteY288" fmla="*/ 1633856 h 6858000"/>
              <a:gd name="connsiteX289" fmla="*/ 3922425 w 8009775"/>
              <a:gd name="connsiteY289" fmla="*/ 1632904 h 6858000"/>
              <a:gd name="connsiteX290" fmla="*/ 3928041 w 8009775"/>
              <a:gd name="connsiteY290" fmla="*/ 1631950 h 6858000"/>
              <a:gd name="connsiteX291" fmla="*/ 3933657 w 8009775"/>
              <a:gd name="connsiteY291" fmla="*/ 1630998 h 6858000"/>
              <a:gd name="connsiteX292" fmla="*/ 3939568 w 8009775"/>
              <a:gd name="connsiteY292" fmla="*/ 1629094 h 6858000"/>
              <a:gd name="connsiteX293" fmla="*/ 3945184 w 8009775"/>
              <a:gd name="connsiteY293" fmla="*/ 1627189 h 6858000"/>
              <a:gd name="connsiteX294" fmla="*/ 3950799 w 8009775"/>
              <a:gd name="connsiteY294" fmla="*/ 1625283 h 6858000"/>
              <a:gd name="connsiteX295" fmla="*/ 3956415 w 8009775"/>
              <a:gd name="connsiteY295" fmla="*/ 1623061 h 6858000"/>
              <a:gd name="connsiteX296" fmla="*/ 3961735 w 8009775"/>
              <a:gd name="connsiteY296" fmla="*/ 1620204 h 6858000"/>
              <a:gd name="connsiteX297" fmla="*/ 3967055 w 8009775"/>
              <a:gd name="connsiteY297" fmla="*/ 1617345 h 6858000"/>
              <a:gd name="connsiteX298" fmla="*/ 3972376 w 8009775"/>
              <a:gd name="connsiteY298" fmla="*/ 1613854 h 6858000"/>
              <a:gd name="connsiteX299" fmla="*/ 3977400 w 8009775"/>
              <a:gd name="connsiteY299" fmla="*/ 1610361 h 6858000"/>
              <a:gd name="connsiteX300" fmla="*/ 3982425 w 8009775"/>
              <a:gd name="connsiteY300" fmla="*/ 1606869 h 6858000"/>
              <a:gd name="connsiteX301" fmla="*/ 3986858 w 8009775"/>
              <a:gd name="connsiteY301" fmla="*/ 1602423 h 6858000"/>
              <a:gd name="connsiteX302" fmla="*/ 3991587 w 8009775"/>
              <a:gd name="connsiteY302" fmla="*/ 1598296 h 6858000"/>
              <a:gd name="connsiteX303" fmla="*/ 3996021 w 8009775"/>
              <a:gd name="connsiteY303" fmla="*/ 1593533 h 6858000"/>
              <a:gd name="connsiteX304" fmla="*/ 4000159 w 8009775"/>
              <a:gd name="connsiteY304" fmla="*/ 1588771 h 6858000"/>
              <a:gd name="connsiteX305" fmla="*/ 4003705 w 8009775"/>
              <a:gd name="connsiteY305" fmla="*/ 1583691 h 6858000"/>
              <a:gd name="connsiteX306" fmla="*/ 4007548 w 8009775"/>
              <a:gd name="connsiteY306" fmla="*/ 1578928 h 6858000"/>
              <a:gd name="connsiteX307" fmla="*/ 4010799 w 8009775"/>
              <a:gd name="connsiteY307" fmla="*/ 1573849 h 6858000"/>
              <a:gd name="connsiteX308" fmla="*/ 4013459 w 8009775"/>
              <a:gd name="connsiteY308" fmla="*/ 1568451 h 6858000"/>
              <a:gd name="connsiteX309" fmla="*/ 4016415 w 8009775"/>
              <a:gd name="connsiteY309" fmla="*/ 1563054 h 6858000"/>
              <a:gd name="connsiteX310" fmla="*/ 4018484 w 8009775"/>
              <a:gd name="connsiteY310" fmla="*/ 1557339 h 6858000"/>
              <a:gd name="connsiteX311" fmla="*/ 4020848 w 8009775"/>
              <a:gd name="connsiteY311" fmla="*/ 1551941 h 6858000"/>
              <a:gd name="connsiteX312" fmla="*/ 4022621 w 8009775"/>
              <a:gd name="connsiteY312" fmla="*/ 1546226 h 6858000"/>
              <a:gd name="connsiteX313" fmla="*/ 4024395 w 8009775"/>
              <a:gd name="connsiteY313" fmla="*/ 1540511 h 6858000"/>
              <a:gd name="connsiteX314" fmla="*/ 4025282 w 8009775"/>
              <a:gd name="connsiteY314" fmla="*/ 1534478 h 6858000"/>
              <a:gd name="connsiteX315" fmla="*/ 4026464 w 8009775"/>
              <a:gd name="connsiteY315" fmla="*/ 1528763 h 6858000"/>
              <a:gd name="connsiteX316" fmla="*/ 4027055 w 8009775"/>
              <a:gd name="connsiteY316" fmla="*/ 1522731 h 6858000"/>
              <a:gd name="connsiteX317" fmla="*/ 4027646 w 8009775"/>
              <a:gd name="connsiteY317" fmla="*/ 1517016 h 6858000"/>
              <a:gd name="connsiteX318" fmla="*/ 4027646 w 8009775"/>
              <a:gd name="connsiteY318" fmla="*/ 1510984 h 6858000"/>
              <a:gd name="connsiteX319" fmla="*/ 4027646 w 8009775"/>
              <a:gd name="connsiteY319" fmla="*/ 1505268 h 6858000"/>
              <a:gd name="connsiteX320" fmla="*/ 4027055 w 8009775"/>
              <a:gd name="connsiteY320" fmla="*/ 1499553 h 6858000"/>
              <a:gd name="connsiteX321" fmla="*/ 4026464 w 8009775"/>
              <a:gd name="connsiteY321" fmla="*/ 1493204 h 6858000"/>
              <a:gd name="connsiteX322" fmla="*/ 4025282 w 8009775"/>
              <a:gd name="connsiteY322" fmla="*/ 1487489 h 6858000"/>
              <a:gd name="connsiteX323" fmla="*/ 4024395 w 8009775"/>
              <a:gd name="connsiteY323" fmla="*/ 1481773 h 6858000"/>
              <a:gd name="connsiteX324" fmla="*/ 4022621 w 8009775"/>
              <a:gd name="connsiteY324" fmla="*/ 1476058 h 6858000"/>
              <a:gd name="connsiteX325" fmla="*/ 4020848 w 8009775"/>
              <a:gd name="connsiteY325" fmla="*/ 1470343 h 6858000"/>
              <a:gd name="connsiteX326" fmla="*/ 4018484 w 8009775"/>
              <a:gd name="connsiteY326" fmla="*/ 1464629 h 6858000"/>
              <a:gd name="connsiteX327" fmla="*/ 4016415 w 8009775"/>
              <a:gd name="connsiteY327" fmla="*/ 1459231 h 6858000"/>
              <a:gd name="connsiteX328" fmla="*/ 4013459 w 8009775"/>
              <a:gd name="connsiteY328" fmla="*/ 1453834 h 6858000"/>
              <a:gd name="connsiteX329" fmla="*/ 4010799 w 8009775"/>
              <a:gd name="connsiteY329" fmla="*/ 1448436 h 6858000"/>
              <a:gd name="connsiteX330" fmla="*/ 4007548 w 8009775"/>
              <a:gd name="connsiteY330" fmla="*/ 1443356 h 6858000"/>
              <a:gd name="connsiteX331" fmla="*/ 4003705 w 8009775"/>
              <a:gd name="connsiteY331" fmla="*/ 1438275 h 6858000"/>
              <a:gd name="connsiteX332" fmla="*/ 4000159 w 8009775"/>
              <a:gd name="connsiteY332" fmla="*/ 1433195 h 6858000"/>
              <a:gd name="connsiteX333" fmla="*/ 3996021 w 8009775"/>
              <a:gd name="connsiteY333" fmla="*/ 1428751 h 6858000"/>
              <a:gd name="connsiteX334" fmla="*/ 3991587 w 8009775"/>
              <a:gd name="connsiteY334" fmla="*/ 1423988 h 6858000"/>
              <a:gd name="connsiteX335" fmla="*/ 3323022 w 8009775"/>
              <a:gd name="connsiteY335" fmla="*/ 755333 h 6858000"/>
              <a:gd name="connsiteX336" fmla="*/ 3316815 w 8009775"/>
              <a:gd name="connsiteY336" fmla="*/ 748348 h 6858000"/>
              <a:gd name="connsiteX337" fmla="*/ 3310904 w 8009775"/>
              <a:gd name="connsiteY337" fmla="*/ 741045 h 6858000"/>
              <a:gd name="connsiteX338" fmla="*/ 3305584 w 8009775"/>
              <a:gd name="connsiteY338" fmla="*/ 733108 h 6858000"/>
              <a:gd name="connsiteX339" fmla="*/ 3300855 w 8009775"/>
              <a:gd name="connsiteY339" fmla="*/ 725170 h 6858000"/>
              <a:gd name="connsiteX340" fmla="*/ 3297308 w 8009775"/>
              <a:gd name="connsiteY340" fmla="*/ 716915 h 6858000"/>
              <a:gd name="connsiteX341" fmla="*/ 3293761 w 8009775"/>
              <a:gd name="connsiteY341" fmla="*/ 708660 h 6858000"/>
              <a:gd name="connsiteX342" fmla="*/ 3291101 w 8009775"/>
              <a:gd name="connsiteY342" fmla="*/ 699770 h 6858000"/>
              <a:gd name="connsiteX343" fmla="*/ 3289328 w 8009775"/>
              <a:gd name="connsiteY343" fmla="*/ 691198 h 6858000"/>
              <a:gd name="connsiteX344" fmla="*/ 2596527 w 8009775"/>
              <a:gd name="connsiteY344"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001744 w 8009775"/>
              <a:gd name="connsiteY73" fmla="*/ 1828166 h 6858000"/>
              <a:gd name="connsiteX74" fmla="*/ 2997311 w 8009775"/>
              <a:gd name="connsiteY74" fmla="*/ 1823404 h 6858000"/>
              <a:gd name="connsiteX75" fmla="*/ 2992878 w 8009775"/>
              <a:gd name="connsiteY75" fmla="*/ 1818640 h 6858000"/>
              <a:gd name="connsiteX76" fmla="*/ 2989331 w 8009775"/>
              <a:gd name="connsiteY76" fmla="*/ 1814195 h 6858000"/>
              <a:gd name="connsiteX77" fmla="*/ 2985784 w 8009775"/>
              <a:gd name="connsiteY77" fmla="*/ 1808799 h 6858000"/>
              <a:gd name="connsiteX78" fmla="*/ 2982533 w 8009775"/>
              <a:gd name="connsiteY78" fmla="*/ 1803718 h 6858000"/>
              <a:gd name="connsiteX79" fmla="*/ 2979873 w 8009775"/>
              <a:gd name="connsiteY79" fmla="*/ 1798321 h 6858000"/>
              <a:gd name="connsiteX80" fmla="*/ 2976917 w 8009775"/>
              <a:gd name="connsiteY80" fmla="*/ 1792924 h 6858000"/>
              <a:gd name="connsiteX81" fmla="*/ 2974552 w 8009775"/>
              <a:gd name="connsiteY81" fmla="*/ 1787526 h 6858000"/>
              <a:gd name="connsiteX82" fmla="*/ 2972484 w 8009775"/>
              <a:gd name="connsiteY82" fmla="*/ 1781811 h 6858000"/>
              <a:gd name="connsiteX83" fmla="*/ 2970710 w 8009775"/>
              <a:gd name="connsiteY83" fmla="*/ 1776095 h 6858000"/>
              <a:gd name="connsiteX84" fmla="*/ 2968937 w 8009775"/>
              <a:gd name="connsiteY84" fmla="*/ 1770380 h 6858000"/>
              <a:gd name="connsiteX85" fmla="*/ 2967755 w 8009775"/>
              <a:gd name="connsiteY85" fmla="*/ 1764665 h 6858000"/>
              <a:gd name="connsiteX86" fmla="*/ 2966868 w 8009775"/>
              <a:gd name="connsiteY86" fmla="*/ 1758634 h 6858000"/>
              <a:gd name="connsiteX87" fmla="*/ 2965981 w 8009775"/>
              <a:gd name="connsiteY87" fmla="*/ 1752919 h 6858000"/>
              <a:gd name="connsiteX88" fmla="*/ 2965686 w 8009775"/>
              <a:gd name="connsiteY88" fmla="*/ 1746885 h 6858000"/>
              <a:gd name="connsiteX89" fmla="*/ 2965686 w 8009775"/>
              <a:gd name="connsiteY89" fmla="*/ 1741170 h 6858000"/>
              <a:gd name="connsiteX90" fmla="*/ 2965686 w 8009775"/>
              <a:gd name="connsiteY90" fmla="*/ 1735139 h 6858000"/>
              <a:gd name="connsiteX91" fmla="*/ 2965981 w 8009775"/>
              <a:gd name="connsiteY91" fmla="*/ 1729424 h 6858000"/>
              <a:gd name="connsiteX92" fmla="*/ 2966868 w 8009775"/>
              <a:gd name="connsiteY92" fmla="*/ 1723074 h 6858000"/>
              <a:gd name="connsiteX93" fmla="*/ 2967755 w 8009775"/>
              <a:gd name="connsiteY93" fmla="*/ 1717358 h 6858000"/>
              <a:gd name="connsiteX94" fmla="*/ 2968937 w 8009775"/>
              <a:gd name="connsiteY94" fmla="*/ 1711643 h 6858000"/>
              <a:gd name="connsiteX95" fmla="*/ 2970710 w 8009775"/>
              <a:gd name="connsiteY95" fmla="*/ 1705929 h 6858000"/>
              <a:gd name="connsiteX96" fmla="*/ 2972484 w 8009775"/>
              <a:gd name="connsiteY96" fmla="*/ 1700214 h 6858000"/>
              <a:gd name="connsiteX97" fmla="*/ 2974552 w 8009775"/>
              <a:gd name="connsiteY97" fmla="*/ 1694816 h 6858000"/>
              <a:gd name="connsiteX98" fmla="*/ 2976917 w 8009775"/>
              <a:gd name="connsiteY98" fmla="*/ 1689101 h 6858000"/>
              <a:gd name="connsiteX99" fmla="*/ 2979873 w 8009775"/>
              <a:gd name="connsiteY99" fmla="*/ 1683703 h 6858000"/>
              <a:gd name="connsiteX100" fmla="*/ 2982533 w 8009775"/>
              <a:gd name="connsiteY100" fmla="*/ 1678305 h 6858000"/>
              <a:gd name="connsiteX101" fmla="*/ 2985784 w 8009775"/>
              <a:gd name="connsiteY101" fmla="*/ 1673226 h 6858000"/>
              <a:gd name="connsiteX102" fmla="*/ 2989331 w 8009775"/>
              <a:gd name="connsiteY102" fmla="*/ 1668145 h 6858000"/>
              <a:gd name="connsiteX103" fmla="*/ 2992878 w 8009775"/>
              <a:gd name="connsiteY103" fmla="*/ 1663066 h 6858000"/>
              <a:gd name="connsiteX104" fmla="*/ 2997311 w 8009775"/>
              <a:gd name="connsiteY104" fmla="*/ 1658621 h 6858000"/>
              <a:gd name="connsiteX105" fmla="*/ 3001744 w 8009775"/>
              <a:gd name="connsiteY105" fmla="*/ 1653859 h 6858000"/>
              <a:gd name="connsiteX106" fmla="*/ 3006178 w 8009775"/>
              <a:gd name="connsiteY106" fmla="*/ 1649414 h 6858000"/>
              <a:gd name="connsiteX107" fmla="*/ 3010907 w 8009775"/>
              <a:gd name="connsiteY107" fmla="*/ 1645603 h 6858000"/>
              <a:gd name="connsiteX108" fmla="*/ 3015932 w 8009775"/>
              <a:gd name="connsiteY108" fmla="*/ 1641794 h 6858000"/>
              <a:gd name="connsiteX109" fmla="*/ 3020956 w 8009775"/>
              <a:gd name="connsiteY109" fmla="*/ 1637984 h 6858000"/>
              <a:gd name="connsiteX110" fmla="*/ 3025981 w 8009775"/>
              <a:gd name="connsiteY110" fmla="*/ 1634809 h 6858000"/>
              <a:gd name="connsiteX111" fmla="*/ 3031596 w 8009775"/>
              <a:gd name="connsiteY111" fmla="*/ 1631950 h 6858000"/>
              <a:gd name="connsiteX112" fmla="*/ 3036916 w 8009775"/>
              <a:gd name="connsiteY112" fmla="*/ 1629094 h 6858000"/>
              <a:gd name="connsiteX113" fmla="*/ 3042532 w 8009775"/>
              <a:gd name="connsiteY113" fmla="*/ 1626871 h 6858000"/>
              <a:gd name="connsiteX114" fmla="*/ 3047852 w 8009775"/>
              <a:gd name="connsiteY114" fmla="*/ 1624649 h 6858000"/>
              <a:gd name="connsiteX115" fmla="*/ 3053764 w 8009775"/>
              <a:gd name="connsiteY115" fmla="*/ 1623061 h 6858000"/>
              <a:gd name="connsiteX116" fmla="*/ 3059379 w 8009775"/>
              <a:gd name="connsiteY116" fmla="*/ 1621155 h 6858000"/>
              <a:gd name="connsiteX117" fmla="*/ 3065291 w 8009775"/>
              <a:gd name="connsiteY117" fmla="*/ 1620204 h 6858000"/>
              <a:gd name="connsiteX118" fmla="*/ 3070906 w 8009775"/>
              <a:gd name="connsiteY118" fmla="*/ 1618934 h 6858000"/>
              <a:gd name="connsiteX119" fmla="*/ 3077113 w 8009775"/>
              <a:gd name="connsiteY119" fmla="*/ 1618299 h 6858000"/>
              <a:gd name="connsiteX120" fmla="*/ 3082729 w 8009775"/>
              <a:gd name="connsiteY120" fmla="*/ 1617981 h 6858000"/>
              <a:gd name="connsiteX121" fmla="*/ 3088936 w 8009775"/>
              <a:gd name="connsiteY121" fmla="*/ 1617981 h 6858000"/>
              <a:gd name="connsiteX122" fmla="*/ 3094552 w 8009775"/>
              <a:gd name="connsiteY122" fmla="*/ 1617981 h 6858000"/>
              <a:gd name="connsiteX123" fmla="*/ 3100758 w 8009775"/>
              <a:gd name="connsiteY123" fmla="*/ 1618299 h 6858000"/>
              <a:gd name="connsiteX124" fmla="*/ 3106670 w 8009775"/>
              <a:gd name="connsiteY124" fmla="*/ 1618934 h 6858000"/>
              <a:gd name="connsiteX125" fmla="*/ 3112285 w 8009775"/>
              <a:gd name="connsiteY125" fmla="*/ 1620204 h 6858000"/>
              <a:gd name="connsiteX126" fmla="*/ 3117901 w 8009775"/>
              <a:gd name="connsiteY126" fmla="*/ 1621155 h 6858000"/>
              <a:gd name="connsiteX127" fmla="*/ 3123812 w 8009775"/>
              <a:gd name="connsiteY127" fmla="*/ 1623061 h 6858000"/>
              <a:gd name="connsiteX128" fmla="*/ 3129428 w 8009775"/>
              <a:gd name="connsiteY128" fmla="*/ 1624649 h 6858000"/>
              <a:gd name="connsiteX129" fmla="*/ 3135339 w 8009775"/>
              <a:gd name="connsiteY129" fmla="*/ 1626871 h 6858000"/>
              <a:gd name="connsiteX130" fmla="*/ 3140660 w 8009775"/>
              <a:gd name="connsiteY130" fmla="*/ 1629094 h 6858000"/>
              <a:gd name="connsiteX131" fmla="*/ 3145980 w 8009775"/>
              <a:gd name="connsiteY131" fmla="*/ 1631950 h 6858000"/>
              <a:gd name="connsiteX132" fmla="*/ 3151300 w 8009775"/>
              <a:gd name="connsiteY132" fmla="*/ 1634809 h 6858000"/>
              <a:gd name="connsiteX133" fmla="*/ 3156324 w 8009775"/>
              <a:gd name="connsiteY133" fmla="*/ 1637984 h 6858000"/>
              <a:gd name="connsiteX134" fmla="*/ 3161349 w 8009775"/>
              <a:gd name="connsiteY134" fmla="*/ 1641794 h 6858000"/>
              <a:gd name="connsiteX135" fmla="*/ 3166374 w 8009775"/>
              <a:gd name="connsiteY135" fmla="*/ 1645603 h 6858000"/>
              <a:gd name="connsiteX136" fmla="*/ 3171102 w 8009775"/>
              <a:gd name="connsiteY136" fmla="*/ 1649414 h 6858000"/>
              <a:gd name="connsiteX137" fmla="*/ 3175832 w 8009775"/>
              <a:gd name="connsiteY137" fmla="*/ 1653859 h 6858000"/>
              <a:gd name="connsiteX138" fmla="*/ 3844692 w 8009775"/>
              <a:gd name="connsiteY138" fmla="*/ 2322830 h 6858000"/>
              <a:gd name="connsiteX139" fmla="*/ 3849421 w 8009775"/>
              <a:gd name="connsiteY139" fmla="*/ 2326958 h 6858000"/>
              <a:gd name="connsiteX140" fmla="*/ 3854150 w 8009775"/>
              <a:gd name="connsiteY140" fmla="*/ 2331085 h 6858000"/>
              <a:gd name="connsiteX141" fmla="*/ 3859175 w 8009775"/>
              <a:gd name="connsiteY141" fmla="*/ 2334895 h 6858000"/>
              <a:gd name="connsiteX142" fmla="*/ 3864199 w 8009775"/>
              <a:gd name="connsiteY142" fmla="*/ 2338705 h 6858000"/>
              <a:gd name="connsiteX143" fmla="*/ 3869224 w 8009775"/>
              <a:gd name="connsiteY143" fmla="*/ 2341880 h 6858000"/>
              <a:gd name="connsiteX144" fmla="*/ 3874544 w 8009775"/>
              <a:gd name="connsiteY144" fmla="*/ 2344738 h 6858000"/>
              <a:gd name="connsiteX145" fmla="*/ 3879864 w 8009775"/>
              <a:gd name="connsiteY145" fmla="*/ 2347595 h 6858000"/>
              <a:gd name="connsiteX146" fmla="*/ 3885775 w 8009775"/>
              <a:gd name="connsiteY146" fmla="*/ 2349818 h 6858000"/>
              <a:gd name="connsiteX147" fmla="*/ 3891096 w 8009775"/>
              <a:gd name="connsiteY147" fmla="*/ 2351723 h 6858000"/>
              <a:gd name="connsiteX148" fmla="*/ 3896711 w 8009775"/>
              <a:gd name="connsiteY148" fmla="*/ 2353628 h 6858000"/>
              <a:gd name="connsiteX149" fmla="*/ 3902623 w 8009775"/>
              <a:gd name="connsiteY149" fmla="*/ 2355534 h 6858000"/>
              <a:gd name="connsiteX150" fmla="*/ 3908238 w 8009775"/>
              <a:gd name="connsiteY150" fmla="*/ 2356485 h 6858000"/>
              <a:gd name="connsiteX151" fmla="*/ 3914150 w 8009775"/>
              <a:gd name="connsiteY151" fmla="*/ 2357755 h 6858000"/>
              <a:gd name="connsiteX152" fmla="*/ 3920061 w 8009775"/>
              <a:gd name="connsiteY152" fmla="*/ 2358391 h 6858000"/>
              <a:gd name="connsiteX153" fmla="*/ 3925972 w 8009775"/>
              <a:gd name="connsiteY153" fmla="*/ 2358708 h 6858000"/>
              <a:gd name="connsiteX154" fmla="*/ 3931883 w 8009775"/>
              <a:gd name="connsiteY154" fmla="*/ 2358708 h 6858000"/>
              <a:gd name="connsiteX155" fmla="*/ 3937795 w 8009775"/>
              <a:gd name="connsiteY155" fmla="*/ 2358708 h 6858000"/>
              <a:gd name="connsiteX156" fmla="*/ 3943706 w 8009775"/>
              <a:gd name="connsiteY156" fmla="*/ 2358391 h 6858000"/>
              <a:gd name="connsiteX157" fmla="*/ 3949617 w 8009775"/>
              <a:gd name="connsiteY157" fmla="*/ 2357755 h 6858000"/>
              <a:gd name="connsiteX158" fmla="*/ 3955233 w 8009775"/>
              <a:gd name="connsiteY158" fmla="*/ 2356485 h 6858000"/>
              <a:gd name="connsiteX159" fmla="*/ 3961144 w 8009775"/>
              <a:gd name="connsiteY159" fmla="*/ 2355534 h 6858000"/>
              <a:gd name="connsiteX160" fmla="*/ 3966760 w 8009775"/>
              <a:gd name="connsiteY160" fmla="*/ 2353628 h 6858000"/>
              <a:gd name="connsiteX161" fmla="*/ 3972671 w 8009775"/>
              <a:gd name="connsiteY161" fmla="*/ 2351723 h 6858000"/>
              <a:gd name="connsiteX162" fmla="*/ 3978287 w 8009775"/>
              <a:gd name="connsiteY162" fmla="*/ 2349818 h 6858000"/>
              <a:gd name="connsiteX163" fmla="*/ 3983607 w 8009775"/>
              <a:gd name="connsiteY163" fmla="*/ 2347595 h 6858000"/>
              <a:gd name="connsiteX164" fmla="*/ 3989223 w 8009775"/>
              <a:gd name="connsiteY164" fmla="*/ 2344738 h 6858000"/>
              <a:gd name="connsiteX165" fmla="*/ 3994543 w 8009775"/>
              <a:gd name="connsiteY165" fmla="*/ 2341880 h 6858000"/>
              <a:gd name="connsiteX166" fmla="*/ 3999567 w 8009775"/>
              <a:gd name="connsiteY166" fmla="*/ 2338705 h 6858000"/>
              <a:gd name="connsiteX167" fmla="*/ 4004888 w 8009775"/>
              <a:gd name="connsiteY167" fmla="*/ 2334895 h 6858000"/>
              <a:gd name="connsiteX168" fmla="*/ 4009617 w 8009775"/>
              <a:gd name="connsiteY168" fmla="*/ 2331085 h 6858000"/>
              <a:gd name="connsiteX169" fmla="*/ 4014346 w 8009775"/>
              <a:gd name="connsiteY169" fmla="*/ 2326958 h 6858000"/>
              <a:gd name="connsiteX170" fmla="*/ 4018779 w 8009775"/>
              <a:gd name="connsiteY170" fmla="*/ 2322830 h 6858000"/>
              <a:gd name="connsiteX171" fmla="*/ 4023213 w 8009775"/>
              <a:gd name="connsiteY171" fmla="*/ 2318068 h 6858000"/>
              <a:gd name="connsiteX172" fmla="*/ 4027646 w 8009775"/>
              <a:gd name="connsiteY172" fmla="*/ 2313306 h 6858000"/>
              <a:gd name="connsiteX173" fmla="*/ 4031193 w 8009775"/>
              <a:gd name="connsiteY173" fmla="*/ 2308544 h 6858000"/>
              <a:gd name="connsiteX174" fmla="*/ 4034740 w 8009775"/>
              <a:gd name="connsiteY174" fmla="*/ 2303463 h 6858000"/>
              <a:gd name="connsiteX175" fmla="*/ 4037991 w 8009775"/>
              <a:gd name="connsiteY175" fmla="*/ 2298384 h 6858000"/>
              <a:gd name="connsiteX176" fmla="*/ 4040946 w 8009775"/>
              <a:gd name="connsiteY176" fmla="*/ 2292985 h 6858000"/>
              <a:gd name="connsiteX177" fmla="*/ 4043606 w 8009775"/>
              <a:gd name="connsiteY177" fmla="*/ 2287588 h 6858000"/>
              <a:gd name="connsiteX178" fmla="*/ 4046267 w 8009775"/>
              <a:gd name="connsiteY178" fmla="*/ 2281873 h 6858000"/>
              <a:gd name="connsiteX179" fmla="*/ 4048040 w 8009775"/>
              <a:gd name="connsiteY179" fmla="*/ 2276476 h 6858000"/>
              <a:gd name="connsiteX180" fmla="*/ 4050109 w 8009775"/>
              <a:gd name="connsiteY180" fmla="*/ 2270761 h 6858000"/>
              <a:gd name="connsiteX181" fmla="*/ 4051587 w 8009775"/>
              <a:gd name="connsiteY181" fmla="*/ 2265046 h 6858000"/>
              <a:gd name="connsiteX182" fmla="*/ 4052769 w 8009775"/>
              <a:gd name="connsiteY182" fmla="*/ 2259331 h 6858000"/>
              <a:gd name="connsiteX183" fmla="*/ 4053656 w 8009775"/>
              <a:gd name="connsiteY183" fmla="*/ 2253298 h 6858000"/>
              <a:gd name="connsiteX184" fmla="*/ 4054542 w 8009775"/>
              <a:gd name="connsiteY184" fmla="*/ 2247266 h 6858000"/>
              <a:gd name="connsiteX185" fmla="*/ 4054838 w 8009775"/>
              <a:gd name="connsiteY185" fmla="*/ 2241551 h 6858000"/>
              <a:gd name="connsiteX186" fmla="*/ 4055133 w 8009775"/>
              <a:gd name="connsiteY186" fmla="*/ 2235519 h 6858000"/>
              <a:gd name="connsiteX187" fmla="*/ 4054838 w 8009775"/>
              <a:gd name="connsiteY187" fmla="*/ 2229804 h 6858000"/>
              <a:gd name="connsiteX188" fmla="*/ 4054542 w 8009775"/>
              <a:gd name="connsiteY188" fmla="*/ 2223770 h 6858000"/>
              <a:gd name="connsiteX189" fmla="*/ 4053656 w 8009775"/>
              <a:gd name="connsiteY189" fmla="*/ 2217739 h 6858000"/>
              <a:gd name="connsiteX190" fmla="*/ 4052769 w 8009775"/>
              <a:gd name="connsiteY190" fmla="*/ 2212024 h 6858000"/>
              <a:gd name="connsiteX191" fmla="*/ 4051587 w 8009775"/>
              <a:gd name="connsiteY191" fmla="*/ 2206309 h 6858000"/>
              <a:gd name="connsiteX192" fmla="*/ 4050109 w 8009775"/>
              <a:gd name="connsiteY192" fmla="*/ 2200593 h 6858000"/>
              <a:gd name="connsiteX193" fmla="*/ 4048040 w 8009775"/>
              <a:gd name="connsiteY193" fmla="*/ 2194878 h 6858000"/>
              <a:gd name="connsiteX194" fmla="*/ 4046267 w 8009775"/>
              <a:gd name="connsiteY194" fmla="*/ 2189163 h 6858000"/>
              <a:gd name="connsiteX195" fmla="*/ 4043606 w 8009775"/>
              <a:gd name="connsiteY195" fmla="*/ 2183765 h 6858000"/>
              <a:gd name="connsiteX196" fmla="*/ 4040946 w 8009775"/>
              <a:gd name="connsiteY196" fmla="*/ 2178368 h 6858000"/>
              <a:gd name="connsiteX197" fmla="*/ 4037991 w 8009775"/>
              <a:gd name="connsiteY197" fmla="*/ 2172970 h 6858000"/>
              <a:gd name="connsiteX198" fmla="*/ 4034740 w 8009775"/>
              <a:gd name="connsiteY198" fmla="*/ 2167890 h 6858000"/>
              <a:gd name="connsiteX199" fmla="*/ 4031193 w 8009775"/>
              <a:gd name="connsiteY199" fmla="*/ 2162494 h 6858000"/>
              <a:gd name="connsiteX200" fmla="*/ 4027646 w 8009775"/>
              <a:gd name="connsiteY200" fmla="*/ 2157730 h 6858000"/>
              <a:gd name="connsiteX201" fmla="*/ 4023213 w 8009775"/>
              <a:gd name="connsiteY201" fmla="*/ 2153285 h 6858000"/>
              <a:gd name="connsiteX202" fmla="*/ 4018779 w 8009775"/>
              <a:gd name="connsiteY202" fmla="*/ 2148523 h 6858000"/>
              <a:gd name="connsiteX203" fmla="*/ 3632182 w 8009775"/>
              <a:gd name="connsiteY203" fmla="*/ 1761490 h 6858000"/>
              <a:gd name="connsiteX204" fmla="*/ 3435928 w 8009775"/>
              <a:gd name="connsiteY204" fmla="*/ 1565276 h 6858000"/>
              <a:gd name="connsiteX205" fmla="*/ 3431198 w 8009775"/>
              <a:gd name="connsiteY205" fmla="*/ 1560514 h 6858000"/>
              <a:gd name="connsiteX206" fmla="*/ 3427356 w 8009775"/>
              <a:gd name="connsiteY206" fmla="*/ 1555751 h 6858000"/>
              <a:gd name="connsiteX207" fmla="*/ 3423218 w 8009775"/>
              <a:gd name="connsiteY207" fmla="*/ 1550671 h 6858000"/>
              <a:gd name="connsiteX208" fmla="*/ 3420262 w 8009775"/>
              <a:gd name="connsiteY208" fmla="*/ 1545909 h 6858000"/>
              <a:gd name="connsiteX209" fmla="*/ 3417012 w 8009775"/>
              <a:gd name="connsiteY209" fmla="*/ 1540829 h 6858000"/>
              <a:gd name="connsiteX210" fmla="*/ 3413760 w 8009775"/>
              <a:gd name="connsiteY210" fmla="*/ 1535430 h 6858000"/>
              <a:gd name="connsiteX211" fmla="*/ 3411100 w 8009775"/>
              <a:gd name="connsiteY211" fmla="*/ 1530034 h 6858000"/>
              <a:gd name="connsiteX212" fmla="*/ 3408736 w 8009775"/>
              <a:gd name="connsiteY212" fmla="*/ 1524635 h 6858000"/>
              <a:gd name="connsiteX213" fmla="*/ 3406371 w 8009775"/>
              <a:gd name="connsiteY213" fmla="*/ 1518920 h 6858000"/>
              <a:gd name="connsiteX214" fmla="*/ 3404598 w 8009775"/>
              <a:gd name="connsiteY214" fmla="*/ 1513205 h 6858000"/>
              <a:gd name="connsiteX215" fmla="*/ 3403120 w 8009775"/>
              <a:gd name="connsiteY215" fmla="*/ 1507174 h 6858000"/>
              <a:gd name="connsiteX216" fmla="*/ 3401938 w 8009775"/>
              <a:gd name="connsiteY216" fmla="*/ 1501459 h 6858000"/>
              <a:gd name="connsiteX217" fmla="*/ 3401051 w 8009775"/>
              <a:gd name="connsiteY217" fmla="*/ 1495744 h 6858000"/>
              <a:gd name="connsiteX218" fmla="*/ 3400460 w 8009775"/>
              <a:gd name="connsiteY218" fmla="*/ 1489710 h 6858000"/>
              <a:gd name="connsiteX219" fmla="*/ 3399869 w 8009775"/>
              <a:gd name="connsiteY219" fmla="*/ 1483995 h 6858000"/>
              <a:gd name="connsiteX220" fmla="*/ 3399573 w 8009775"/>
              <a:gd name="connsiteY220" fmla="*/ 1478281 h 6858000"/>
              <a:gd name="connsiteX221" fmla="*/ 3399869 w 8009775"/>
              <a:gd name="connsiteY221" fmla="*/ 1472249 h 6858000"/>
              <a:gd name="connsiteX222" fmla="*/ 3400460 w 8009775"/>
              <a:gd name="connsiteY222" fmla="*/ 1466215 h 6858000"/>
              <a:gd name="connsiteX223" fmla="*/ 3401051 w 8009775"/>
              <a:gd name="connsiteY223" fmla="*/ 1460183 h 6858000"/>
              <a:gd name="connsiteX224" fmla="*/ 3401938 w 8009775"/>
              <a:gd name="connsiteY224" fmla="*/ 1454468 h 6858000"/>
              <a:gd name="connsiteX225" fmla="*/ 3403120 w 8009775"/>
              <a:gd name="connsiteY225" fmla="*/ 1448754 h 6858000"/>
              <a:gd name="connsiteX226" fmla="*/ 3404598 w 8009775"/>
              <a:gd name="connsiteY226" fmla="*/ 1443039 h 6858000"/>
              <a:gd name="connsiteX227" fmla="*/ 3406371 w 8009775"/>
              <a:gd name="connsiteY227" fmla="*/ 1437324 h 6858000"/>
              <a:gd name="connsiteX228" fmla="*/ 3408736 w 8009775"/>
              <a:gd name="connsiteY228" fmla="*/ 1431609 h 6858000"/>
              <a:gd name="connsiteX229" fmla="*/ 3411100 w 8009775"/>
              <a:gd name="connsiteY229" fmla="*/ 1426211 h 6858000"/>
              <a:gd name="connsiteX230" fmla="*/ 3413760 w 8009775"/>
              <a:gd name="connsiteY230" fmla="*/ 1420814 h 6858000"/>
              <a:gd name="connsiteX231" fmla="*/ 3417012 w 8009775"/>
              <a:gd name="connsiteY231" fmla="*/ 1415416 h 6858000"/>
              <a:gd name="connsiteX232" fmla="*/ 3420262 w 8009775"/>
              <a:gd name="connsiteY232" fmla="*/ 1410336 h 6858000"/>
              <a:gd name="connsiteX233" fmla="*/ 3423218 w 8009775"/>
              <a:gd name="connsiteY233" fmla="*/ 1405256 h 6858000"/>
              <a:gd name="connsiteX234" fmla="*/ 3427356 w 8009775"/>
              <a:gd name="connsiteY234" fmla="*/ 1400175 h 6858000"/>
              <a:gd name="connsiteX235" fmla="*/ 3431198 w 8009775"/>
              <a:gd name="connsiteY235" fmla="*/ 1395731 h 6858000"/>
              <a:gd name="connsiteX236" fmla="*/ 3435928 w 8009775"/>
              <a:gd name="connsiteY236" fmla="*/ 1390969 h 6858000"/>
              <a:gd name="connsiteX237" fmla="*/ 3440361 w 8009775"/>
              <a:gd name="connsiteY237" fmla="*/ 1386524 h 6858000"/>
              <a:gd name="connsiteX238" fmla="*/ 3445386 w 8009775"/>
              <a:gd name="connsiteY238" fmla="*/ 1382396 h 6858000"/>
              <a:gd name="connsiteX239" fmla="*/ 3449819 w 8009775"/>
              <a:gd name="connsiteY239" fmla="*/ 1378585 h 6858000"/>
              <a:gd name="connsiteX240" fmla="*/ 3454844 w 8009775"/>
              <a:gd name="connsiteY240" fmla="*/ 1375094 h 6858000"/>
              <a:gd name="connsiteX241" fmla="*/ 3460459 w 8009775"/>
              <a:gd name="connsiteY241" fmla="*/ 1371919 h 6858000"/>
              <a:gd name="connsiteX242" fmla="*/ 3465780 w 8009775"/>
              <a:gd name="connsiteY242" fmla="*/ 1369061 h 6858000"/>
              <a:gd name="connsiteX243" fmla="*/ 3471100 w 8009775"/>
              <a:gd name="connsiteY243" fmla="*/ 1366204 h 6858000"/>
              <a:gd name="connsiteX244" fmla="*/ 3476420 w 8009775"/>
              <a:gd name="connsiteY244" fmla="*/ 1363980 h 6858000"/>
              <a:gd name="connsiteX245" fmla="*/ 3482331 w 8009775"/>
              <a:gd name="connsiteY245" fmla="*/ 1361759 h 6858000"/>
              <a:gd name="connsiteX246" fmla="*/ 3487947 w 8009775"/>
              <a:gd name="connsiteY246" fmla="*/ 1360170 h 6858000"/>
              <a:gd name="connsiteX247" fmla="*/ 3493858 w 8009775"/>
              <a:gd name="connsiteY247" fmla="*/ 1358265 h 6858000"/>
              <a:gd name="connsiteX248" fmla="*/ 3499474 w 8009775"/>
              <a:gd name="connsiteY248" fmla="*/ 1357314 h 6858000"/>
              <a:gd name="connsiteX249" fmla="*/ 3505385 w 8009775"/>
              <a:gd name="connsiteY249" fmla="*/ 1356043 h 6858000"/>
              <a:gd name="connsiteX250" fmla="*/ 3511001 w 8009775"/>
              <a:gd name="connsiteY250" fmla="*/ 1355409 h 6858000"/>
              <a:gd name="connsiteX251" fmla="*/ 3517208 w 8009775"/>
              <a:gd name="connsiteY251" fmla="*/ 1355090 h 6858000"/>
              <a:gd name="connsiteX252" fmla="*/ 3522823 w 8009775"/>
              <a:gd name="connsiteY252" fmla="*/ 1354773 h 6858000"/>
              <a:gd name="connsiteX253" fmla="*/ 3529030 w 8009775"/>
              <a:gd name="connsiteY253" fmla="*/ 1355090 h 6858000"/>
              <a:gd name="connsiteX254" fmla="*/ 3534646 w 8009775"/>
              <a:gd name="connsiteY254" fmla="*/ 1355409 h 6858000"/>
              <a:gd name="connsiteX255" fmla="*/ 3540557 w 8009775"/>
              <a:gd name="connsiteY255" fmla="*/ 1356043 h 6858000"/>
              <a:gd name="connsiteX256" fmla="*/ 3546468 w 8009775"/>
              <a:gd name="connsiteY256" fmla="*/ 1357314 h 6858000"/>
              <a:gd name="connsiteX257" fmla="*/ 3552380 w 8009775"/>
              <a:gd name="connsiteY257" fmla="*/ 1358265 h 6858000"/>
              <a:gd name="connsiteX258" fmla="*/ 3557995 w 8009775"/>
              <a:gd name="connsiteY258" fmla="*/ 1360170 h 6858000"/>
              <a:gd name="connsiteX259" fmla="*/ 3563906 w 8009775"/>
              <a:gd name="connsiteY259" fmla="*/ 1361759 h 6858000"/>
              <a:gd name="connsiteX260" fmla="*/ 3569227 w 8009775"/>
              <a:gd name="connsiteY260" fmla="*/ 1363980 h 6858000"/>
              <a:gd name="connsiteX261" fmla="*/ 3574842 w 8009775"/>
              <a:gd name="connsiteY261" fmla="*/ 1366204 h 6858000"/>
              <a:gd name="connsiteX262" fmla="*/ 3580458 w 8009775"/>
              <a:gd name="connsiteY262" fmla="*/ 1369061 h 6858000"/>
              <a:gd name="connsiteX263" fmla="*/ 3585778 w 8009775"/>
              <a:gd name="connsiteY263" fmla="*/ 1371919 h 6858000"/>
              <a:gd name="connsiteX264" fmla="*/ 3590803 w 8009775"/>
              <a:gd name="connsiteY264" fmla="*/ 1375094 h 6858000"/>
              <a:gd name="connsiteX265" fmla="*/ 3595828 w 8009775"/>
              <a:gd name="connsiteY265" fmla="*/ 1378585 h 6858000"/>
              <a:gd name="connsiteX266" fmla="*/ 3600852 w 8009775"/>
              <a:gd name="connsiteY266" fmla="*/ 1382396 h 6858000"/>
              <a:gd name="connsiteX267" fmla="*/ 3605581 w 8009775"/>
              <a:gd name="connsiteY267" fmla="*/ 1386524 h 6858000"/>
              <a:gd name="connsiteX268" fmla="*/ 3610014 w 8009775"/>
              <a:gd name="connsiteY268" fmla="*/ 1390969 h 6858000"/>
              <a:gd name="connsiteX269" fmla="*/ 3817500 w 8009775"/>
              <a:gd name="connsiteY269" fmla="*/ 1598296 h 6858000"/>
              <a:gd name="connsiteX270" fmla="*/ 3821934 w 8009775"/>
              <a:gd name="connsiteY270" fmla="*/ 1602423 h 6858000"/>
              <a:gd name="connsiteX271" fmla="*/ 3826663 w 8009775"/>
              <a:gd name="connsiteY271" fmla="*/ 1606869 h 6858000"/>
              <a:gd name="connsiteX272" fmla="*/ 3831687 w 8009775"/>
              <a:gd name="connsiteY272" fmla="*/ 1610361 h 6858000"/>
              <a:gd name="connsiteX273" fmla="*/ 3836712 w 8009775"/>
              <a:gd name="connsiteY273" fmla="*/ 1613854 h 6858000"/>
              <a:gd name="connsiteX274" fmla="*/ 3841736 w 8009775"/>
              <a:gd name="connsiteY274" fmla="*/ 1617345 h 6858000"/>
              <a:gd name="connsiteX275" fmla="*/ 3847352 w 8009775"/>
              <a:gd name="connsiteY275" fmla="*/ 1620204 h 6858000"/>
              <a:gd name="connsiteX276" fmla="*/ 3852672 w 8009775"/>
              <a:gd name="connsiteY276" fmla="*/ 1623061 h 6858000"/>
              <a:gd name="connsiteX277" fmla="*/ 3857992 w 8009775"/>
              <a:gd name="connsiteY277" fmla="*/ 1625283 h 6858000"/>
              <a:gd name="connsiteX278" fmla="*/ 3863608 w 8009775"/>
              <a:gd name="connsiteY278" fmla="*/ 1627189 h 6858000"/>
              <a:gd name="connsiteX279" fmla="*/ 3869519 w 8009775"/>
              <a:gd name="connsiteY279" fmla="*/ 1629094 h 6858000"/>
              <a:gd name="connsiteX280" fmla="*/ 3875135 w 8009775"/>
              <a:gd name="connsiteY280" fmla="*/ 1630998 h 6858000"/>
              <a:gd name="connsiteX281" fmla="*/ 3881046 w 8009775"/>
              <a:gd name="connsiteY281" fmla="*/ 1631950 h 6858000"/>
              <a:gd name="connsiteX282" fmla="*/ 3886662 w 8009775"/>
              <a:gd name="connsiteY282" fmla="*/ 1632904 h 6858000"/>
              <a:gd name="connsiteX283" fmla="*/ 3892869 w 8009775"/>
              <a:gd name="connsiteY283" fmla="*/ 1633856 h 6858000"/>
              <a:gd name="connsiteX284" fmla="*/ 3898485 w 8009775"/>
              <a:gd name="connsiteY284" fmla="*/ 1634174 h 6858000"/>
              <a:gd name="connsiteX285" fmla="*/ 3904396 w 8009775"/>
              <a:gd name="connsiteY285" fmla="*/ 1634174 h 6858000"/>
              <a:gd name="connsiteX286" fmla="*/ 3910307 w 8009775"/>
              <a:gd name="connsiteY286" fmla="*/ 1634174 h 6858000"/>
              <a:gd name="connsiteX287" fmla="*/ 3916219 w 8009775"/>
              <a:gd name="connsiteY287" fmla="*/ 1633856 h 6858000"/>
              <a:gd name="connsiteX288" fmla="*/ 3922425 w 8009775"/>
              <a:gd name="connsiteY288" fmla="*/ 1632904 h 6858000"/>
              <a:gd name="connsiteX289" fmla="*/ 3928041 w 8009775"/>
              <a:gd name="connsiteY289" fmla="*/ 1631950 h 6858000"/>
              <a:gd name="connsiteX290" fmla="*/ 3933657 w 8009775"/>
              <a:gd name="connsiteY290" fmla="*/ 1630998 h 6858000"/>
              <a:gd name="connsiteX291" fmla="*/ 3939568 w 8009775"/>
              <a:gd name="connsiteY291" fmla="*/ 1629094 h 6858000"/>
              <a:gd name="connsiteX292" fmla="*/ 3945184 w 8009775"/>
              <a:gd name="connsiteY292" fmla="*/ 1627189 h 6858000"/>
              <a:gd name="connsiteX293" fmla="*/ 3950799 w 8009775"/>
              <a:gd name="connsiteY293" fmla="*/ 1625283 h 6858000"/>
              <a:gd name="connsiteX294" fmla="*/ 3956415 w 8009775"/>
              <a:gd name="connsiteY294" fmla="*/ 1623061 h 6858000"/>
              <a:gd name="connsiteX295" fmla="*/ 3961735 w 8009775"/>
              <a:gd name="connsiteY295" fmla="*/ 1620204 h 6858000"/>
              <a:gd name="connsiteX296" fmla="*/ 3967055 w 8009775"/>
              <a:gd name="connsiteY296" fmla="*/ 1617345 h 6858000"/>
              <a:gd name="connsiteX297" fmla="*/ 3972376 w 8009775"/>
              <a:gd name="connsiteY297" fmla="*/ 1613854 h 6858000"/>
              <a:gd name="connsiteX298" fmla="*/ 3977400 w 8009775"/>
              <a:gd name="connsiteY298" fmla="*/ 1610361 h 6858000"/>
              <a:gd name="connsiteX299" fmla="*/ 3982425 w 8009775"/>
              <a:gd name="connsiteY299" fmla="*/ 1606869 h 6858000"/>
              <a:gd name="connsiteX300" fmla="*/ 3986858 w 8009775"/>
              <a:gd name="connsiteY300" fmla="*/ 1602423 h 6858000"/>
              <a:gd name="connsiteX301" fmla="*/ 3991587 w 8009775"/>
              <a:gd name="connsiteY301" fmla="*/ 1598296 h 6858000"/>
              <a:gd name="connsiteX302" fmla="*/ 3996021 w 8009775"/>
              <a:gd name="connsiteY302" fmla="*/ 1593533 h 6858000"/>
              <a:gd name="connsiteX303" fmla="*/ 4000159 w 8009775"/>
              <a:gd name="connsiteY303" fmla="*/ 1588771 h 6858000"/>
              <a:gd name="connsiteX304" fmla="*/ 4003705 w 8009775"/>
              <a:gd name="connsiteY304" fmla="*/ 1583691 h 6858000"/>
              <a:gd name="connsiteX305" fmla="*/ 4007548 w 8009775"/>
              <a:gd name="connsiteY305" fmla="*/ 1578928 h 6858000"/>
              <a:gd name="connsiteX306" fmla="*/ 4010799 w 8009775"/>
              <a:gd name="connsiteY306" fmla="*/ 1573849 h 6858000"/>
              <a:gd name="connsiteX307" fmla="*/ 4013459 w 8009775"/>
              <a:gd name="connsiteY307" fmla="*/ 1568451 h 6858000"/>
              <a:gd name="connsiteX308" fmla="*/ 4016415 w 8009775"/>
              <a:gd name="connsiteY308" fmla="*/ 1563054 h 6858000"/>
              <a:gd name="connsiteX309" fmla="*/ 4018484 w 8009775"/>
              <a:gd name="connsiteY309" fmla="*/ 1557339 h 6858000"/>
              <a:gd name="connsiteX310" fmla="*/ 4020848 w 8009775"/>
              <a:gd name="connsiteY310" fmla="*/ 1551941 h 6858000"/>
              <a:gd name="connsiteX311" fmla="*/ 4022621 w 8009775"/>
              <a:gd name="connsiteY311" fmla="*/ 1546226 h 6858000"/>
              <a:gd name="connsiteX312" fmla="*/ 4024395 w 8009775"/>
              <a:gd name="connsiteY312" fmla="*/ 1540511 h 6858000"/>
              <a:gd name="connsiteX313" fmla="*/ 4025282 w 8009775"/>
              <a:gd name="connsiteY313" fmla="*/ 1534478 h 6858000"/>
              <a:gd name="connsiteX314" fmla="*/ 4026464 w 8009775"/>
              <a:gd name="connsiteY314" fmla="*/ 1528763 h 6858000"/>
              <a:gd name="connsiteX315" fmla="*/ 4027055 w 8009775"/>
              <a:gd name="connsiteY315" fmla="*/ 1522731 h 6858000"/>
              <a:gd name="connsiteX316" fmla="*/ 4027646 w 8009775"/>
              <a:gd name="connsiteY316" fmla="*/ 1517016 h 6858000"/>
              <a:gd name="connsiteX317" fmla="*/ 4027646 w 8009775"/>
              <a:gd name="connsiteY317" fmla="*/ 1510984 h 6858000"/>
              <a:gd name="connsiteX318" fmla="*/ 4027646 w 8009775"/>
              <a:gd name="connsiteY318" fmla="*/ 1505268 h 6858000"/>
              <a:gd name="connsiteX319" fmla="*/ 4027055 w 8009775"/>
              <a:gd name="connsiteY319" fmla="*/ 1499553 h 6858000"/>
              <a:gd name="connsiteX320" fmla="*/ 4026464 w 8009775"/>
              <a:gd name="connsiteY320" fmla="*/ 1493204 h 6858000"/>
              <a:gd name="connsiteX321" fmla="*/ 4025282 w 8009775"/>
              <a:gd name="connsiteY321" fmla="*/ 1487489 h 6858000"/>
              <a:gd name="connsiteX322" fmla="*/ 4024395 w 8009775"/>
              <a:gd name="connsiteY322" fmla="*/ 1481773 h 6858000"/>
              <a:gd name="connsiteX323" fmla="*/ 4022621 w 8009775"/>
              <a:gd name="connsiteY323" fmla="*/ 1476058 h 6858000"/>
              <a:gd name="connsiteX324" fmla="*/ 4020848 w 8009775"/>
              <a:gd name="connsiteY324" fmla="*/ 1470343 h 6858000"/>
              <a:gd name="connsiteX325" fmla="*/ 4018484 w 8009775"/>
              <a:gd name="connsiteY325" fmla="*/ 1464629 h 6858000"/>
              <a:gd name="connsiteX326" fmla="*/ 4016415 w 8009775"/>
              <a:gd name="connsiteY326" fmla="*/ 1459231 h 6858000"/>
              <a:gd name="connsiteX327" fmla="*/ 4013459 w 8009775"/>
              <a:gd name="connsiteY327" fmla="*/ 1453834 h 6858000"/>
              <a:gd name="connsiteX328" fmla="*/ 4010799 w 8009775"/>
              <a:gd name="connsiteY328" fmla="*/ 1448436 h 6858000"/>
              <a:gd name="connsiteX329" fmla="*/ 4007548 w 8009775"/>
              <a:gd name="connsiteY329" fmla="*/ 1443356 h 6858000"/>
              <a:gd name="connsiteX330" fmla="*/ 4003705 w 8009775"/>
              <a:gd name="connsiteY330" fmla="*/ 1438275 h 6858000"/>
              <a:gd name="connsiteX331" fmla="*/ 4000159 w 8009775"/>
              <a:gd name="connsiteY331" fmla="*/ 1433195 h 6858000"/>
              <a:gd name="connsiteX332" fmla="*/ 3996021 w 8009775"/>
              <a:gd name="connsiteY332" fmla="*/ 1428751 h 6858000"/>
              <a:gd name="connsiteX333" fmla="*/ 3991587 w 8009775"/>
              <a:gd name="connsiteY333" fmla="*/ 1423988 h 6858000"/>
              <a:gd name="connsiteX334" fmla="*/ 3323022 w 8009775"/>
              <a:gd name="connsiteY334" fmla="*/ 755333 h 6858000"/>
              <a:gd name="connsiteX335" fmla="*/ 3316815 w 8009775"/>
              <a:gd name="connsiteY335" fmla="*/ 748348 h 6858000"/>
              <a:gd name="connsiteX336" fmla="*/ 3310904 w 8009775"/>
              <a:gd name="connsiteY336" fmla="*/ 741045 h 6858000"/>
              <a:gd name="connsiteX337" fmla="*/ 3305584 w 8009775"/>
              <a:gd name="connsiteY337" fmla="*/ 733108 h 6858000"/>
              <a:gd name="connsiteX338" fmla="*/ 3300855 w 8009775"/>
              <a:gd name="connsiteY338" fmla="*/ 725170 h 6858000"/>
              <a:gd name="connsiteX339" fmla="*/ 3297308 w 8009775"/>
              <a:gd name="connsiteY339" fmla="*/ 716915 h 6858000"/>
              <a:gd name="connsiteX340" fmla="*/ 3293761 w 8009775"/>
              <a:gd name="connsiteY340" fmla="*/ 708660 h 6858000"/>
              <a:gd name="connsiteX341" fmla="*/ 3291101 w 8009775"/>
              <a:gd name="connsiteY341" fmla="*/ 699770 h 6858000"/>
              <a:gd name="connsiteX342" fmla="*/ 3289328 w 8009775"/>
              <a:gd name="connsiteY342" fmla="*/ 691198 h 6858000"/>
              <a:gd name="connsiteX343" fmla="*/ 2596527 w 8009775"/>
              <a:gd name="connsiteY343"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001744 w 8009775"/>
              <a:gd name="connsiteY72" fmla="*/ 1828166 h 6858000"/>
              <a:gd name="connsiteX73" fmla="*/ 2997311 w 8009775"/>
              <a:gd name="connsiteY73" fmla="*/ 1823404 h 6858000"/>
              <a:gd name="connsiteX74" fmla="*/ 2992878 w 8009775"/>
              <a:gd name="connsiteY74" fmla="*/ 1818640 h 6858000"/>
              <a:gd name="connsiteX75" fmla="*/ 2989331 w 8009775"/>
              <a:gd name="connsiteY75" fmla="*/ 1814195 h 6858000"/>
              <a:gd name="connsiteX76" fmla="*/ 2985784 w 8009775"/>
              <a:gd name="connsiteY76" fmla="*/ 1808799 h 6858000"/>
              <a:gd name="connsiteX77" fmla="*/ 2982533 w 8009775"/>
              <a:gd name="connsiteY77" fmla="*/ 1803718 h 6858000"/>
              <a:gd name="connsiteX78" fmla="*/ 2979873 w 8009775"/>
              <a:gd name="connsiteY78" fmla="*/ 1798321 h 6858000"/>
              <a:gd name="connsiteX79" fmla="*/ 2976917 w 8009775"/>
              <a:gd name="connsiteY79" fmla="*/ 1792924 h 6858000"/>
              <a:gd name="connsiteX80" fmla="*/ 2974552 w 8009775"/>
              <a:gd name="connsiteY80" fmla="*/ 1787526 h 6858000"/>
              <a:gd name="connsiteX81" fmla="*/ 2972484 w 8009775"/>
              <a:gd name="connsiteY81" fmla="*/ 1781811 h 6858000"/>
              <a:gd name="connsiteX82" fmla="*/ 2970710 w 8009775"/>
              <a:gd name="connsiteY82" fmla="*/ 1776095 h 6858000"/>
              <a:gd name="connsiteX83" fmla="*/ 2968937 w 8009775"/>
              <a:gd name="connsiteY83" fmla="*/ 1770380 h 6858000"/>
              <a:gd name="connsiteX84" fmla="*/ 2967755 w 8009775"/>
              <a:gd name="connsiteY84" fmla="*/ 1764665 h 6858000"/>
              <a:gd name="connsiteX85" fmla="*/ 2966868 w 8009775"/>
              <a:gd name="connsiteY85" fmla="*/ 1758634 h 6858000"/>
              <a:gd name="connsiteX86" fmla="*/ 2965981 w 8009775"/>
              <a:gd name="connsiteY86" fmla="*/ 1752919 h 6858000"/>
              <a:gd name="connsiteX87" fmla="*/ 2965686 w 8009775"/>
              <a:gd name="connsiteY87" fmla="*/ 1746885 h 6858000"/>
              <a:gd name="connsiteX88" fmla="*/ 2965686 w 8009775"/>
              <a:gd name="connsiteY88" fmla="*/ 1741170 h 6858000"/>
              <a:gd name="connsiteX89" fmla="*/ 2965686 w 8009775"/>
              <a:gd name="connsiteY89" fmla="*/ 1735139 h 6858000"/>
              <a:gd name="connsiteX90" fmla="*/ 2965981 w 8009775"/>
              <a:gd name="connsiteY90" fmla="*/ 1729424 h 6858000"/>
              <a:gd name="connsiteX91" fmla="*/ 2966868 w 8009775"/>
              <a:gd name="connsiteY91" fmla="*/ 1723074 h 6858000"/>
              <a:gd name="connsiteX92" fmla="*/ 2967755 w 8009775"/>
              <a:gd name="connsiteY92" fmla="*/ 1717358 h 6858000"/>
              <a:gd name="connsiteX93" fmla="*/ 2968937 w 8009775"/>
              <a:gd name="connsiteY93" fmla="*/ 1711643 h 6858000"/>
              <a:gd name="connsiteX94" fmla="*/ 2970710 w 8009775"/>
              <a:gd name="connsiteY94" fmla="*/ 1705929 h 6858000"/>
              <a:gd name="connsiteX95" fmla="*/ 2972484 w 8009775"/>
              <a:gd name="connsiteY95" fmla="*/ 1700214 h 6858000"/>
              <a:gd name="connsiteX96" fmla="*/ 2974552 w 8009775"/>
              <a:gd name="connsiteY96" fmla="*/ 1694816 h 6858000"/>
              <a:gd name="connsiteX97" fmla="*/ 2976917 w 8009775"/>
              <a:gd name="connsiteY97" fmla="*/ 1689101 h 6858000"/>
              <a:gd name="connsiteX98" fmla="*/ 2979873 w 8009775"/>
              <a:gd name="connsiteY98" fmla="*/ 1683703 h 6858000"/>
              <a:gd name="connsiteX99" fmla="*/ 2982533 w 8009775"/>
              <a:gd name="connsiteY99" fmla="*/ 1678305 h 6858000"/>
              <a:gd name="connsiteX100" fmla="*/ 2985784 w 8009775"/>
              <a:gd name="connsiteY100" fmla="*/ 1673226 h 6858000"/>
              <a:gd name="connsiteX101" fmla="*/ 2989331 w 8009775"/>
              <a:gd name="connsiteY101" fmla="*/ 1668145 h 6858000"/>
              <a:gd name="connsiteX102" fmla="*/ 2992878 w 8009775"/>
              <a:gd name="connsiteY102" fmla="*/ 1663066 h 6858000"/>
              <a:gd name="connsiteX103" fmla="*/ 2997311 w 8009775"/>
              <a:gd name="connsiteY103" fmla="*/ 1658621 h 6858000"/>
              <a:gd name="connsiteX104" fmla="*/ 3001744 w 8009775"/>
              <a:gd name="connsiteY104" fmla="*/ 1653859 h 6858000"/>
              <a:gd name="connsiteX105" fmla="*/ 3006178 w 8009775"/>
              <a:gd name="connsiteY105" fmla="*/ 1649414 h 6858000"/>
              <a:gd name="connsiteX106" fmla="*/ 3010907 w 8009775"/>
              <a:gd name="connsiteY106" fmla="*/ 1645603 h 6858000"/>
              <a:gd name="connsiteX107" fmla="*/ 3015932 w 8009775"/>
              <a:gd name="connsiteY107" fmla="*/ 1641794 h 6858000"/>
              <a:gd name="connsiteX108" fmla="*/ 3020956 w 8009775"/>
              <a:gd name="connsiteY108" fmla="*/ 1637984 h 6858000"/>
              <a:gd name="connsiteX109" fmla="*/ 3025981 w 8009775"/>
              <a:gd name="connsiteY109" fmla="*/ 1634809 h 6858000"/>
              <a:gd name="connsiteX110" fmla="*/ 3031596 w 8009775"/>
              <a:gd name="connsiteY110" fmla="*/ 1631950 h 6858000"/>
              <a:gd name="connsiteX111" fmla="*/ 3036916 w 8009775"/>
              <a:gd name="connsiteY111" fmla="*/ 1629094 h 6858000"/>
              <a:gd name="connsiteX112" fmla="*/ 3042532 w 8009775"/>
              <a:gd name="connsiteY112" fmla="*/ 1626871 h 6858000"/>
              <a:gd name="connsiteX113" fmla="*/ 3047852 w 8009775"/>
              <a:gd name="connsiteY113" fmla="*/ 1624649 h 6858000"/>
              <a:gd name="connsiteX114" fmla="*/ 3053764 w 8009775"/>
              <a:gd name="connsiteY114" fmla="*/ 1623061 h 6858000"/>
              <a:gd name="connsiteX115" fmla="*/ 3059379 w 8009775"/>
              <a:gd name="connsiteY115" fmla="*/ 1621155 h 6858000"/>
              <a:gd name="connsiteX116" fmla="*/ 3065291 w 8009775"/>
              <a:gd name="connsiteY116" fmla="*/ 1620204 h 6858000"/>
              <a:gd name="connsiteX117" fmla="*/ 3070906 w 8009775"/>
              <a:gd name="connsiteY117" fmla="*/ 1618934 h 6858000"/>
              <a:gd name="connsiteX118" fmla="*/ 3077113 w 8009775"/>
              <a:gd name="connsiteY118" fmla="*/ 1618299 h 6858000"/>
              <a:gd name="connsiteX119" fmla="*/ 3082729 w 8009775"/>
              <a:gd name="connsiteY119" fmla="*/ 1617981 h 6858000"/>
              <a:gd name="connsiteX120" fmla="*/ 3088936 w 8009775"/>
              <a:gd name="connsiteY120" fmla="*/ 1617981 h 6858000"/>
              <a:gd name="connsiteX121" fmla="*/ 3094552 w 8009775"/>
              <a:gd name="connsiteY121" fmla="*/ 1617981 h 6858000"/>
              <a:gd name="connsiteX122" fmla="*/ 3100758 w 8009775"/>
              <a:gd name="connsiteY122" fmla="*/ 1618299 h 6858000"/>
              <a:gd name="connsiteX123" fmla="*/ 3106670 w 8009775"/>
              <a:gd name="connsiteY123" fmla="*/ 1618934 h 6858000"/>
              <a:gd name="connsiteX124" fmla="*/ 3112285 w 8009775"/>
              <a:gd name="connsiteY124" fmla="*/ 1620204 h 6858000"/>
              <a:gd name="connsiteX125" fmla="*/ 3117901 w 8009775"/>
              <a:gd name="connsiteY125" fmla="*/ 1621155 h 6858000"/>
              <a:gd name="connsiteX126" fmla="*/ 3123812 w 8009775"/>
              <a:gd name="connsiteY126" fmla="*/ 1623061 h 6858000"/>
              <a:gd name="connsiteX127" fmla="*/ 3129428 w 8009775"/>
              <a:gd name="connsiteY127" fmla="*/ 1624649 h 6858000"/>
              <a:gd name="connsiteX128" fmla="*/ 3135339 w 8009775"/>
              <a:gd name="connsiteY128" fmla="*/ 1626871 h 6858000"/>
              <a:gd name="connsiteX129" fmla="*/ 3140660 w 8009775"/>
              <a:gd name="connsiteY129" fmla="*/ 1629094 h 6858000"/>
              <a:gd name="connsiteX130" fmla="*/ 3145980 w 8009775"/>
              <a:gd name="connsiteY130" fmla="*/ 1631950 h 6858000"/>
              <a:gd name="connsiteX131" fmla="*/ 3151300 w 8009775"/>
              <a:gd name="connsiteY131" fmla="*/ 1634809 h 6858000"/>
              <a:gd name="connsiteX132" fmla="*/ 3156324 w 8009775"/>
              <a:gd name="connsiteY132" fmla="*/ 1637984 h 6858000"/>
              <a:gd name="connsiteX133" fmla="*/ 3161349 w 8009775"/>
              <a:gd name="connsiteY133" fmla="*/ 1641794 h 6858000"/>
              <a:gd name="connsiteX134" fmla="*/ 3166374 w 8009775"/>
              <a:gd name="connsiteY134" fmla="*/ 1645603 h 6858000"/>
              <a:gd name="connsiteX135" fmla="*/ 3171102 w 8009775"/>
              <a:gd name="connsiteY135" fmla="*/ 1649414 h 6858000"/>
              <a:gd name="connsiteX136" fmla="*/ 3175832 w 8009775"/>
              <a:gd name="connsiteY136" fmla="*/ 1653859 h 6858000"/>
              <a:gd name="connsiteX137" fmla="*/ 3844692 w 8009775"/>
              <a:gd name="connsiteY137" fmla="*/ 2322830 h 6858000"/>
              <a:gd name="connsiteX138" fmla="*/ 3849421 w 8009775"/>
              <a:gd name="connsiteY138" fmla="*/ 2326958 h 6858000"/>
              <a:gd name="connsiteX139" fmla="*/ 3854150 w 8009775"/>
              <a:gd name="connsiteY139" fmla="*/ 2331085 h 6858000"/>
              <a:gd name="connsiteX140" fmla="*/ 3859175 w 8009775"/>
              <a:gd name="connsiteY140" fmla="*/ 2334895 h 6858000"/>
              <a:gd name="connsiteX141" fmla="*/ 3864199 w 8009775"/>
              <a:gd name="connsiteY141" fmla="*/ 2338705 h 6858000"/>
              <a:gd name="connsiteX142" fmla="*/ 3869224 w 8009775"/>
              <a:gd name="connsiteY142" fmla="*/ 2341880 h 6858000"/>
              <a:gd name="connsiteX143" fmla="*/ 3874544 w 8009775"/>
              <a:gd name="connsiteY143" fmla="*/ 2344738 h 6858000"/>
              <a:gd name="connsiteX144" fmla="*/ 3879864 w 8009775"/>
              <a:gd name="connsiteY144" fmla="*/ 2347595 h 6858000"/>
              <a:gd name="connsiteX145" fmla="*/ 3885775 w 8009775"/>
              <a:gd name="connsiteY145" fmla="*/ 2349818 h 6858000"/>
              <a:gd name="connsiteX146" fmla="*/ 3891096 w 8009775"/>
              <a:gd name="connsiteY146" fmla="*/ 2351723 h 6858000"/>
              <a:gd name="connsiteX147" fmla="*/ 3896711 w 8009775"/>
              <a:gd name="connsiteY147" fmla="*/ 2353628 h 6858000"/>
              <a:gd name="connsiteX148" fmla="*/ 3902623 w 8009775"/>
              <a:gd name="connsiteY148" fmla="*/ 2355534 h 6858000"/>
              <a:gd name="connsiteX149" fmla="*/ 3908238 w 8009775"/>
              <a:gd name="connsiteY149" fmla="*/ 2356485 h 6858000"/>
              <a:gd name="connsiteX150" fmla="*/ 3914150 w 8009775"/>
              <a:gd name="connsiteY150" fmla="*/ 2357755 h 6858000"/>
              <a:gd name="connsiteX151" fmla="*/ 3920061 w 8009775"/>
              <a:gd name="connsiteY151" fmla="*/ 2358391 h 6858000"/>
              <a:gd name="connsiteX152" fmla="*/ 3925972 w 8009775"/>
              <a:gd name="connsiteY152" fmla="*/ 2358708 h 6858000"/>
              <a:gd name="connsiteX153" fmla="*/ 3931883 w 8009775"/>
              <a:gd name="connsiteY153" fmla="*/ 2358708 h 6858000"/>
              <a:gd name="connsiteX154" fmla="*/ 3937795 w 8009775"/>
              <a:gd name="connsiteY154" fmla="*/ 2358708 h 6858000"/>
              <a:gd name="connsiteX155" fmla="*/ 3943706 w 8009775"/>
              <a:gd name="connsiteY155" fmla="*/ 2358391 h 6858000"/>
              <a:gd name="connsiteX156" fmla="*/ 3949617 w 8009775"/>
              <a:gd name="connsiteY156" fmla="*/ 2357755 h 6858000"/>
              <a:gd name="connsiteX157" fmla="*/ 3955233 w 8009775"/>
              <a:gd name="connsiteY157" fmla="*/ 2356485 h 6858000"/>
              <a:gd name="connsiteX158" fmla="*/ 3961144 w 8009775"/>
              <a:gd name="connsiteY158" fmla="*/ 2355534 h 6858000"/>
              <a:gd name="connsiteX159" fmla="*/ 3966760 w 8009775"/>
              <a:gd name="connsiteY159" fmla="*/ 2353628 h 6858000"/>
              <a:gd name="connsiteX160" fmla="*/ 3972671 w 8009775"/>
              <a:gd name="connsiteY160" fmla="*/ 2351723 h 6858000"/>
              <a:gd name="connsiteX161" fmla="*/ 3978287 w 8009775"/>
              <a:gd name="connsiteY161" fmla="*/ 2349818 h 6858000"/>
              <a:gd name="connsiteX162" fmla="*/ 3983607 w 8009775"/>
              <a:gd name="connsiteY162" fmla="*/ 2347595 h 6858000"/>
              <a:gd name="connsiteX163" fmla="*/ 3989223 w 8009775"/>
              <a:gd name="connsiteY163" fmla="*/ 2344738 h 6858000"/>
              <a:gd name="connsiteX164" fmla="*/ 3994543 w 8009775"/>
              <a:gd name="connsiteY164" fmla="*/ 2341880 h 6858000"/>
              <a:gd name="connsiteX165" fmla="*/ 3999567 w 8009775"/>
              <a:gd name="connsiteY165" fmla="*/ 2338705 h 6858000"/>
              <a:gd name="connsiteX166" fmla="*/ 4004888 w 8009775"/>
              <a:gd name="connsiteY166" fmla="*/ 2334895 h 6858000"/>
              <a:gd name="connsiteX167" fmla="*/ 4009617 w 8009775"/>
              <a:gd name="connsiteY167" fmla="*/ 2331085 h 6858000"/>
              <a:gd name="connsiteX168" fmla="*/ 4014346 w 8009775"/>
              <a:gd name="connsiteY168" fmla="*/ 2326958 h 6858000"/>
              <a:gd name="connsiteX169" fmla="*/ 4018779 w 8009775"/>
              <a:gd name="connsiteY169" fmla="*/ 2322830 h 6858000"/>
              <a:gd name="connsiteX170" fmla="*/ 4023213 w 8009775"/>
              <a:gd name="connsiteY170" fmla="*/ 2318068 h 6858000"/>
              <a:gd name="connsiteX171" fmla="*/ 4027646 w 8009775"/>
              <a:gd name="connsiteY171" fmla="*/ 2313306 h 6858000"/>
              <a:gd name="connsiteX172" fmla="*/ 4031193 w 8009775"/>
              <a:gd name="connsiteY172" fmla="*/ 2308544 h 6858000"/>
              <a:gd name="connsiteX173" fmla="*/ 4034740 w 8009775"/>
              <a:gd name="connsiteY173" fmla="*/ 2303463 h 6858000"/>
              <a:gd name="connsiteX174" fmla="*/ 4037991 w 8009775"/>
              <a:gd name="connsiteY174" fmla="*/ 2298384 h 6858000"/>
              <a:gd name="connsiteX175" fmla="*/ 4040946 w 8009775"/>
              <a:gd name="connsiteY175" fmla="*/ 2292985 h 6858000"/>
              <a:gd name="connsiteX176" fmla="*/ 4043606 w 8009775"/>
              <a:gd name="connsiteY176" fmla="*/ 2287588 h 6858000"/>
              <a:gd name="connsiteX177" fmla="*/ 4046267 w 8009775"/>
              <a:gd name="connsiteY177" fmla="*/ 2281873 h 6858000"/>
              <a:gd name="connsiteX178" fmla="*/ 4048040 w 8009775"/>
              <a:gd name="connsiteY178" fmla="*/ 2276476 h 6858000"/>
              <a:gd name="connsiteX179" fmla="*/ 4050109 w 8009775"/>
              <a:gd name="connsiteY179" fmla="*/ 2270761 h 6858000"/>
              <a:gd name="connsiteX180" fmla="*/ 4051587 w 8009775"/>
              <a:gd name="connsiteY180" fmla="*/ 2265046 h 6858000"/>
              <a:gd name="connsiteX181" fmla="*/ 4052769 w 8009775"/>
              <a:gd name="connsiteY181" fmla="*/ 2259331 h 6858000"/>
              <a:gd name="connsiteX182" fmla="*/ 4053656 w 8009775"/>
              <a:gd name="connsiteY182" fmla="*/ 2253298 h 6858000"/>
              <a:gd name="connsiteX183" fmla="*/ 4054542 w 8009775"/>
              <a:gd name="connsiteY183" fmla="*/ 2247266 h 6858000"/>
              <a:gd name="connsiteX184" fmla="*/ 4054838 w 8009775"/>
              <a:gd name="connsiteY184" fmla="*/ 2241551 h 6858000"/>
              <a:gd name="connsiteX185" fmla="*/ 4055133 w 8009775"/>
              <a:gd name="connsiteY185" fmla="*/ 2235519 h 6858000"/>
              <a:gd name="connsiteX186" fmla="*/ 4054838 w 8009775"/>
              <a:gd name="connsiteY186" fmla="*/ 2229804 h 6858000"/>
              <a:gd name="connsiteX187" fmla="*/ 4054542 w 8009775"/>
              <a:gd name="connsiteY187" fmla="*/ 2223770 h 6858000"/>
              <a:gd name="connsiteX188" fmla="*/ 4053656 w 8009775"/>
              <a:gd name="connsiteY188" fmla="*/ 2217739 h 6858000"/>
              <a:gd name="connsiteX189" fmla="*/ 4052769 w 8009775"/>
              <a:gd name="connsiteY189" fmla="*/ 2212024 h 6858000"/>
              <a:gd name="connsiteX190" fmla="*/ 4051587 w 8009775"/>
              <a:gd name="connsiteY190" fmla="*/ 2206309 h 6858000"/>
              <a:gd name="connsiteX191" fmla="*/ 4050109 w 8009775"/>
              <a:gd name="connsiteY191" fmla="*/ 2200593 h 6858000"/>
              <a:gd name="connsiteX192" fmla="*/ 4048040 w 8009775"/>
              <a:gd name="connsiteY192" fmla="*/ 2194878 h 6858000"/>
              <a:gd name="connsiteX193" fmla="*/ 4046267 w 8009775"/>
              <a:gd name="connsiteY193" fmla="*/ 2189163 h 6858000"/>
              <a:gd name="connsiteX194" fmla="*/ 4043606 w 8009775"/>
              <a:gd name="connsiteY194" fmla="*/ 2183765 h 6858000"/>
              <a:gd name="connsiteX195" fmla="*/ 4040946 w 8009775"/>
              <a:gd name="connsiteY195" fmla="*/ 2178368 h 6858000"/>
              <a:gd name="connsiteX196" fmla="*/ 4037991 w 8009775"/>
              <a:gd name="connsiteY196" fmla="*/ 2172970 h 6858000"/>
              <a:gd name="connsiteX197" fmla="*/ 4034740 w 8009775"/>
              <a:gd name="connsiteY197" fmla="*/ 2167890 h 6858000"/>
              <a:gd name="connsiteX198" fmla="*/ 4031193 w 8009775"/>
              <a:gd name="connsiteY198" fmla="*/ 2162494 h 6858000"/>
              <a:gd name="connsiteX199" fmla="*/ 4027646 w 8009775"/>
              <a:gd name="connsiteY199" fmla="*/ 2157730 h 6858000"/>
              <a:gd name="connsiteX200" fmla="*/ 4023213 w 8009775"/>
              <a:gd name="connsiteY200" fmla="*/ 2153285 h 6858000"/>
              <a:gd name="connsiteX201" fmla="*/ 4018779 w 8009775"/>
              <a:gd name="connsiteY201" fmla="*/ 2148523 h 6858000"/>
              <a:gd name="connsiteX202" fmla="*/ 3632182 w 8009775"/>
              <a:gd name="connsiteY202" fmla="*/ 1761490 h 6858000"/>
              <a:gd name="connsiteX203" fmla="*/ 3435928 w 8009775"/>
              <a:gd name="connsiteY203" fmla="*/ 1565276 h 6858000"/>
              <a:gd name="connsiteX204" fmla="*/ 3431198 w 8009775"/>
              <a:gd name="connsiteY204" fmla="*/ 1560514 h 6858000"/>
              <a:gd name="connsiteX205" fmla="*/ 3427356 w 8009775"/>
              <a:gd name="connsiteY205" fmla="*/ 1555751 h 6858000"/>
              <a:gd name="connsiteX206" fmla="*/ 3423218 w 8009775"/>
              <a:gd name="connsiteY206" fmla="*/ 1550671 h 6858000"/>
              <a:gd name="connsiteX207" fmla="*/ 3420262 w 8009775"/>
              <a:gd name="connsiteY207" fmla="*/ 1545909 h 6858000"/>
              <a:gd name="connsiteX208" fmla="*/ 3417012 w 8009775"/>
              <a:gd name="connsiteY208" fmla="*/ 1540829 h 6858000"/>
              <a:gd name="connsiteX209" fmla="*/ 3413760 w 8009775"/>
              <a:gd name="connsiteY209" fmla="*/ 1535430 h 6858000"/>
              <a:gd name="connsiteX210" fmla="*/ 3411100 w 8009775"/>
              <a:gd name="connsiteY210" fmla="*/ 1530034 h 6858000"/>
              <a:gd name="connsiteX211" fmla="*/ 3408736 w 8009775"/>
              <a:gd name="connsiteY211" fmla="*/ 1524635 h 6858000"/>
              <a:gd name="connsiteX212" fmla="*/ 3406371 w 8009775"/>
              <a:gd name="connsiteY212" fmla="*/ 1518920 h 6858000"/>
              <a:gd name="connsiteX213" fmla="*/ 3404598 w 8009775"/>
              <a:gd name="connsiteY213" fmla="*/ 1513205 h 6858000"/>
              <a:gd name="connsiteX214" fmla="*/ 3403120 w 8009775"/>
              <a:gd name="connsiteY214" fmla="*/ 1507174 h 6858000"/>
              <a:gd name="connsiteX215" fmla="*/ 3401938 w 8009775"/>
              <a:gd name="connsiteY215" fmla="*/ 1501459 h 6858000"/>
              <a:gd name="connsiteX216" fmla="*/ 3401051 w 8009775"/>
              <a:gd name="connsiteY216" fmla="*/ 1495744 h 6858000"/>
              <a:gd name="connsiteX217" fmla="*/ 3400460 w 8009775"/>
              <a:gd name="connsiteY217" fmla="*/ 1489710 h 6858000"/>
              <a:gd name="connsiteX218" fmla="*/ 3399869 w 8009775"/>
              <a:gd name="connsiteY218" fmla="*/ 1483995 h 6858000"/>
              <a:gd name="connsiteX219" fmla="*/ 3399573 w 8009775"/>
              <a:gd name="connsiteY219" fmla="*/ 1478281 h 6858000"/>
              <a:gd name="connsiteX220" fmla="*/ 3399869 w 8009775"/>
              <a:gd name="connsiteY220" fmla="*/ 1472249 h 6858000"/>
              <a:gd name="connsiteX221" fmla="*/ 3400460 w 8009775"/>
              <a:gd name="connsiteY221" fmla="*/ 1466215 h 6858000"/>
              <a:gd name="connsiteX222" fmla="*/ 3401051 w 8009775"/>
              <a:gd name="connsiteY222" fmla="*/ 1460183 h 6858000"/>
              <a:gd name="connsiteX223" fmla="*/ 3401938 w 8009775"/>
              <a:gd name="connsiteY223" fmla="*/ 1454468 h 6858000"/>
              <a:gd name="connsiteX224" fmla="*/ 3403120 w 8009775"/>
              <a:gd name="connsiteY224" fmla="*/ 1448754 h 6858000"/>
              <a:gd name="connsiteX225" fmla="*/ 3404598 w 8009775"/>
              <a:gd name="connsiteY225" fmla="*/ 1443039 h 6858000"/>
              <a:gd name="connsiteX226" fmla="*/ 3406371 w 8009775"/>
              <a:gd name="connsiteY226" fmla="*/ 1437324 h 6858000"/>
              <a:gd name="connsiteX227" fmla="*/ 3408736 w 8009775"/>
              <a:gd name="connsiteY227" fmla="*/ 1431609 h 6858000"/>
              <a:gd name="connsiteX228" fmla="*/ 3411100 w 8009775"/>
              <a:gd name="connsiteY228" fmla="*/ 1426211 h 6858000"/>
              <a:gd name="connsiteX229" fmla="*/ 3413760 w 8009775"/>
              <a:gd name="connsiteY229" fmla="*/ 1420814 h 6858000"/>
              <a:gd name="connsiteX230" fmla="*/ 3417012 w 8009775"/>
              <a:gd name="connsiteY230" fmla="*/ 1415416 h 6858000"/>
              <a:gd name="connsiteX231" fmla="*/ 3420262 w 8009775"/>
              <a:gd name="connsiteY231" fmla="*/ 1410336 h 6858000"/>
              <a:gd name="connsiteX232" fmla="*/ 3423218 w 8009775"/>
              <a:gd name="connsiteY232" fmla="*/ 1405256 h 6858000"/>
              <a:gd name="connsiteX233" fmla="*/ 3427356 w 8009775"/>
              <a:gd name="connsiteY233" fmla="*/ 1400175 h 6858000"/>
              <a:gd name="connsiteX234" fmla="*/ 3431198 w 8009775"/>
              <a:gd name="connsiteY234" fmla="*/ 1395731 h 6858000"/>
              <a:gd name="connsiteX235" fmla="*/ 3435928 w 8009775"/>
              <a:gd name="connsiteY235" fmla="*/ 1390969 h 6858000"/>
              <a:gd name="connsiteX236" fmla="*/ 3440361 w 8009775"/>
              <a:gd name="connsiteY236" fmla="*/ 1386524 h 6858000"/>
              <a:gd name="connsiteX237" fmla="*/ 3445386 w 8009775"/>
              <a:gd name="connsiteY237" fmla="*/ 1382396 h 6858000"/>
              <a:gd name="connsiteX238" fmla="*/ 3449819 w 8009775"/>
              <a:gd name="connsiteY238" fmla="*/ 1378585 h 6858000"/>
              <a:gd name="connsiteX239" fmla="*/ 3454844 w 8009775"/>
              <a:gd name="connsiteY239" fmla="*/ 1375094 h 6858000"/>
              <a:gd name="connsiteX240" fmla="*/ 3460459 w 8009775"/>
              <a:gd name="connsiteY240" fmla="*/ 1371919 h 6858000"/>
              <a:gd name="connsiteX241" fmla="*/ 3465780 w 8009775"/>
              <a:gd name="connsiteY241" fmla="*/ 1369061 h 6858000"/>
              <a:gd name="connsiteX242" fmla="*/ 3471100 w 8009775"/>
              <a:gd name="connsiteY242" fmla="*/ 1366204 h 6858000"/>
              <a:gd name="connsiteX243" fmla="*/ 3476420 w 8009775"/>
              <a:gd name="connsiteY243" fmla="*/ 1363980 h 6858000"/>
              <a:gd name="connsiteX244" fmla="*/ 3482331 w 8009775"/>
              <a:gd name="connsiteY244" fmla="*/ 1361759 h 6858000"/>
              <a:gd name="connsiteX245" fmla="*/ 3487947 w 8009775"/>
              <a:gd name="connsiteY245" fmla="*/ 1360170 h 6858000"/>
              <a:gd name="connsiteX246" fmla="*/ 3493858 w 8009775"/>
              <a:gd name="connsiteY246" fmla="*/ 1358265 h 6858000"/>
              <a:gd name="connsiteX247" fmla="*/ 3499474 w 8009775"/>
              <a:gd name="connsiteY247" fmla="*/ 1357314 h 6858000"/>
              <a:gd name="connsiteX248" fmla="*/ 3505385 w 8009775"/>
              <a:gd name="connsiteY248" fmla="*/ 1356043 h 6858000"/>
              <a:gd name="connsiteX249" fmla="*/ 3511001 w 8009775"/>
              <a:gd name="connsiteY249" fmla="*/ 1355409 h 6858000"/>
              <a:gd name="connsiteX250" fmla="*/ 3517208 w 8009775"/>
              <a:gd name="connsiteY250" fmla="*/ 1355090 h 6858000"/>
              <a:gd name="connsiteX251" fmla="*/ 3522823 w 8009775"/>
              <a:gd name="connsiteY251" fmla="*/ 1354773 h 6858000"/>
              <a:gd name="connsiteX252" fmla="*/ 3529030 w 8009775"/>
              <a:gd name="connsiteY252" fmla="*/ 1355090 h 6858000"/>
              <a:gd name="connsiteX253" fmla="*/ 3534646 w 8009775"/>
              <a:gd name="connsiteY253" fmla="*/ 1355409 h 6858000"/>
              <a:gd name="connsiteX254" fmla="*/ 3540557 w 8009775"/>
              <a:gd name="connsiteY254" fmla="*/ 1356043 h 6858000"/>
              <a:gd name="connsiteX255" fmla="*/ 3546468 w 8009775"/>
              <a:gd name="connsiteY255" fmla="*/ 1357314 h 6858000"/>
              <a:gd name="connsiteX256" fmla="*/ 3552380 w 8009775"/>
              <a:gd name="connsiteY256" fmla="*/ 1358265 h 6858000"/>
              <a:gd name="connsiteX257" fmla="*/ 3557995 w 8009775"/>
              <a:gd name="connsiteY257" fmla="*/ 1360170 h 6858000"/>
              <a:gd name="connsiteX258" fmla="*/ 3563906 w 8009775"/>
              <a:gd name="connsiteY258" fmla="*/ 1361759 h 6858000"/>
              <a:gd name="connsiteX259" fmla="*/ 3569227 w 8009775"/>
              <a:gd name="connsiteY259" fmla="*/ 1363980 h 6858000"/>
              <a:gd name="connsiteX260" fmla="*/ 3574842 w 8009775"/>
              <a:gd name="connsiteY260" fmla="*/ 1366204 h 6858000"/>
              <a:gd name="connsiteX261" fmla="*/ 3580458 w 8009775"/>
              <a:gd name="connsiteY261" fmla="*/ 1369061 h 6858000"/>
              <a:gd name="connsiteX262" fmla="*/ 3585778 w 8009775"/>
              <a:gd name="connsiteY262" fmla="*/ 1371919 h 6858000"/>
              <a:gd name="connsiteX263" fmla="*/ 3590803 w 8009775"/>
              <a:gd name="connsiteY263" fmla="*/ 1375094 h 6858000"/>
              <a:gd name="connsiteX264" fmla="*/ 3595828 w 8009775"/>
              <a:gd name="connsiteY264" fmla="*/ 1378585 h 6858000"/>
              <a:gd name="connsiteX265" fmla="*/ 3600852 w 8009775"/>
              <a:gd name="connsiteY265" fmla="*/ 1382396 h 6858000"/>
              <a:gd name="connsiteX266" fmla="*/ 3605581 w 8009775"/>
              <a:gd name="connsiteY266" fmla="*/ 1386524 h 6858000"/>
              <a:gd name="connsiteX267" fmla="*/ 3610014 w 8009775"/>
              <a:gd name="connsiteY267" fmla="*/ 1390969 h 6858000"/>
              <a:gd name="connsiteX268" fmla="*/ 3817500 w 8009775"/>
              <a:gd name="connsiteY268" fmla="*/ 1598296 h 6858000"/>
              <a:gd name="connsiteX269" fmla="*/ 3821934 w 8009775"/>
              <a:gd name="connsiteY269" fmla="*/ 1602423 h 6858000"/>
              <a:gd name="connsiteX270" fmla="*/ 3826663 w 8009775"/>
              <a:gd name="connsiteY270" fmla="*/ 1606869 h 6858000"/>
              <a:gd name="connsiteX271" fmla="*/ 3831687 w 8009775"/>
              <a:gd name="connsiteY271" fmla="*/ 1610361 h 6858000"/>
              <a:gd name="connsiteX272" fmla="*/ 3836712 w 8009775"/>
              <a:gd name="connsiteY272" fmla="*/ 1613854 h 6858000"/>
              <a:gd name="connsiteX273" fmla="*/ 3841736 w 8009775"/>
              <a:gd name="connsiteY273" fmla="*/ 1617345 h 6858000"/>
              <a:gd name="connsiteX274" fmla="*/ 3847352 w 8009775"/>
              <a:gd name="connsiteY274" fmla="*/ 1620204 h 6858000"/>
              <a:gd name="connsiteX275" fmla="*/ 3852672 w 8009775"/>
              <a:gd name="connsiteY275" fmla="*/ 1623061 h 6858000"/>
              <a:gd name="connsiteX276" fmla="*/ 3857992 w 8009775"/>
              <a:gd name="connsiteY276" fmla="*/ 1625283 h 6858000"/>
              <a:gd name="connsiteX277" fmla="*/ 3863608 w 8009775"/>
              <a:gd name="connsiteY277" fmla="*/ 1627189 h 6858000"/>
              <a:gd name="connsiteX278" fmla="*/ 3869519 w 8009775"/>
              <a:gd name="connsiteY278" fmla="*/ 1629094 h 6858000"/>
              <a:gd name="connsiteX279" fmla="*/ 3875135 w 8009775"/>
              <a:gd name="connsiteY279" fmla="*/ 1630998 h 6858000"/>
              <a:gd name="connsiteX280" fmla="*/ 3881046 w 8009775"/>
              <a:gd name="connsiteY280" fmla="*/ 1631950 h 6858000"/>
              <a:gd name="connsiteX281" fmla="*/ 3886662 w 8009775"/>
              <a:gd name="connsiteY281" fmla="*/ 1632904 h 6858000"/>
              <a:gd name="connsiteX282" fmla="*/ 3892869 w 8009775"/>
              <a:gd name="connsiteY282" fmla="*/ 1633856 h 6858000"/>
              <a:gd name="connsiteX283" fmla="*/ 3898485 w 8009775"/>
              <a:gd name="connsiteY283" fmla="*/ 1634174 h 6858000"/>
              <a:gd name="connsiteX284" fmla="*/ 3904396 w 8009775"/>
              <a:gd name="connsiteY284" fmla="*/ 1634174 h 6858000"/>
              <a:gd name="connsiteX285" fmla="*/ 3910307 w 8009775"/>
              <a:gd name="connsiteY285" fmla="*/ 1634174 h 6858000"/>
              <a:gd name="connsiteX286" fmla="*/ 3916219 w 8009775"/>
              <a:gd name="connsiteY286" fmla="*/ 1633856 h 6858000"/>
              <a:gd name="connsiteX287" fmla="*/ 3922425 w 8009775"/>
              <a:gd name="connsiteY287" fmla="*/ 1632904 h 6858000"/>
              <a:gd name="connsiteX288" fmla="*/ 3928041 w 8009775"/>
              <a:gd name="connsiteY288" fmla="*/ 1631950 h 6858000"/>
              <a:gd name="connsiteX289" fmla="*/ 3933657 w 8009775"/>
              <a:gd name="connsiteY289" fmla="*/ 1630998 h 6858000"/>
              <a:gd name="connsiteX290" fmla="*/ 3939568 w 8009775"/>
              <a:gd name="connsiteY290" fmla="*/ 1629094 h 6858000"/>
              <a:gd name="connsiteX291" fmla="*/ 3945184 w 8009775"/>
              <a:gd name="connsiteY291" fmla="*/ 1627189 h 6858000"/>
              <a:gd name="connsiteX292" fmla="*/ 3950799 w 8009775"/>
              <a:gd name="connsiteY292" fmla="*/ 1625283 h 6858000"/>
              <a:gd name="connsiteX293" fmla="*/ 3956415 w 8009775"/>
              <a:gd name="connsiteY293" fmla="*/ 1623061 h 6858000"/>
              <a:gd name="connsiteX294" fmla="*/ 3961735 w 8009775"/>
              <a:gd name="connsiteY294" fmla="*/ 1620204 h 6858000"/>
              <a:gd name="connsiteX295" fmla="*/ 3967055 w 8009775"/>
              <a:gd name="connsiteY295" fmla="*/ 1617345 h 6858000"/>
              <a:gd name="connsiteX296" fmla="*/ 3972376 w 8009775"/>
              <a:gd name="connsiteY296" fmla="*/ 1613854 h 6858000"/>
              <a:gd name="connsiteX297" fmla="*/ 3977400 w 8009775"/>
              <a:gd name="connsiteY297" fmla="*/ 1610361 h 6858000"/>
              <a:gd name="connsiteX298" fmla="*/ 3982425 w 8009775"/>
              <a:gd name="connsiteY298" fmla="*/ 1606869 h 6858000"/>
              <a:gd name="connsiteX299" fmla="*/ 3986858 w 8009775"/>
              <a:gd name="connsiteY299" fmla="*/ 1602423 h 6858000"/>
              <a:gd name="connsiteX300" fmla="*/ 3991587 w 8009775"/>
              <a:gd name="connsiteY300" fmla="*/ 1598296 h 6858000"/>
              <a:gd name="connsiteX301" fmla="*/ 3996021 w 8009775"/>
              <a:gd name="connsiteY301" fmla="*/ 1593533 h 6858000"/>
              <a:gd name="connsiteX302" fmla="*/ 4000159 w 8009775"/>
              <a:gd name="connsiteY302" fmla="*/ 1588771 h 6858000"/>
              <a:gd name="connsiteX303" fmla="*/ 4003705 w 8009775"/>
              <a:gd name="connsiteY303" fmla="*/ 1583691 h 6858000"/>
              <a:gd name="connsiteX304" fmla="*/ 4007548 w 8009775"/>
              <a:gd name="connsiteY304" fmla="*/ 1578928 h 6858000"/>
              <a:gd name="connsiteX305" fmla="*/ 4010799 w 8009775"/>
              <a:gd name="connsiteY305" fmla="*/ 1573849 h 6858000"/>
              <a:gd name="connsiteX306" fmla="*/ 4013459 w 8009775"/>
              <a:gd name="connsiteY306" fmla="*/ 1568451 h 6858000"/>
              <a:gd name="connsiteX307" fmla="*/ 4016415 w 8009775"/>
              <a:gd name="connsiteY307" fmla="*/ 1563054 h 6858000"/>
              <a:gd name="connsiteX308" fmla="*/ 4018484 w 8009775"/>
              <a:gd name="connsiteY308" fmla="*/ 1557339 h 6858000"/>
              <a:gd name="connsiteX309" fmla="*/ 4020848 w 8009775"/>
              <a:gd name="connsiteY309" fmla="*/ 1551941 h 6858000"/>
              <a:gd name="connsiteX310" fmla="*/ 4022621 w 8009775"/>
              <a:gd name="connsiteY310" fmla="*/ 1546226 h 6858000"/>
              <a:gd name="connsiteX311" fmla="*/ 4024395 w 8009775"/>
              <a:gd name="connsiteY311" fmla="*/ 1540511 h 6858000"/>
              <a:gd name="connsiteX312" fmla="*/ 4025282 w 8009775"/>
              <a:gd name="connsiteY312" fmla="*/ 1534478 h 6858000"/>
              <a:gd name="connsiteX313" fmla="*/ 4026464 w 8009775"/>
              <a:gd name="connsiteY313" fmla="*/ 1528763 h 6858000"/>
              <a:gd name="connsiteX314" fmla="*/ 4027055 w 8009775"/>
              <a:gd name="connsiteY314" fmla="*/ 1522731 h 6858000"/>
              <a:gd name="connsiteX315" fmla="*/ 4027646 w 8009775"/>
              <a:gd name="connsiteY315" fmla="*/ 1517016 h 6858000"/>
              <a:gd name="connsiteX316" fmla="*/ 4027646 w 8009775"/>
              <a:gd name="connsiteY316" fmla="*/ 1510984 h 6858000"/>
              <a:gd name="connsiteX317" fmla="*/ 4027646 w 8009775"/>
              <a:gd name="connsiteY317" fmla="*/ 1505268 h 6858000"/>
              <a:gd name="connsiteX318" fmla="*/ 4027055 w 8009775"/>
              <a:gd name="connsiteY318" fmla="*/ 1499553 h 6858000"/>
              <a:gd name="connsiteX319" fmla="*/ 4026464 w 8009775"/>
              <a:gd name="connsiteY319" fmla="*/ 1493204 h 6858000"/>
              <a:gd name="connsiteX320" fmla="*/ 4025282 w 8009775"/>
              <a:gd name="connsiteY320" fmla="*/ 1487489 h 6858000"/>
              <a:gd name="connsiteX321" fmla="*/ 4024395 w 8009775"/>
              <a:gd name="connsiteY321" fmla="*/ 1481773 h 6858000"/>
              <a:gd name="connsiteX322" fmla="*/ 4022621 w 8009775"/>
              <a:gd name="connsiteY322" fmla="*/ 1476058 h 6858000"/>
              <a:gd name="connsiteX323" fmla="*/ 4020848 w 8009775"/>
              <a:gd name="connsiteY323" fmla="*/ 1470343 h 6858000"/>
              <a:gd name="connsiteX324" fmla="*/ 4018484 w 8009775"/>
              <a:gd name="connsiteY324" fmla="*/ 1464629 h 6858000"/>
              <a:gd name="connsiteX325" fmla="*/ 4016415 w 8009775"/>
              <a:gd name="connsiteY325" fmla="*/ 1459231 h 6858000"/>
              <a:gd name="connsiteX326" fmla="*/ 4013459 w 8009775"/>
              <a:gd name="connsiteY326" fmla="*/ 1453834 h 6858000"/>
              <a:gd name="connsiteX327" fmla="*/ 4010799 w 8009775"/>
              <a:gd name="connsiteY327" fmla="*/ 1448436 h 6858000"/>
              <a:gd name="connsiteX328" fmla="*/ 4007548 w 8009775"/>
              <a:gd name="connsiteY328" fmla="*/ 1443356 h 6858000"/>
              <a:gd name="connsiteX329" fmla="*/ 4003705 w 8009775"/>
              <a:gd name="connsiteY329" fmla="*/ 1438275 h 6858000"/>
              <a:gd name="connsiteX330" fmla="*/ 4000159 w 8009775"/>
              <a:gd name="connsiteY330" fmla="*/ 1433195 h 6858000"/>
              <a:gd name="connsiteX331" fmla="*/ 3996021 w 8009775"/>
              <a:gd name="connsiteY331" fmla="*/ 1428751 h 6858000"/>
              <a:gd name="connsiteX332" fmla="*/ 3991587 w 8009775"/>
              <a:gd name="connsiteY332" fmla="*/ 1423988 h 6858000"/>
              <a:gd name="connsiteX333" fmla="*/ 3323022 w 8009775"/>
              <a:gd name="connsiteY333" fmla="*/ 755333 h 6858000"/>
              <a:gd name="connsiteX334" fmla="*/ 3316815 w 8009775"/>
              <a:gd name="connsiteY334" fmla="*/ 748348 h 6858000"/>
              <a:gd name="connsiteX335" fmla="*/ 3310904 w 8009775"/>
              <a:gd name="connsiteY335" fmla="*/ 741045 h 6858000"/>
              <a:gd name="connsiteX336" fmla="*/ 3305584 w 8009775"/>
              <a:gd name="connsiteY336" fmla="*/ 733108 h 6858000"/>
              <a:gd name="connsiteX337" fmla="*/ 3300855 w 8009775"/>
              <a:gd name="connsiteY337" fmla="*/ 725170 h 6858000"/>
              <a:gd name="connsiteX338" fmla="*/ 3297308 w 8009775"/>
              <a:gd name="connsiteY338" fmla="*/ 716915 h 6858000"/>
              <a:gd name="connsiteX339" fmla="*/ 3293761 w 8009775"/>
              <a:gd name="connsiteY339" fmla="*/ 708660 h 6858000"/>
              <a:gd name="connsiteX340" fmla="*/ 3291101 w 8009775"/>
              <a:gd name="connsiteY340" fmla="*/ 699770 h 6858000"/>
              <a:gd name="connsiteX341" fmla="*/ 3289328 w 8009775"/>
              <a:gd name="connsiteY341" fmla="*/ 691198 h 6858000"/>
              <a:gd name="connsiteX342" fmla="*/ 2596527 w 8009775"/>
              <a:gd name="connsiteY342"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001744 w 8009775"/>
              <a:gd name="connsiteY71" fmla="*/ 1828166 h 6858000"/>
              <a:gd name="connsiteX72" fmla="*/ 2997311 w 8009775"/>
              <a:gd name="connsiteY72" fmla="*/ 1823404 h 6858000"/>
              <a:gd name="connsiteX73" fmla="*/ 2992878 w 8009775"/>
              <a:gd name="connsiteY73" fmla="*/ 1818640 h 6858000"/>
              <a:gd name="connsiteX74" fmla="*/ 2989331 w 8009775"/>
              <a:gd name="connsiteY74" fmla="*/ 1814195 h 6858000"/>
              <a:gd name="connsiteX75" fmla="*/ 2985784 w 8009775"/>
              <a:gd name="connsiteY75" fmla="*/ 1808799 h 6858000"/>
              <a:gd name="connsiteX76" fmla="*/ 2982533 w 8009775"/>
              <a:gd name="connsiteY76" fmla="*/ 1803718 h 6858000"/>
              <a:gd name="connsiteX77" fmla="*/ 2979873 w 8009775"/>
              <a:gd name="connsiteY77" fmla="*/ 1798321 h 6858000"/>
              <a:gd name="connsiteX78" fmla="*/ 2976917 w 8009775"/>
              <a:gd name="connsiteY78" fmla="*/ 1792924 h 6858000"/>
              <a:gd name="connsiteX79" fmla="*/ 2974552 w 8009775"/>
              <a:gd name="connsiteY79" fmla="*/ 1787526 h 6858000"/>
              <a:gd name="connsiteX80" fmla="*/ 2972484 w 8009775"/>
              <a:gd name="connsiteY80" fmla="*/ 1781811 h 6858000"/>
              <a:gd name="connsiteX81" fmla="*/ 2970710 w 8009775"/>
              <a:gd name="connsiteY81" fmla="*/ 1776095 h 6858000"/>
              <a:gd name="connsiteX82" fmla="*/ 2968937 w 8009775"/>
              <a:gd name="connsiteY82" fmla="*/ 1770380 h 6858000"/>
              <a:gd name="connsiteX83" fmla="*/ 2967755 w 8009775"/>
              <a:gd name="connsiteY83" fmla="*/ 1764665 h 6858000"/>
              <a:gd name="connsiteX84" fmla="*/ 2966868 w 8009775"/>
              <a:gd name="connsiteY84" fmla="*/ 1758634 h 6858000"/>
              <a:gd name="connsiteX85" fmla="*/ 2965981 w 8009775"/>
              <a:gd name="connsiteY85" fmla="*/ 1752919 h 6858000"/>
              <a:gd name="connsiteX86" fmla="*/ 2965686 w 8009775"/>
              <a:gd name="connsiteY86" fmla="*/ 1746885 h 6858000"/>
              <a:gd name="connsiteX87" fmla="*/ 2965686 w 8009775"/>
              <a:gd name="connsiteY87" fmla="*/ 1741170 h 6858000"/>
              <a:gd name="connsiteX88" fmla="*/ 2965686 w 8009775"/>
              <a:gd name="connsiteY88" fmla="*/ 1735139 h 6858000"/>
              <a:gd name="connsiteX89" fmla="*/ 2965981 w 8009775"/>
              <a:gd name="connsiteY89" fmla="*/ 1729424 h 6858000"/>
              <a:gd name="connsiteX90" fmla="*/ 2966868 w 8009775"/>
              <a:gd name="connsiteY90" fmla="*/ 1723074 h 6858000"/>
              <a:gd name="connsiteX91" fmla="*/ 2967755 w 8009775"/>
              <a:gd name="connsiteY91" fmla="*/ 1717358 h 6858000"/>
              <a:gd name="connsiteX92" fmla="*/ 2968937 w 8009775"/>
              <a:gd name="connsiteY92" fmla="*/ 1711643 h 6858000"/>
              <a:gd name="connsiteX93" fmla="*/ 2970710 w 8009775"/>
              <a:gd name="connsiteY93" fmla="*/ 1705929 h 6858000"/>
              <a:gd name="connsiteX94" fmla="*/ 2972484 w 8009775"/>
              <a:gd name="connsiteY94" fmla="*/ 1700214 h 6858000"/>
              <a:gd name="connsiteX95" fmla="*/ 2974552 w 8009775"/>
              <a:gd name="connsiteY95" fmla="*/ 1694816 h 6858000"/>
              <a:gd name="connsiteX96" fmla="*/ 2976917 w 8009775"/>
              <a:gd name="connsiteY96" fmla="*/ 1689101 h 6858000"/>
              <a:gd name="connsiteX97" fmla="*/ 2979873 w 8009775"/>
              <a:gd name="connsiteY97" fmla="*/ 1683703 h 6858000"/>
              <a:gd name="connsiteX98" fmla="*/ 2982533 w 8009775"/>
              <a:gd name="connsiteY98" fmla="*/ 1678305 h 6858000"/>
              <a:gd name="connsiteX99" fmla="*/ 2985784 w 8009775"/>
              <a:gd name="connsiteY99" fmla="*/ 1673226 h 6858000"/>
              <a:gd name="connsiteX100" fmla="*/ 2989331 w 8009775"/>
              <a:gd name="connsiteY100" fmla="*/ 1668145 h 6858000"/>
              <a:gd name="connsiteX101" fmla="*/ 2992878 w 8009775"/>
              <a:gd name="connsiteY101" fmla="*/ 1663066 h 6858000"/>
              <a:gd name="connsiteX102" fmla="*/ 2997311 w 8009775"/>
              <a:gd name="connsiteY102" fmla="*/ 1658621 h 6858000"/>
              <a:gd name="connsiteX103" fmla="*/ 3001744 w 8009775"/>
              <a:gd name="connsiteY103" fmla="*/ 1653859 h 6858000"/>
              <a:gd name="connsiteX104" fmla="*/ 3006178 w 8009775"/>
              <a:gd name="connsiteY104" fmla="*/ 1649414 h 6858000"/>
              <a:gd name="connsiteX105" fmla="*/ 3010907 w 8009775"/>
              <a:gd name="connsiteY105" fmla="*/ 1645603 h 6858000"/>
              <a:gd name="connsiteX106" fmla="*/ 3015932 w 8009775"/>
              <a:gd name="connsiteY106" fmla="*/ 1641794 h 6858000"/>
              <a:gd name="connsiteX107" fmla="*/ 3020956 w 8009775"/>
              <a:gd name="connsiteY107" fmla="*/ 1637984 h 6858000"/>
              <a:gd name="connsiteX108" fmla="*/ 3025981 w 8009775"/>
              <a:gd name="connsiteY108" fmla="*/ 1634809 h 6858000"/>
              <a:gd name="connsiteX109" fmla="*/ 3031596 w 8009775"/>
              <a:gd name="connsiteY109" fmla="*/ 1631950 h 6858000"/>
              <a:gd name="connsiteX110" fmla="*/ 3036916 w 8009775"/>
              <a:gd name="connsiteY110" fmla="*/ 1629094 h 6858000"/>
              <a:gd name="connsiteX111" fmla="*/ 3042532 w 8009775"/>
              <a:gd name="connsiteY111" fmla="*/ 1626871 h 6858000"/>
              <a:gd name="connsiteX112" fmla="*/ 3047852 w 8009775"/>
              <a:gd name="connsiteY112" fmla="*/ 1624649 h 6858000"/>
              <a:gd name="connsiteX113" fmla="*/ 3053764 w 8009775"/>
              <a:gd name="connsiteY113" fmla="*/ 1623061 h 6858000"/>
              <a:gd name="connsiteX114" fmla="*/ 3059379 w 8009775"/>
              <a:gd name="connsiteY114" fmla="*/ 1621155 h 6858000"/>
              <a:gd name="connsiteX115" fmla="*/ 3065291 w 8009775"/>
              <a:gd name="connsiteY115" fmla="*/ 1620204 h 6858000"/>
              <a:gd name="connsiteX116" fmla="*/ 3070906 w 8009775"/>
              <a:gd name="connsiteY116" fmla="*/ 1618934 h 6858000"/>
              <a:gd name="connsiteX117" fmla="*/ 3077113 w 8009775"/>
              <a:gd name="connsiteY117" fmla="*/ 1618299 h 6858000"/>
              <a:gd name="connsiteX118" fmla="*/ 3082729 w 8009775"/>
              <a:gd name="connsiteY118" fmla="*/ 1617981 h 6858000"/>
              <a:gd name="connsiteX119" fmla="*/ 3088936 w 8009775"/>
              <a:gd name="connsiteY119" fmla="*/ 1617981 h 6858000"/>
              <a:gd name="connsiteX120" fmla="*/ 3094552 w 8009775"/>
              <a:gd name="connsiteY120" fmla="*/ 1617981 h 6858000"/>
              <a:gd name="connsiteX121" fmla="*/ 3100758 w 8009775"/>
              <a:gd name="connsiteY121" fmla="*/ 1618299 h 6858000"/>
              <a:gd name="connsiteX122" fmla="*/ 3106670 w 8009775"/>
              <a:gd name="connsiteY122" fmla="*/ 1618934 h 6858000"/>
              <a:gd name="connsiteX123" fmla="*/ 3112285 w 8009775"/>
              <a:gd name="connsiteY123" fmla="*/ 1620204 h 6858000"/>
              <a:gd name="connsiteX124" fmla="*/ 3117901 w 8009775"/>
              <a:gd name="connsiteY124" fmla="*/ 1621155 h 6858000"/>
              <a:gd name="connsiteX125" fmla="*/ 3123812 w 8009775"/>
              <a:gd name="connsiteY125" fmla="*/ 1623061 h 6858000"/>
              <a:gd name="connsiteX126" fmla="*/ 3129428 w 8009775"/>
              <a:gd name="connsiteY126" fmla="*/ 1624649 h 6858000"/>
              <a:gd name="connsiteX127" fmla="*/ 3135339 w 8009775"/>
              <a:gd name="connsiteY127" fmla="*/ 1626871 h 6858000"/>
              <a:gd name="connsiteX128" fmla="*/ 3140660 w 8009775"/>
              <a:gd name="connsiteY128" fmla="*/ 1629094 h 6858000"/>
              <a:gd name="connsiteX129" fmla="*/ 3145980 w 8009775"/>
              <a:gd name="connsiteY129" fmla="*/ 1631950 h 6858000"/>
              <a:gd name="connsiteX130" fmla="*/ 3151300 w 8009775"/>
              <a:gd name="connsiteY130" fmla="*/ 1634809 h 6858000"/>
              <a:gd name="connsiteX131" fmla="*/ 3156324 w 8009775"/>
              <a:gd name="connsiteY131" fmla="*/ 1637984 h 6858000"/>
              <a:gd name="connsiteX132" fmla="*/ 3161349 w 8009775"/>
              <a:gd name="connsiteY132" fmla="*/ 1641794 h 6858000"/>
              <a:gd name="connsiteX133" fmla="*/ 3166374 w 8009775"/>
              <a:gd name="connsiteY133" fmla="*/ 1645603 h 6858000"/>
              <a:gd name="connsiteX134" fmla="*/ 3171102 w 8009775"/>
              <a:gd name="connsiteY134" fmla="*/ 1649414 h 6858000"/>
              <a:gd name="connsiteX135" fmla="*/ 3175832 w 8009775"/>
              <a:gd name="connsiteY135" fmla="*/ 1653859 h 6858000"/>
              <a:gd name="connsiteX136" fmla="*/ 3844692 w 8009775"/>
              <a:gd name="connsiteY136" fmla="*/ 2322830 h 6858000"/>
              <a:gd name="connsiteX137" fmla="*/ 3849421 w 8009775"/>
              <a:gd name="connsiteY137" fmla="*/ 2326958 h 6858000"/>
              <a:gd name="connsiteX138" fmla="*/ 3854150 w 8009775"/>
              <a:gd name="connsiteY138" fmla="*/ 2331085 h 6858000"/>
              <a:gd name="connsiteX139" fmla="*/ 3859175 w 8009775"/>
              <a:gd name="connsiteY139" fmla="*/ 2334895 h 6858000"/>
              <a:gd name="connsiteX140" fmla="*/ 3864199 w 8009775"/>
              <a:gd name="connsiteY140" fmla="*/ 2338705 h 6858000"/>
              <a:gd name="connsiteX141" fmla="*/ 3869224 w 8009775"/>
              <a:gd name="connsiteY141" fmla="*/ 2341880 h 6858000"/>
              <a:gd name="connsiteX142" fmla="*/ 3874544 w 8009775"/>
              <a:gd name="connsiteY142" fmla="*/ 2344738 h 6858000"/>
              <a:gd name="connsiteX143" fmla="*/ 3879864 w 8009775"/>
              <a:gd name="connsiteY143" fmla="*/ 2347595 h 6858000"/>
              <a:gd name="connsiteX144" fmla="*/ 3885775 w 8009775"/>
              <a:gd name="connsiteY144" fmla="*/ 2349818 h 6858000"/>
              <a:gd name="connsiteX145" fmla="*/ 3891096 w 8009775"/>
              <a:gd name="connsiteY145" fmla="*/ 2351723 h 6858000"/>
              <a:gd name="connsiteX146" fmla="*/ 3896711 w 8009775"/>
              <a:gd name="connsiteY146" fmla="*/ 2353628 h 6858000"/>
              <a:gd name="connsiteX147" fmla="*/ 3902623 w 8009775"/>
              <a:gd name="connsiteY147" fmla="*/ 2355534 h 6858000"/>
              <a:gd name="connsiteX148" fmla="*/ 3908238 w 8009775"/>
              <a:gd name="connsiteY148" fmla="*/ 2356485 h 6858000"/>
              <a:gd name="connsiteX149" fmla="*/ 3914150 w 8009775"/>
              <a:gd name="connsiteY149" fmla="*/ 2357755 h 6858000"/>
              <a:gd name="connsiteX150" fmla="*/ 3920061 w 8009775"/>
              <a:gd name="connsiteY150" fmla="*/ 2358391 h 6858000"/>
              <a:gd name="connsiteX151" fmla="*/ 3925972 w 8009775"/>
              <a:gd name="connsiteY151" fmla="*/ 2358708 h 6858000"/>
              <a:gd name="connsiteX152" fmla="*/ 3931883 w 8009775"/>
              <a:gd name="connsiteY152" fmla="*/ 2358708 h 6858000"/>
              <a:gd name="connsiteX153" fmla="*/ 3937795 w 8009775"/>
              <a:gd name="connsiteY153" fmla="*/ 2358708 h 6858000"/>
              <a:gd name="connsiteX154" fmla="*/ 3943706 w 8009775"/>
              <a:gd name="connsiteY154" fmla="*/ 2358391 h 6858000"/>
              <a:gd name="connsiteX155" fmla="*/ 3949617 w 8009775"/>
              <a:gd name="connsiteY155" fmla="*/ 2357755 h 6858000"/>
              <a:gd name="connsiteX156" fmla="*/ 3955233 w 8009775"/>
              <a:gd name="connsiteY156" fmla="*/ 2356485 h 6858000"/>
              <a:gd name="connsiteX157" fmla="*/ 3961144 w 8009775"/>
              <a:gd name="connsiteY157" fmla="*/ 2355534 h 6858000"/>
              <a:gd name="connsiteX158" fmla="*/ 3966760 w 8009775"/>
              <a:gd name="connsiteY158" fmla="*/ 2353628 h 6858000"/>
              <a:gd name="connsiteX159" fmla="*/ 3972671 w 8009775"/>
              <a:gd name="connsiteY159" fmla="*/ 2351723 h 6858000"/>
              <a:gd name="connsiteX160" fmla="*/ 3978287 w 8009775"/>
              <a:gd name="connsiteY160" fmla="*/ 2349818 h 6858000"/>
              <a:gd name="connsiteX161" fmla="*/ 3983607 w 8009775"/>
              <a:gd name="connsiteY161" fmla="*/ 2347595 h 6858000"/>
              <a:gd name="connsiteX162" fmla="*/ 3989223 w 8009775"/>
              <a:gd name="connsiteY162" fmla="*/ 2344738 h 6858000"/>
              <a:gd name="connsiteX163" fmla="*/ 3994543 w 8009775"/>
              <a:gd name="connsiteY163" fmla="*/ 2341880 h 6858000"/>
              <a:gd name="connsiteX164" fmla="*/ 3999567 w 8009775"/>
              <a:gd name="connsiteY164" fmla="*/ 2338705 h 6858000"/>
              <a:gd name="connsiteX165" fmla="*/ 4004888 w 8009775"/>
              <a:gd name="connsiteY165" fmla="*/ 2334895 h 6858000"/>
              <a:gd name="connsiteX166" fmla="*/ 4009617 w 8009775"/>
              <a:gd name="connsiteY166" fmla="*/ 2331085 h 6858000"/>
              <a:gd name="connsiteX167" fmla="*/ 4014346 w 8009775"/>
              <a:gd name="connsiteY167" fmla="*/ 2326958 h 6858000"/>
              <a:gd name="connsiteX168" fmla="*/ 4018779 w 8009775"/>
              <a:gd name="connsiteY168" fmla="*/ 2322830 h 6858000"/>
              <a:gd name="connsiteX169" fmla="*/ 4023213 w 8009775"/>
              <a:gd name="connsiteY169" fmla="*/ 2318068 h 6858000"/>
              <a:gd name="connsiteX170" fmla="*/ 4027646 w 8009775"/>
              <a:gd name="connsiteY170" fmla="*/ 2313306 h 6858000"/>
              <a:gd name="connsiteX171" fmla="*/ 4031193 w 8009775"/>
              <a:gd name="connsiteY171" fmla="*/ 2308544 h 6858000"/>
              <a:gd name="connsiteX172" fmla="*/ 4034740 w 8009775"/>
              <a:gd name="connsiteY172" fmla="*/ 2303463 h 6858000"/>
              <a:gd name="connsiteX173" fmla="*/ 4037991 w 8009775"/>
              <a:gd name="connsiteY173" fmla="*/ 2298384 h 6858000"/>
              <a:gd name="connsiteX174" fmla="*/ 4040946 w 8009775"/>
              <a:gd name="connsiteY174" fmla="*/ 2292985 h 6858000"/>
              <a:gd name="connsiteX175" fmla="*/ 4043606 w 8009775"/>
              <a:gd name="connsiteY175" fmla="*/ 2287588 h 6858000"/>
              <a:gd name="connsiteX176" fmla="*/ 4046267 w 8009775"/>
              <a:gd name="connsiteY176" fmla="*/ 2281873 h 6858000"/>
              <a:gd name="connsiteX177" fmla="*/ 4048040 w 8009775"/>
              <a:gd name="connsiteY177" fmla="*/ 2276476 h 6858000"/>
              <a:gd name="connsiteX178" fmla="*/ 4050109 w 8009775"/>
              <a:gd name="connsiteY178" fmla="*/ 2270761 h 6858000"/>
              <a:gd name="connsiteX179" fmla="*/ 4051587 w 8009775"/>
              <a:gd name="connsiteY179" fmla="*/ 2265046 h 6858000"/>
              <a:gd name="connsiteX180" fmla="*/ 4052769 w 8009775"/>
              <a:gd name="connsiteY180" fmla="*/ 2259331 h 6858000"/>
              <a:gd name="connsiteX181" fmla="*/ 4053656 w 8009775"/>
              <a:gd name="connsiteY181" fmla="*/ 2253298 h 6858000"/>
              <a:gd name="connsiteX182" fmla="*/ 4054542 w 8009775"/>
              <a:gd name="connsiteY182" fmla="*/ 2247266 h 6858000"/>
              <a:gd name="connsiteX183" fmla="*/ 4054838 w 8009775"/>
              <a:gd name="connsiteY183" fmla="*/ 2241551 h 6858000"/>
              <a:gd name="connsiteX184" fmla="*/ 4055133 w 8009775"/>
              <a:gd name="connsiteY184" fmla="*/ 2235519 h 6858000"/>
              <a:gd name="connsiteX185" fmla="*/ 4054838 w 8009775"/>
              <a:gd name="connsiteY185" fmla="*/ 2229804 h 6858000"/>
              <a:gd name="connsiteX186" fmla="*/ 4054542 w 8009775"/>
              <a:gd name="connsiteY186" fmla="*/ 2223770 h 6858000"/>
              <a:gd name="connsiteX187" fmla="*/ 4053656 w 8009775"/>
              <a:gd name="connsiteY187" fmla="*/ 2217739 h 6858000"/>
              <a:gd name="connsiteX188" fmla="*/ 4052769 w 8009775"/>
              <a:gd name="connsiteY188" fmla="*/ 2212024 h 6858000"/>
              <a:gd name="connsiteX189" fmla="*/ 4051587 w 8009775"/>
              <a:gd name="connsiteY189" fmla="*/ 2206309 h 6858000"/>
              <a:gd name="connsiteX190" fmla="*/ 4050109 w 8009775"/>
              <a:gd name="connsiteY190" fmla="*/ 2200593 h 6858000"/>
              <a:gd name="connsiteX191" fmla="*/ 4048040 w 8009775"/>
              <a:gd name="connsiteY191" fmla="*/ 2194878 h 6858000"/>
              <a:gd name="connsiteX192" fmla="*/ 4046267 w 8009775"/>
              <a:gd name="connsiteY192" fmla="*/ 2189163 h 6858000"/>
              <a:gd name="connsiteX193" fmla="*/ 4043606 w 8009775"/>
              <a:gd name="connsiteY193" fmla="*/ 2183765 h 6858000"/>
              <a:gd name="connsiteX194" fmla="*/ 4040946 w 8009775"/>
              <a:gd name="connsiteY194" fmla="*/ 2178368 h 6858000"/>
              <a:gd name="connsiteX195" fmla="*/ 4037991 w 8009775"/>
              <a:gd name="connsiteY195" fmla="*/ 2172970 h 6858000"/>
              <a:gd name="connsiteX196" fmla="*/ 4034740 w 8009775"/>
              <a:gd name="connsiteY196" fmla="*/ 2167890 h 6858000"/>
              <a:gd name="connsiteX197" fmla="*/ 4031193 w 8009775"/>
              <a:gd name="connsiteY197" fmla="*/ 2162494 h 6858000"/>
              <a:gd name="connsiteX198" fmla="*/ 4027646 w 8009775"/>
              <a:gd name="connsiteY198" fmla="*/ 2157730 h 6858000"/>
              <a:gd name="connsiteX199" fmla="*/ 4023213 w 8009775"/>
              <a:gd name="connsiteY199" fmla="*/ 2153285 h 6858000"/>
              <a:gd name="connsiteX200" fmla="*/ 4018779 w 8009775"/>
              <a:gd name="connsiteY200" fmla="*/ 2148523 h 6858000"/>
              <a:gd name="connsiteX201" fmla="*/ 3632182 w 8009775"/>
              <a:gd name="connsiteY201" fmla="*/ 1761490 h 6858000"/>
              <a:gd name="connsiteX202" fmla="*/ 3435928 w 8009775"/>
              <a:gd name="connsiteY202" fmla="*/ 1565276 h 6858000"/>
              <a:gd name="connsiteX203" fmla="*/ 3431198 w 8009775"/>
              <a:gd name="connsiteY203" fmla="*/ 1560514 h 6858000"/>
              <a:gd name="connsiteX204" fmla="*/ 3427356 w 8009775"/>
              <a:gd name="connsiteY204" fmla="*/ 1555751 h 6858000"/>
              <a:gd name="connsiteX205" fmla="*/ 3423218 w 8009775"/>
              <a:gd name="connsiteY205" fmla="*/ 1550671 h 6858000"/>
              <a:gd name="connsiteX206" fmla="*/ 3420262 w 8009775"/>
              <a:gd name="connsiteY206" fmla="*/ 1545909 h 6858000"/>
              <a:gd name="connsiteX207" fmla="*/ 3417012 w 8009775"/>
              <a:gd name="connsiteY207" fmla="*/ 1540829 h 6858000"/>
              <a:gd name="connsiteX208" fmla="*/ 3413760 w 8009775"/>
              <a:gd name="connsiteY208" fmla="*/ 1535430 h 6858000"/>
              <a:gd name="connsiteX209" fmla="*/ 3411100 w 8009775"/>
              <a:gd name="connsiteY209" fmla="*/ 1530034 h 6858000"/>
              <a:gd name="connsiteX210" fmla="*/ 3408736 w 8009775"/>
              <a:gd name="connsiteY210" fmla="*/ 1524635 h 6858000"/>
              <a:gd name="connsiteX211" fmla="*/ 3406371 w 8009775"/>
              <a:gd name="connsiteY211" fmla="*/ 1518920 h 6858000"/>
              <a:gd name="connsiteX212" fmla="*/ 3404598 w 8009775"/>
              <a:gd name="connsiteY212" fmla="*/ 1513205 h 6858000"/>
              <a:gd name="connsiteX213" fmla="*/ 3403120 w 8009775"/>
              <a:gd name="connsiteY213" fmla="*/ 1507174 h 6858000"/>
              <a:gd name="connsiteX214" fmla="*/ 3401938 w 8009775"/>
              <a:gd name="connsiteY214" fmla="*/ 1501459 h 6858000"/>
              <a:gd name="connsiteX215" fmla="*/ 3401051 w 8009775"/>
              <a:gd name="connsiteY215" fmla="*/ 1495744 h 6858000"/>
              <a:gd name="connsiteX216" fmla="*/ 3400460 w 8009775"/>
              <a:gd name="connsiteY216" fmla="*/ 1489710 h 6858000"/>
              <a:gd name="connsiteX217" fmla="*/ 3399869 w 8009775"/>
              <a:gd name="connsiteY217" fmla="*/ 1483995 h 6858000"/>
              <a:gd name="connsiteX218" fmla="*/ 3399573 w 8009775"/>
              <a:gd name="connsiteY218" fmla="*/ 1478281 h 6858000"/>
              <a:gd name="connsiteX219" fmla="*/ 3399869 w 8009775"/>
              <a:gd name="connsiteY219" fmla="*/ 1472249 h 6858000"/>
              <a:gd name="connsiteX220" fmla="*/ 3400460 w 8009775"/>
              <a:gd name="connsiteY220" fmla="*/ 1466215 h 6858000"/>
              <a:gd name="connsiteX221" fmla="*/ 3401051 w 8009775"/>
              <a:gd name="connsiteY221" fmla="*/ 1460183 h 6858000"/>
              <a:gd name="connsiteX222" fmla="*/ 3401938 w 8009775"/>
              <a:gd name="connsiteY222" fmla="*/ 1454468 h 6858000"/>
              <a:gd name="connsiteX223" fmla="*/ 3403120 w 8009775"/>
              <a:gd name="connsiteY223" fmla="*/ 1448754 h 6858000"/>
              <a:gd name="connsiteX224" fmla="*/ 3404598 w 8009775"/>
              <a:gd name="connsiteY224" fmla="*/ 1443039 h 6858000"/>
              <a:gd name="connsiteX225" fmla="*/ 3406371 w 8009775"/>
              <a:gd name="connsiteY225" fmla="*/ 1437324 h 6858000"/>
              <a:gd name="connsiteX226" fmla="*/ 3408736 w 8009775"/>
              <a:gd name="connsiteY226" fmla="*/ 1431609 h 6858000"/>
              <a:gd name="connsiteX227" fmla="*/ 3411100 w 8009775"/>
              <a:gd name="connsiteY227" fmla="*/ 1426211 h 6858000"/>
              <a:gd name="connsiteX228" fmla="*/ 3413760 w 8009775"/>
              <a:gd name="connsiteY228" fmla="*/ 1420814 h 6858000"/>
              <a:gd name="connsiteX229" fmla="*/ 3417012 w 8009775"/>
              <a:gd name="connsiteY229" fmla="*/ 1415416 h 6858000"/>
              <a:gd name="connsiteX230" fmla="*/ 3420262 w 8009775"/>
              <a:gd name="connsiteY230" fmla="*/ 1410336 h 6858000"/>
              <a:gd name="connsiteX231" fmla="*/ 3423218 w 8009775"/>
              <a:gd name="connsiteY231" fmla="*/ 1405256 h 6858000"/>
              <a:gd name="connsiteX232" fmla="*/ 3427356 w 8009775"/>
              <a:gd name="connsiteY232" fmla="*/ 1400175 h 6858000"/>
              <a:gd name="connsiteX233" fmla="*/ 3431198 w 8009775"/>
              <a:gd name="connsiteY233" fmla="*/ 1395731 h 6858000"/>
              <a:gd name="connsiteX234" fmla="*/ 3435928 w 8009775"/>
              <a:gd name="connsiteY234" fmla="*/ 1390969 h 6858000"/>
              <a:gd name="connsiteX235" fmla="*/ 3440361 w 8009775"/>
              <a:gd name="connsiteY235" fmla="*/ 1386524 h 6858000"/>
              <a:gd name="connsiteX236" fmla="*/ 3445386 w 8009775"/>
              <a:gd name="connsiteY236" fmla="*/ 1382396 h 6858000"/>
              <a:gd name="connsiteX237" fmla="*/ 3449819 w 8009775"/>
              <a:gd name="connsiteY237" fmla="*/ 1378585 h 6858000"/>
              <a:gd name="connsiteX238" fmla="*/ 3454844 w 8009775"/>
              <a:gd name="connsiteY238" fmla="*/ 1375094 h 6858000"/>
              <a:gd name="connsiteX239" fmla="*/ 3460459 w 8009775"/>
              <a:gd name="connsiteY239" fmla="*/ 1371919 h 6858000"/>
              <a:gd name="connsiteX240" fmla="*/ 3465780 w 8009775"/>
              <a:gd name="connsiteY240" fmla="*/ 1369061 h 6858000"/>
              <a:gd name="connsiteX241" fmla="*/ 3471100 w 8009775"/>
              <a:gd name="connsiteY241" fmla="*/ 1366204 h 6858000"/>
              <a:gd name="connsiteX242" fmla="*/ 3476420 w 8009775"/>
              <a:gd name="connsiteY242" fmla="*/ 1363980 h 6858000"/>
              <a:gd name="connsiteX243" fmla="*/ 3482331 w 8009775"/>
              <a:gd name="connsiteY243" fmla="*/ 1361759 h 6858000"/>
              <a:gd name="connsiteX244" fmla="*/ 3487947 w 8009775"/>
              <a:gd name="connsiteY244" fmla="*/ 1360170 h 6858000"/>
              <a:gd name="connsiteX245" fmla="*/ 3493858 w 8009775"/>
              <a:gd name="connsiteY245" fmla="*/ 1358265 h 6858000"/>
              <a:gd name="connsiteX246" fmla="*/ 3499474 w 8009775"/>
              <a:gd name="connsiteY246" fmla="*/ 1357314 h 6858000"/>
              <a:gd name="connsiteX247" fmla="*/ 3505385 w 8009775"/>
              <a:gd name="connsiteY247" fmla="*/ 1356043 h 6858000"/>
              <a:gd name="connsiteX248" fmla="*/ 3511001 w 8009775"/>
              <a:gd name="connsiteY248" fmla="*/ 1355409 h 6858000"/>
              <a:gd name="connsiteX249" fmla="*/ 3517208 w 8009775"/>
              <a:gd name="connsiteY249" fmla="*/ 1355090 h 6858000"/>
              <a:gd name="connsiteX250" fmla="*/ 3522823 w 8009775"/>
              <a:gd name="connsiteY250" fmla="*/ 1354773 h 6858000"/>
              <a:gd name="connsiteX251" fmla="*/ 3529030 w 8009775"/>
              <a:gd name="connsiteY251" fmla="*/ 1355090 h 6858000"/>
              <a:gd name="connsiteX252" fmla="*/ 3534646 w 8009775"/>
              <a:gd name="connsiteY252" fmla="*/ 1355409 h 6858000"/>
              <a:gd name="connsiteX253" fmla="*/ 3540557 w 8009775"/>
              <a:gd name="connsiteY253" fmla="*/ 1356043 h 6858000"/>
              <a:gd name="connsiteX254" fmla="*/ 3546468 w 8009775"/>
              <a:gd name="connsiteY254" fmla="*/ 1357314 h 6858000"/>
              <a:gd name="connsiteX255" fmla="*/ 3552380 w 8009775"/>
              <a:gd name="connsiteY255" fmla="*/ 1358265 h 6858000"/>
              <a:gd name="connsiteX256" fmla="*/ 3557995 w 8009775"/>
              <a:gd name="connsiteY256" fmla="*/ 1360170 h 6858000"/>
              <a:gd name="connsiteX257" fmla="*/ 3563906 w 8009775"/>
              <a:gd name="connsiteY257" fmla="*/ 1361759 h 6858000"/>
              <a:gd name="connsiteX258" fmla="*/ 3569227 w 8009775"/>
              <a:gd name="connsiteY258" fmla="*/ 1363980 h 6858000"/>
              <a:gd name="connsiteX259" fmla="*/ 3574842 w 8009775"/>
              <a:gd name="connsiteY259" fmla="*/ 1366204 h 6858000"/>
              <a:gd name="connsiteX260" fmla="*/ 3580458 w 8009775"/>
              <a:gd name="connsiteY260" fmla="*/ 1369061 h 6858000"/>
              <a:gd name="connsiteX261" fmla="*/ 3585778 w 8009775"/>
              <a:gd name="connsiteY261" fmla="*/ 1371919 h 6858000"/>
              <a:gd name="connsiteX262" fmla="*/ 3590803 w 8009775"/>
              <a:gd name="connsiteY262" fmla="*/ 1375094 h 6858000"/>
              <a:gd name="connsiteX263" fmla="*/ 3595828 w 8009775"/>
              <a:gd name="connsiteY263" fmla="*/ 1378585 h 6858000"/>
              <a:gd name="connsiteX264" fmla="*/ 3600852 w 8009775"/>
              <a:gd name="connsiteY264" fmla="*/ 1382396 h 6858000"/>
              <a:gd name="connsiteX265" fmla="*/ 3605581 w 8009775"/>
              <a:gd name="connsiteY265" fmla="*/ 1386524 h 6858000"/>
              <a:gd name="connsiteX266" fmla="*/ 3610014 w 8009775"/>
              <a:gd name="connsiteY266" fmla="*/ 1390969 h 6858000"/>
              <a:gd name="connsiteX267" fmla="*/ 3817500 w 8009775"/>
              <a:gd name="connsiteY267" fmla="*/ 1598296 h 6858000"/>
              <a:gd name="connsiteX268" fmla="*/ 3821934 w 8009775"/>
              <a:gd name="connsiteY268" fmla="*/ 1602423 h 6858000"/>
              <a:gd name="connsiteX269" fmla="*/ 3826663 w 8009775"/>
              <a:gd name="connsiteY269" fmla="*/ 1606869 h 6858000"/>
              <a:gd name="connsiteX270" fmla="*/ 3831687 w 8009775"/>
              <a:gd name="connsiteY270" fmla="*/ 1610361 h 6858000"/>
              <a:gd name="connsiteX271" fmla="*/ 3836712 w 8009775"/>
              <a:gd name="connsiteY271" fmla="*/ 1613854 h 6858000"/>
              <a:gd name="connsiteX272" fmla="*/ 3841736 w 8009775"/>
              <a:gd name="connsiteY272" fmla="*/ 1617345 h 6858000"/>
              <a:gd name="connsiteX273" fmla="*/ 3847352 w 8009775"/>
              <a:gd name="connsiteY273" fmla="*/ 1620204 h 6858000"/>
              <a:gd name="connsiteX274" fmla="*/ 3852672 w 8009775"/>
              <a:gd name="connsiteY274" fmla="*/ 1623061 h 6858000"/>
              <a:gd name="connsiteX275" fmla="*/ 3857992 w 8009775"/>
              <a:gd name="connsiteY275" fmla="*/ 1625283 h 6858000"/>
              <a:gd name="connsiteX276" fmla="*/ 3863608 w 8009775"/>
              <a:gd name="connsiteY276" fmla="*/ 1627189 h 6858000"/>
              <a:gd name="connsiteX277" fmla="*/ 3869519 w 8009775"/>
              <a:gd name="connsiteY277" fmla="*/ 1629094 h 6858000"/>
              <a:gd name="connsiteX278" fmla="*/ 3875135 w 8009775"/>
              <a:gd name="connsiteY278" fmla="*/ 1630998 h 6858000"/>
              <a:gd name="connsiteX279" fmla="*/ 3881046 w 8009775"/>
              <a:gd name="connsiteY279" fmla="*/ 1631950 h 6858000"/>
              <a:gd name="connsiteX280" fmla="*/ 3886662 w 8009775"/>
              <a:gd name="connsiteY280" fmla="*/ 1632904 h 6858000"/>
              <a:gd name="connsiteX281" fmla="*/ 3892869 w 8009775"/>
              <a:gd name="connsiteY281" fmla="*/ 1633856 h 6858000"/>
              <a:gd name="connsiteX282" fmla="*/ 3898485 w 8009775"/>
              <a:gd name="connsiteY282" fmla="*/ 1634174 h 6858000"/>
              <a:gd name="connsiteX283" fmla="*/ 3904396 w 8009775"/>
              <a:gd name="connsiteY283" fmla="*/ 1634174 h 6858000"/>
              <a:gd name="connsiteX284" fmla="*/ 3910307 w 8009775"/>
              <a:gd name="connsiteY284" fmla="*/ 1634174 h 6858000"/>
              <a:gd name="connsiteX285" fmla="*/ 3916219 w 8009775"/>
              <a:gd name="connsiteY285" fmla="*/ 1633856 h 6858000"/>
              <a:gd name="connsiteX286" fmla="*/ 3922425 w 8009775"/>
              <a:gd name="connsiteY286" fmla="*/ 1632904 h 6858000"/>
              <a:gd name="connsiteX287" fmla="*/ 3928041 w 8009775"/>
              <a:gd name="connsiteY287" fmla="*/ 1631950 h 6858000"/>
              <a:gd name="connsiteX288" fmla="*/ 3933657 w 8009775"/>
              <a:gd name="connsiteY288" fmla="*/ 1630998 h 6858000"/>
              <a:gd name="connsiteX289" fmla="*/ 3939568 w 8009775"/>
              <a:gd name="connsiteY289" fmla="*/ 1629094 h 6858000"/>
              <a:gd name="connsiteX290" fmla="*/ 3945184 w 8009775"/>
              <a:gd name="connsiteY290" fmla="*/ 1627189 h 6858000"/>
              <a:gd name="connsiteX291" fmla="*/ 3950799 w 8009775"/>
              <a:gd name="connsiteY291" fmla="*/ 1625283 h 6858000"/>
              <a:gd name="connsiteX292" fmla="*/ 3956415 w 8009775"/>
              <a:gd name="connsiteY292" fmla="*/ 1623061 h 6858000"/>
              <a:gd name="connsiteX293" fmla="*/ 3961735 w 8009775"/>
              <a:gd name="connsiteY293" fmla="*/ 1620204 h 6858000"/>
              <a:gd name="connsiteX294" fmla="*/ 3967055 w 8009775"/>
              <a:gd name="connsiteY294" fmla="*/ 1617345 h 6858000"/>
              <a:gd name="connsiteX295" fmla="*/ 3972376 w 8009775"/>
              <a:gd name="connsiteY295" fmla="*/ 1613854 h 6858000"/>
              <a:gd name="connsiteX296" fmla="*/ 3977400 w 8009775"/>
              <a:gd name="connsiteY296" fmla="*/ 1610361 h 6858000"/>
              <a:gd name="connsiteX297" fmla="*/ 3982425 w 8009775"/>
              <a:gd name="connsiteY297" fmla="*/ 1606869 h 6858000"/>
              <a:gd name="connsiteX298" fmla="*/ 3986858 w 8009775"/>
              <a:gd name="connsiteY298" fmla="*/ 1602423 h 6858000"/>
              <a:gd name="connsiteX299" fmla="*/ 3991587 w 8009775"/>
              <a:gd name="connsiteY299" fmla="*/ 1598296 h 6858000"/>
              <a:gd name="connsiteX300" fmla="*/ 3996021 w 8009775"/>
              <a:gd name="connsiteY300" fmla="*/ 1593533 h 6858000"/>
              <a:gd name="connsiteX301" fmla="*/ 4000159 w 8009775"/>
              <a:gd name="connsiteY301" fmla="*/ 1588771 h 6858000"/>
              <a:gd name="connsiteX302" fmla="*/ 4003705 w 8009775"/>
              <a:gd name="connsiteY302" fmla="*/ 1583691 h 6858000"/>
              <a:gd name="connsiteX303" fmla="*/ 4007548 w 8009775"/>
              <a:gd name="connsiteY303" fmla="*/ 1578928 h 6858000"/>
              <a:gd name="connsiteX304" fmla="*/ 4010799 w 8009775"/>
              <a:gd name="connsiteY304" fmla="*/ 1573849 h 6858000"/>
              <a:gd name="connsiteX305" fmla="*/ 4013459 w 8009775"/>
              <a:gd name="connsiteY305" fmla="*/ 1568451 h 6858000"/>
              <a:gd name="connsiteX306" fmla="*/ 4016415 w 8009775"/>
              <a:gd name="connsiteY306" fmla="*/ 1563054 h 6858000"/>
              <a:gd name="connsiteX307" fmla="*/ 4018484 w 8009775"/>
              <a:gd name="connsiteY307" fmla="*/ 1557339 h 6858000"/>
              <a:gd name="connsiteX308" fmla="*/ 4020848 w 8009775"/>
              <a:gd name="connsiteY308" fmla="*/ 1551941 h 6858000"/>
              <a:gd name="connsiteX309" fmla="*/ 4022621 w 8009775"/>
              <a:gd name="connsiteY309" fmla="*/ 1546226 h 6858000"/>
              <a:gd name="connsiteX310" fmla="*/ 4024395 w 8009775"/>
              <a:gd name="connsiteY310" fmla="*/ 1540511 h 6858000"/>
              <a:gd name="connsiteX311" fmla="*/ 4025282 w 8009775"/>
              <a:gd name="connsiteY311" fmla="*/ 1534478 h 6858000"/>
              <a:gd name="connsiteX312" fmla="*/ 4026464 w 8009775"/>
              <a:gd name="connsiteY312" fmla="*/ 1528763 h 6858000"/>
              <a:gd name="connsiteX313" fmla="*/ 4027055 w 8009775"/>
              <a:gd name="connsiteY313" fmla="*/ 1522731 h 6858000"/>
              <a:gd name="connsiteX314" fmla="*/ 4027646 w 8009775"/>
              <a:gd name="connsiteY314" fmla="*/ 1517016 h 6858000"/>
              <a:gd name="connsiteX315" fmla="*/ 4027646 w 8009775"/>
              <a:gd name="connsiteY315" fmla="*/ 1510984 h 6858000"/>
              <a:gd name="connsiteX316" fmla="*/ 4027646 w 8009775"/>
              <a:gd name="connsiteY316" fmla="*/ 1505268 h 6858000"/>
              <a:gd name="connsiteX317" fmla="*/ 4027055 w 8009775"/>
              <a:gd name="connsiteY317" fmla="*/ 1499553 h 6858000"/>
              <a:gd name="connsiteX318" fmla="*/ 4026464 w 8009775"/>
              <a:gd name="connsiteY318" fmla="*/ 1493204 h 6858000"/>
              <a:gd name="connsiteX319" fmla="*/ 4025282 w 8009775"/>
              <a:gd name="connsiteY319" fmla="*/ 1487489 h 6858000"/>
              <a:gd name="connsiteX320" fmla="*/ 4024395 w 8009775"/>
              <a:gd name="connsiteY320" fmla="*/ 1481773 h 6858000"/>
              <a:gd name="connsiteX321" fmla="*/ 4022621 w 8009775"/>
              <a:gd name="connsiteY321" fmla="*/ 1476058 h 6858000"/>
              <a:gd name="connsiteX322" fmla="*/ 4020848 w 8009775"/>
              <a:gd name="connsiteY322" fmla="*/ 1470343 h 6858000"/>
              <a:gd name="connsiteX323" fmla="*/ 4018484 w 8009775"/>
              <a:gd name="connsiteY323" fmla="*/ 1464629 h 6858000"/>
              <a:gd name="connsiteX324" fmla="*/ 4016415 w 8009775"/>
              <a:gd name="connsiteY324" fmla="*/ 1459231 h 6858000"/>
              <a:gd name="connsiteX325" fmla="*/ 4013459 w 8009775"/>
              <a:gd name="connsiteY325" fmla="*/ 1453834 h 6858000"/>
              <a:gd name="connsiteX326" fmla="*/ 4010799 w 8009775"/>
              <a:gd name="connsiteY326" fmla="*/ 1448436 h 6858000"/>
              <a:gd name="connsiteX327" fmla="*/ 4007548 w 8009775"/>
              <a:gd name="connsiteY327" fmla="*/ 1443356 h 6858000"/>
              <a:gd name="connsiteX328" fmla="*/ 4003705 w 8009775"/>
              <a:gd name="connsiteY328" fmla="*/ 1438275 h 6858000"/>
              <a:gd name="connsiteX329" fmla="*/ 4000159 w 8009775"/>
              <a:gd name="connsiteY329" fmla="*/ 1433195 h 6858000"/>
              <a:gd name="connsiteX330" fmla="*/ 3996021 w 8009775"/>
              <a:gd name="connsiteY330" fmla="*/ 1428751 h 6858000"/>
              <a:gd name="connsiteX331" fmla="*/ 3991587 w 8009775"/>
              <a:gd name="connsiteY331" fmla="*/ 1423988 h 6858000"/>
              <a:gd name="connsiteX332" fmla="*/ 3323022 w 8009775"/>
              <a:gd name="connsiteY332" fmla="*/ 755333 h 6858000"/>
              <a:gd name="connsiteX333" fmla="*/ 3316815 w 8009775"/>
              <a:gd name="connsiteY333" fmla="*/ 748348 h 6858000"/>
              <a:gd name="connsiteX334" fmla="*/ 3310904 w 8009775"/>
              <a:gd name="connsiteY334" fmla="*/ 741045 h 6858000"/>
              <a:gd name="connsiteX335" fmla="*/ 3305584 w 8009775"/>
              <a:gd name="connsiteY335" fmla="*/ 733108 h 6858000"/>
              <a:gd name="connsiteX336" fmla="*/ 3300855 w 8009775"/>
              <a:gd name="connsiteY336" fmla="*/ 725170 h 6858000"/>
              <a:gd name="connsiteX337" fmla="*/ 3297308 w 8009775"/>
              <a:gd name="connsiteY337" fmla="*/ 716915 h 6858000"/>
              <a:gd name="connsiteX338" fmla="*/ 3293761 w 8009775"/>
              <a:gd name="connsiteY338" fmla="*/ 708660 h 6858000"/>
              <a:gd name="connsiteX339" fmla="*/ 3291101 w 8009775"/>
              <a:gd name="connsiteY339" fmla="*/ 699770 h 6858000"/>
              <a:gd name="connsiteX340" fmla="*/ 3289328 w 8009775"/>
              <a:gd name="connsiteY340" fmla="*/ 691198 h 6858000"/>
              <a:gd name="connsiteX341" fmla="*/ 2596527 w 8009775"/>
              <a:gd name="connsiteY3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09775" h="6858000">
                <a:moveTo>
                  <a:pt x="2596527" y="0"/>
                </a:moveTo>
                <a:lnTo>
                  <a:pt x="2165004" y="0"/>
                </a:lnTo>
                <a:lnTo>
                  <a:pt x="3265978" y="1101091"/>
                </a:lnTo>
                <a:lnTo>
                  <a:pt x="3270708" y="1105854"/>
                </a:lnTo>
                <a:lnTo>
                  <a:pt x="3274550" y="1110615"/>
                </a:lnTo>
                <a:lnTo>
                  <a:pt x="3278688" y="1115696"/>
                </a:lnTo>
                <a:lnTo>
                  <a:pt x="3282234" y="1120776"/>
                </a:lnTo>
                <a:lnTo>
                  <a:pt x="3285486" y="1126174"/>
                </a:lnTo>
                <a:lnTo>
                  <a:pt x="3288146" y="1131570"/>
                </a:lnTo>
                <a:lnTo>
                  <a:pt x="3291101" y="1136968"/>
                </a:lnTo>
                <a:lnTo>
                  <a:pt x="3293761" y="1142366"/>
                </a:lnTo>
                <a:lnTo>
                  <a:pt x="3295830" y="1148081"/>
                </a:lnTo>
                <a:lnTo>
                  <a:pt x="3297604" y="1153796"/>
                </a:lnTo>
                <a:lnTo>
                  <a:pt x="3299082" y="1159829"/>
                </a:lnTo>
                <a:lnTo>
                  <a:pt x="3300559" y="1165544"/>
                </a:lnTo>
                <a:lnTo>
                  <a:pt x="3301446" y="1171893"/>
                </a:lnTo>
                <a:lnTo>
                  <a:pt x="3302333" y="1177608"/>
                </a:lnTo>
                <a:cubicBezTo>
                  <a:pt x="3302431" y="1179619"/>
                  <a:pt x="3302530" y="1181630"/>
                  <a:pt x="3302628" y="1183641"/>
                </a:cubicBezTo>
                <a:lnTo>
                  <a:pt x="3302628" y="1189356"/>
                </a:lnTo>
                <a:lnTo>
                  <a:pt x="3302628" y="1195388"/>
                </a:lnTo>
                <a:cubicBezTo>
                  <a:pt x="3302530" y="1197505"/>
                  <a:pt x="3302431" y="1199622"/>
                  <a:pt x="3302333" y="1201739"/>
                </a:cubicBezTo>
                <a:lnTo>
                  <a:pt x="3301446" y="1207454"/>
                </a:lnTo>
                <a:lnTo>
                  <a:pt x="3300559" y="1213486"/>
                </a:lnTo>
                <a:lnTo>
                  <a:pt x="3299082" y="1219200"/>
                </a:lnTo>
                <a:lnTo>
                  <a:pt x="3297604" y="1225233"/>
                </a:lnTo>
                <a:lnTo>
                  <a:pt x="3295830" y="1230949"/>
                </a:lnTo>
                <a:lnTo>
                  <a:pt x="3293761" y="1236346"/>
                </a:lnTo>
                <a:lnTo>
                  <a:pt x="3291101" y="1242061"/>
                </a:lnTo>
                <a:lnTo>
                  <a:pt x="3288146" y="1247459"/>
                </a:lnTo>
                <a:lnTo>
                  <a:pt x="3285486" y="1252855"/>
                </a:lnTo>
                <a:lnTo>
                  <a:pt x="3282234" y="1258254"/>
                </a:lnTo>
                <a:lnTo>
                  <a:pt x="3278688" y="1263333"/>
                </a:lnTo>
                <a:lnTo>
                  <a:pt x="3274550" y="1268413"/>
                </a:lnTo>
                <a:lnTo>
                  <a:pt x="3270708" y="1273494"/>
                </a:lnTo>
                <a:lnTo>
                  <a:pt x="3265978" y="1278255"/>
                </a:lnTo>
                <a:lnTo>
                  <a:pt x="3261249" y="1282384"/>
                </a:lnTo>
                <a:lnTo>
                  <a:pt x="3256816" y="1286510"/>
                </a:lnTo>
                <a:lnTo>
                  <a:pt x="3251791" y="1290321"/>
                </a:lnTo>
                <a:lnTo>
                  <a:pt x="3246767" y="1293814"/>
                </a:lnTo>
                <a:lnTo>
                  <a:pt x="3241151" y="1297306"/>
                </a:lnTo>
                <a:lnTo>
                  <a:pt x="3235831" y="1300481"/>
                </a:lnTo>
                <a:lnTo>
                  <a:pt x="3230511" y="1303021"/>
                </a:lnTo>
                <a:lnTo>
                  <a:pt x="3224600" y="1305560"/>
                </a:lnTo>
                <a:lnTo>
                  <a:pt x="3218984" y="1307465"/>
                </a:lnTo>
                <a:lnTo>
                  <a:pt x="3213072" y="1309371"/>
                </a:lnTo>
                <a:lnTo>
                  <a:pt x="3207457" y="1311275"/>
                </a:lnTo>
                <a:lnTo>
                  <a:pt x="3201841" y="1312228"/>
                </a:lnTo>
                <a:lnTo>
                  <a:pt x="3195634" y="1313180"/>
                </a:lnTo>
                <a:lnTo>
                  <a:pt x="3189428" y="1314133"/>
                </a:lnTo>
                <a:lnTo>
                  <a:pt x="3183812" y="1314450"/>
                </a:lnTo>
                <a:lnTo>
                  <a:pt x="3177605" y="1314769"/>
                </a:lnTo>
                <a:lnTo>
                  <a:pt x="3171694" y="1314450"/>
                </a:lnTo>
                <a:lnTo>
                  <a:pt x="3165782" y="1314133"/>
                </a:lnTo>
                <a:lnTo>
                  <a:pt x="3159576" y="1313180"/>
                </a:lnTo>
                <a:lnTo>
                  <a:pt x="3153960" y="1312228"/>
                </a:lnTo>
                <a:lnTo>
                  <a:pt x="3147753" y="1311275"/>
                </a:lnTo>
                <a:lnTo>
                  <a:pt x="3142137" y="1309371"/>
                </a:lnTo>
                <a:lnTo>
                  <a:pt x="3136226" y="1307465"/>
                </a:lnTo>
                <a:lnTo>
                  <a:pt x="3130610" y="1305560"/>
                </a:lnTo>
                <a:lnTo>
                  <a:pt x="3124994" y="1303021"/>
                </a:lnTo>
                <a:lnTo>
                  <a:pt x="3119379" y="1300481"/>
                </a:lnTo>
                <a:lnTo>
                  <a:pt x="3114059" y="1297306"/>
                </a:lnTo>
                <a:lnTo>
                  <a:pt x="3109034" y="1293814"/>
                </a:lnTo>
                <a:lnTo>
                  <a:pt x="3103714" y="1290321"/>
                </a:lnTo>
                <a:lnTo>
                  <a:pt x="3098689" y="1286510"/>
                </a:lnTo>
                <a:lnTo>
                  <a:pt x="3093960" y="1282384"/>
                </a:lnTo>
                <a:lnTo>
                  <a:pt x="3089231" y="1278255"/>
                </a:lnTo>
                <a:lnTo>
                  <a:pt x="1811214" y="0"/>
                </a:lnTo>
                <a:lnTo>
                  <a:pt x="0" y="0"/>
                </a:lnTo>
                <a:lnTo>
                  <a:pt x="0" y="6858000"/>
                </a:lnTo>
                <a:lnTo>
                  <a:pt x="8009775" y="6858000"/>
                </a:lnTo>
                <a:lnTo>
                  <a:pt x="3001744" y="1828166"/>
                </a:lnTo>
                <a:lnTo>
                  <a:pt x="2997311" y="1823404"/>
                </a:lnTo>
                <a:lnTo>
                  <a:pt x="2992878" y="1818640"/>
                </a:lnTo>
                <a:lnTo>
                  <a:pt x="2989331" y="1814195"/>
                </a:lnTo>
                <a:lnTo>
                  <a:pt x="2985784" y="1808799"/>
                </a:lnTo>
                <a:lnTo>
                  <a:pt x="2982533" y="1803718"/>
                </a:lnTo>
                <a:lnTo>
                  <a:pt x="2979873" y="1798321"/>
                </a:lnTo>
                <a:lnTo>
                  <a:pt x="2976917" y="1792924"/>
                </a:lnTo>
                <a:lnTo>
                  <a:pt x="2974552" y="1787526"/>
                </a:lnTo>
                <a:lnTo>
                  <a:pt x="2972484" y="1781811"/>
                </a:lnTo>
                <a:lnTo>
                  <a:pt x="2970710" y="1776095"/>
                </a:lnTo>
                <a:lnTo>
                  <a:pt x="2968937" y="1770380"/>
                </a:lnTo>
                <a:lnTo>
                  <a:pt x="2967755" y="1764665"/>
                </a:lnTo>
                <a:lnTo>
                  <a:pt x="2966868" y="1758634"/>
                </a:lnTo>
                <a:lnTo>
                  <a:pt x="2965981" y="1752919"/>
                </a:lnTo>
                <a:cubicBezTo>
                  <a:pt x="2965883" y="1750908"/>
                  <a:pt x="2965784" y="1748896"/>
                  <a:pt x="2965686" y="1746885"/>
                </a:cubicBezTo>
                <a:lnTo>
                  <a:pt x="2965686" y="1741170"/>
                </a:lnTo>
                <a:lnTo>
                  <a:pt x="2965686" y="1735139"/>
                </a:lnTo>
                <a:cubicBezTo>
                  <a:pt x="2965784" y="1733234"/>
                  <a:pt x="2965883" y="1731329"/>
                  <a:pt x="2965981" y="1729424"/>
                </a:cubicBezTo>
                <a:lnTo>
                  <a:pt x="2966868" y="1723074"/>
                </a:lnTo>
                <a:lnTo>
                  <a:pt x="2967755" y="1717358"/>
                </a:lnTo>
                <a:lnTo>
                  <a:pt x="2968937" y="1711643"/>
                </a:lnTo>
                <a:lnTo>
                  <a:pt x="2970710" y="1705929"/>
                </a:lnTo>
                <a:lnTo>
                  <a:pt x="2972484" y="1700214"/>
                </a:lnTo>
                <a:lnTo>
                  <a:pt x="2974552" y="1694816"/>
                </a:lnTo>
                <a:lnTo>
                  <a:pt x="2976917" y="1689101"/>
                </a:lnTo>
                <a:lnTo>
                  <a:pt x="2979873" y="1683703"/>
                </a:lnTo>
                <a:lnTo>
                  <a:pt x="2982533" y="1678305"/>
                </a:lnTo>
                <a:lnTo>
                  <a:pt x="2985784" y="1673226"/>
                </a:lnTo>
                <a:lnTo>
                  <a:pt x="2989331" y="1668145"/>
                </a:lnTo>
                <a:lnTo>
                  <a:pt x="2992878" y="1663066"/>
                </a:lnTo>
                <a:lnTo>
                  <a:pt x="2997311" y="1658621"/>
                </a:lnTo>
                <a:lnTo>
                  <a:pt x="3001744" y="1653859"/>
                </a:lnTo>
                <a:lnTo>
                  <a:pt x="3006178" y="1649414"/>
                </a:lnTo>
                <a:lnTo>
                  <a:pt x="3010907" y="1645603"/>
                </a:lnTo>
                <a:lnTo>
                  <a:pt x="3015932" y="1641794"/>
                </a:lnTo>
                <a:lnTo>
                  <a:pt x="3020956" y="1637984"/>
                </a:lnTo>
                <a:lnTo>
                  <a:pt x="3025981" y="1634809"/>
                </a:lnTo>
                <a:lnTo>
                  <a:pt x="3031596" y="1631950"/>
                </a:lnTo>
                <a:lnTo>
                  <a:pt x="3036916" y="1629094"/>
                </a:lnTo>
                <a:lnTo>
                  <a:pt x="3042532" y="1626871"/>
                </a:lnTo>
                <a:lnTo>
                  <a:pt x="3047852" y="1624649"/>
                </a:lnTo>
                <a:lnTo>
                  <a:pt x="3053764" y="1623061"/>
                </a:lnTo>
                <a:lnTo>
                  <a:pt x="3059379" y="1621155"/>
                </a:lnTo>
                <a:lnTo>
                  <a:pt x="3065291" y="1620204"/>
                </a:lnTo>
                <a:lnTo>
                  <a:pt x="3070906" y="1618934"/>
                </a:lnTo>
                <a:lnTo>
                  <a:pt x="3077113" y="1618299"/>
                </a:lnTo>
                <a:lnTo>
                  <a:pt x="3082729" y="1617981"/>
                </a:lnTo>
                <a:lnTo>
                  <a:pt x="3088936" y="1617981"/>
                </a:lnTo>
                <a:lnTo>
                  <a:pt x="3094552" y="1617981"/>
                </a:lnTo>
                <a:lnTo>
                  <a:pt x="3100758" y="1618299"/>
                </a:lnTo>
                <a:lnTo>
                  <a:pt x="3106670" y="1618934"/>
                </a:lnTo>
                <a:lnTo>
                  <a:pt x="3112285" y="1620204"/>
                </a:lnTo>
                <a:lnTo>
                  <a:pt x="3117901" y="1621155"/>
                </a:lnTo>
                <a:lnTo>
                  <a:pt x="3123812" y="1623061"/>
                </a:lnTo>
                <a:lnTo>
                  <a:pt x="3129428" y="1624649"/>
                </a:lnTo>
                <a:lnTo>
                  <a:pt x="3135339" y="1626871"/>
                </a:lnTo>
                <a:lnTo>
                  <a:pt x="3140660" y="1629094"/>
                </a:lnTo>
                <a:lnTo>
                  <a:pt x="3145980" y="1631950"/>
                </a:lnTo>
                <a:lnTo>
                  <a:pt x="3151300" y="1634809"/>
                </a:lnTo>
                <a:lnTo>
                  <a:pt x="3156324" y="1637984"/>
                </a:lnTo>
                <a:lnTo>
                  <a:pt x="3161349" y="1641794"/>
                </a:lnTo>
                <a:lnTo>
                  <a:pt x="3166374" y="1645603"/>
                </a:lnTo>
                <a:lnTo>
                  <a:pt x="3171102" y="1649414"/>
                </a:lnTo>
                <a:lnTo>
                  <a:pt x="3175832" y="1653859"/>
                </a:lnTo>
                <a:lnTo>
                  <a:pt x="3844692" y="2322830"/>
                </a:lnTo>
                <a:lnTo>
                  <a:pt x="3849421" y="2326958"/>
                </a:lnTo>
                <a:lnTo>
                  <a:pt x="3854150" y="2331085"/>
                </a:lnTo>
                <a:lnTo>
                  <a:pt x="3859175" y="2334895"/>
                </a:lnTo>
                <a:lnTo>
                  <a:pt x="3864199" y="2338705"/>
                </a:lnTo>
                <a:lnTo>
                  <a:pt x="3869224" y="2341880"/>
                </a:lnTo>
                <a:lnTo>
                  <a:pt x="3874544" y="2344738"/>
                </a:lnTo>
                <a:lnTo>
                  <a:pt x="3879864" y="2347595"/>
                </a:lnTo>
                <a:lnTo>
                  <a:pt x="3885775" y="2349818"/>
                </a:lnTo>
                <a:lnTo>
                  <a:pt x="3891096" y="2351723"/>
                </a:lnTo>
                <a:lnTo>
                  <a:pt x="3896711" y="2353628"/>
                </a:lnTo>
                <a:lnTo>
                  <a:pt x="3902623" y="2355534"/>
                </a:lnTo>
                <a:lnTo>
                  <a:pt x="3908238" y="2356485"/>
                </a:lnTo>
                <a:lnTo>
                  <a:pt x="3914150" y="2357755"/>
                </a:lnTo>
                <a:lnTo>
                  <a:pt x="3920061" y="2358391"/>
                </a:lnTo>
                <a:lnTo>
                  <a:pt x="3925972" y="2358708"/>
                </a:lnTo>
                <a:lnTo>
                  <a:pt x="3931883" y="2358708"/>
                </a:lnTo>
                <a:lnTo>
                  <a:pt x="3937795" y="2358708"/>
                </a:lnTo>
                <a:lnTo>
                  <a:pt x="3943706" y="2358391"/>
                </a:lnTo>
                <a:lnTo>
                  <a:pt x="3949617" y="2357755"/>
                </a:lnTo>
                <a:lnTo>
                  <a:pt x="3955233" y="2356485"/>
                </a:lnTo>
                <a:lnTo>
                  <a:pt x="3961144" y="2355534"/>
                </a:lnTo>
                <a:lnTo>
                  <a:pt x="3966760" y="2353628"/>
                </a:lnTo>
                <a:lnTo>
                  <a:pt x="3972671" y="2351723"/>
                </a:lnTo>
                <a:lnTo>
                  <a:pt x="3978287" y="2349818"/>
                </a:lnTo>
                <a:lnTo>
                  <a:pt x="3983607" y="2347595"/>
                </a:lnTo>
                <a:lnTo>
                  <a:pt x="3989223" y="2344738"/>
                </a:lnTo>
                <a:lnTo>
                  <a:pt x="3994543" y="2341880"/>
                </a:lnTo>
                <a:lnTo>
                  <a:pt x="3999567" y="2338705"/>
                </a:lnTo>
                <a:lnTo>
                  <a:pt x="4004888" y="2334895"/>
                </a:lnTo>
                <a:lnTo>
                  <a:pt x="4009617" y="2331085"/>
                </a:lnTo>
                <a:lnTo>
                  <a:pt x="4014346" y="2326958"/>
                </a:lnTo>
                <a:lnTo>
                  <a:pt x="4018779" y="2322830"/>
                </a:lnTo>
                <a:lnTo>
                  <a:pt x="4023213" y="2318068"/>
                </a:lnTo>
                <a:lnTo>
                  <a:pt x="4027646" y="2313306"/>
                </a:lnTo>
                <a:lnTo>
                  <a:pt x="4031193" y="2308544"/>
                </a:lnTo>
                <a:lnTo>
                  <a:pt x="4034740" y="2303463"/>
                </a:lnTo>
                <a:lnTo>
                  <a:pt x="4037991" y="2298384"/>
                </a:lnTo>
                <a:lnTo>
                  <a:pt x="4040946" y="2292985"/>
                </a:lnTo>
                <a:lnTo>
                  <a:pt x="4043606" y="2287588"/>
                </a:lnTo>
                <a:lnTo>
                  <a:pt x="4046267" y="2281873"/>
                </a:lnTo>
                <a:lnTo>
                  <a:pt x="4048040" y="2276476"/>
                </a:lnTo>
                <a:lnTo>
                  <a:pt x="4050109" y="2270761"/>
                </a:lnTo>
                <a:lnTo>
                  <a:pt x="4051587" y="2265046"/>
                </a:lnTo>
                <a:lnTo>
                  <a:pt x="4052769" y="2259331"/>
                </a:lnTo>
                <a:lnTo>
                  <a:pt x="4053656" y="2253298"/>
                </a:lnTo>
                <a:lnTo>
                  <a:pt x="4054542" y="2247266"/>
                </a:lnTo>
                <a:cubicBezTo>
                  <a:pt x="4054641" y="2245362"/>
                  <a:pt x="4054739" y="2243456"/>
                  <a:pt x="4054838" y="2241551"/>
                </a:cubicBezTo>
                <a:cubicBezTo>
                  <a:pt x="4054936" y="2239540"/>
                  <a:pt x="4055035" y="2237530"/>
                  <a:pt x="4055133" y="2235519"/>
                </a:cubicBezTo>
                <a:cubicBezTo>
                  <a:pt x="4055035" y="2233614"/>
                  <a:pt x="4054936" y="2231709"/>
                  <a:pt x="4054838" y="2229804"/>
                </a:cubicBezTo>
                <a:cubicBezTo>
                  <a:pt x="4054739" y="2227793"/>
                  <a:pt x="4054641" y="2225781"/>
                  <a:pt x="4054542" y="2223770"/>
                </a:cubicBezTo>
                <a:lnTo>
                  <a:pt x="4053656" y="2217739"/>
                </a:lnTo>
                <a:lnTo>
                  <a:pt x="4052769" y="2212024"/>
                </a:lnTo>
                <a:lnTo>
                  <a:pt x="4051587" y="2206309"/>
                </a:lnTo>
                <a:lnTo>
                  <a:pt x="4050109" y="2200593"/>
                </a:lnTo>
                <a:lnTo>
                  <a:pt x="4048040" y="2194878"/>
                </a:lnTo>
                <a:lnTo>
                  <a:pt x="4046267" y="2189163"/>
                </a:lnTo>
                <a:lnTo>
                  <a:pt x="4043606" y="2183765"/>
                </a:lnTo>
                <a:lnTo>
                  <a:pt x="4040946" y="2178368"/>
                </a:lnTo>
                <a:lnTo>
                  <a:pt x="4037991" y="2172970"/>
                </a:lnTo>
                <a:lnTo>
                  <a:pt x="4034740" y="2167890"/>
                </a:lnTo>
                <a:lnTo>
                  <a:pt x="4031193" y="2162494"/>
                </a:lnTo>
                <a:lnTo>
                  <a:pt x="4027646" y="2157730"/>
                </a:lnTo>
                <a:lnTo>
                  <a:pt x="4023213" y="2153285"/>
                </a:lnTo>
                <a:lnTo>
                  <a:pt x="4018779" y="2148523"/>
                </a:lnTo>
                <a:lnTo>
                  <a:pt x="3632182" y="1761490"/>
                </a:lnTo>
                <a:lnTo>
                  <a:pt x="3435928" y="1565276"/>
                </a:lnTo>
                <a:lnTo>
                  <a:pt x="3431198" y="1560514"/>
                </a:lnTo>
                <a:lnTo>
                  <a:pt x="3427356" y="1555751"/>
                </a:lnTo>
                <a:lnTo>
                  <a:pt x="3423218" y="1550671"/>
                </a:lnTo>
                <a:lnTo>
                  <a:pt x="3420262" y="1545909"/>
                </a:lnTo>
                <a:lnTo>
                  <a:pt x="3417012" y="1540829"/>
                </a:lnTo>
                <a:lnTo>
                  <a:pt x="3413760" y="1535430"/>
                </a:lnTo>
                <a:lnTo>
                  <a:pt x="3411100" y="1530034"/>
                </a:lnTo>
                <a:lnTo>
                  <a:pt x="3408736" y="1524635"/>
                </a:lnTo>
                <a:lnTo>
                  <a:pt x="3406371" y="1518920"/>
                </a:lnTo>
                <a:lnTo>
                  <a:pt x="3404598" y="1513205"/>
                </a:lnTo>
                <a:lnTo>
                  <a:pt x="3403120" y="1507174"/>
                </a:lnTo>
                <a:lnTo>
                  <a:pt x="3401938" y="1501459"/>
                </a:lnTo>
                <a:lnTo>
                  <a:pt x="3401051" y="1495744"/>
                </a:lnTo>
                <a:lnTo>
                  <a:pt x="3400460" y="1489710"/>
                </a:lnTo>
                <a:lnTo>
                  <a:pt x="3399869" y="1483995"/>
                </a:lnTo>
                <a:cubicBezTo>
                  <a:pt x="3399770" y="1482090"/>
                  <a:pt x="3399672" y="1480186"/>
                  <a:pt x="3399573" y="1478281"/>
                </a:cubicBezTo>
                <a:cubicBezTo>
                  <a:pt x="3399672" y="1476270"/>
                  <a:pt x="3399770" y="1474260"/>
                  <a:pt x="3399869" y="1472249"/>
                </a:cubicBezTo>
                <a:lnTo>
                  <a:pt x="3400460" y="1466215"/>
                </a:lnTo>
                <a:lnTo>
                  <a:pt x="3401051" y="1460183"/>
                </a:lnTo>
                <a:lnTo>
                  <a:pt x="3401938" y="1454468"/>
                </a:lnTo>
                <a:lnTo>
                  <a:pt x="3403120" y="1448754"/>
                </a:lnTo>
                <a:lnTo>
                  <a:pt x="3404598" y="1443039"/>
                </a:lnTo>
                <a:lnTo>
                  <a:pt x="3406371" y="1437324"/>
                </a:lnTo>
                <a:lnTo>
                  <a:pt x="3408736" y="1431609"/>
                </a:lnTo>
                <a:lnTo>
                  <a:pt x="3411100" y="1426211"/>
                </a:lnTo>
                <a:lnTo>
                  <a:pt x="3413760" y="1420814"/>
                </a:lnTo>
                <a:lnTo>
                  <a:pt x="3417012" y="1415416"/>
                </a:lnTo>
                <a:lnTo>
                  <a:pt x="3420262" y="1410336"/>
                </a:lnTo>
                <a:lnTo>
                  <a:pt x="3423218" y="1405256"/>
                </a:lnTo>
                <a:lnTo>
                  <a:pt x="3427356" y="1400175"/>
                </a:lnTo>
                <a:lnTo>
                  <a:pt x="3431198" y="1395731"/>
                </a:lnTo>
                <a:lnTo>
                  <a:pt x="3435928" y="1390969"/>
                </a:lnTo>
                <a:lnTo>
                  <a:pt x="3440361" y="1386524"/>
                </a:lnTo>
                <a:lnTo>
                  <a:pt x="3445386" y="1382396"/>
                </a:lnTo>
                <a:lnTo>
                  <a:pt x="3449819" y="1378585"/>
                </a:lnTo>
                <a:lnTo>
                  <a:pt x="3454844" y="1375094"/>
                </a:lnTo>
                <a:lnTo>
                  <a:pt x="3460459" y="1371919"/>
                </a:lnTo>
                <a:lnTo>
                  <a:pt x="3465780" y="1369061"/>
                </a:lnTo>
                <a:lnTo>
                  <a:pt x="3471100" y="1366204"/>
                </a:lnTo>
                <a:lnTo>
                  <a:pt x="3476420" y="1363980"/>
                </a:lnTo>
                <a:lnTo>
                  <a:pt x="3482331" y="1361759"/>
                </a:lnTo>
                <a:lnTo>
                  <a:pt x="3487947" y="1360170"/>
                </a:lnTo>
                <a:lnTo>
                  <a:pt x="3493858" y="1358265"/>
                </a:lnTo>
                <a:lnTo>
                  <a:pt x="3499474" y="1357314"/>
                </a:lnTo>
                <a:lnTo>
                  <a:pt x="3505385" y="1356043"/>
                </a:lnTo>
                <a:lnTo>
                  <a:pt x="3511001" y="1355409"/>
                </a:lnTo>
                <a:lnTo>
                  <a:pt x="3517208" y="1355090"/>
                </a:lnTo>
                <a:lnTo>
                  <a:pt x="3522823" y="1354773"/>
                </a:lnTo>
                <a:lnTo>
                  <a:pt x="3529030" y="1355090"/>
                </a:lnTo>
                <a:lnTo>
                  <a:pt x="3534646" y="1355409"/>
                </a:lnTo>
                <a:lnTo>
                  <a:pt x="3540557" y="1356043"/>
                </a:lnTo>
                <a:lnTo>
                  <a:pt x="3546468" y="1357314"/>
                </a:lnTo>
                <a:lnTo>
                  <a:pt x="3552380" y="1358265"/>
                </a:lnTo>
                <a:lnTo>
                  <a:pt x="3557995" y="1360170"/>
                </a:lnTo>
                <a:lnTo>
                  <a:pt x="3563906" y="1361759"/>
                </a:lnTo>
                <a:lnTo>
                  <a:pt x="3569227" y="1363980"/>
                </a:lnTo>
                <a:lnTo>
                  <a:pt x="3574842" y="1366204"/>
                </a:lnTo>
                <a:lnTo>
                  <a:pt x="3580458" y="1369061"/>
                </a:lnTo>
                <a:lnTo>
                  <a:pt x="3585778" y="1371919"/>
                </a:lnTo>
                <a:lnTo>
                  <a:pt x="3590803" y="1375094"/>
                </a:lnTo>
                <a:lnTo>
                  <a:pt x="3595828" y="1378585"/>
                </a:lnTo>
                <a:lnTo>
                  <a:pt x="3600852" y="1382396"/>
                </a:lnTo>
                <a:lnTo>
                  <a:pt x="3605581" y="1386524"/>
                </a:lnTo>
                <a:lnTo>
                  <a:pt x="3610014" y="1390969"/>
                </a:lnTo>
                <a:lnTo>
                  <a:pt x="3817500" y="1598296"/>
                </a:lnTo>
                <a:lnTo>
                  <a:pt x="3821934" y="1602423"/>
                </a:lnTo>
                <a:lnTo>
                  <a:pt x="3826663" y="1606869"/>
                </a:lnTo>
                <a:lnTo>
                  <a:pt x="3831687" y="1610361"/>
                </a:lnTo>
                <a:lnTo>
                  <a:pt x="3836712" y="1613854"/>
                </a:lnTo>
                <a:lnTo>
                  <a:pt x="3841736" y="1617345"/>
                </a:lnTo>
                <a:lnTo>
                  <a:pt x="3847352" y="1620204"/>
                </a:lnTo>
                <a:lnTo>
                  <a:pt x="3852672" y="1623061"/>
                </a:lnTo>
                <a:lnTo>
                  <a:pt x="3857992" y="1625283"/>
                </a:lnTo>
                <a:lnTo>
                  <a:pt x="3863608" y="1627189"/>
                </a:lnTo>
                <a:lnTo>
                  <a:pt x="3869519" y="1629094"/>
                </a:lnTo>
                <a:lnTo>
                  <a:pt x="3875135" y="1630998"/>
                </a:lnTo>
                <a:lnTo>
                  <a:pt x="3881046" y="1631950"/>
                </a:lnTo>
                <a:lnTo>
                  <a:pt x="3886662" y="1632904"/>
                </a:lnTo>
                <a:lnTo>
                  <a:pt x="3892869" y="1633856"/>
                </a:lnTo>
                <a:lnTo>
                  <a:pt x="3898485" y="1634174"/>
                </a:lnTo>
                <a:lnTo>
                  <a:pt x="3904396" y="1634174"/>
                </a:lnTo>
                <a:lnTo>
                  <a:pt x="3910307" y="1634174"/>
                </a:lnTo>
                <a:lnTo>
                  <a:pt x="3916219" y="1633856"/>
                </a:lnTo>
                <a:lnTo>
                  <a:pt x="3922425" y="1632904"/>
                </a:lnTo>
                <a:lnTo>
                  <a:pt x="3928041" y="1631950"/>
                </a:lnTo>
                <a:lnTo>
                  <a:pt x="3933657" y="1630998"/>
                </a:lnTo>
                <a:lnTo>
                  <a:pt x="3939568" y="1629094"/>
                </a:lnTo>
                <a:lnTo>
                  <a:pt x="3945184" y="1627189"/>
                </a:lnTo>
                <a:lnTo>
                  <a:pt x="3950799" y="1625283"/>
                </a:lnTo>
                <a:lnTo>
                  <a:pt x="3956415" y="1623061"/>
                </a:lnTo>
                <a:lnTo>
                  <a:pt x="3961735" y="1620204"/>
                </a:lnTo>
                <a:lnTo>
                  <a:pt x="3967055" y="1617345"/>
                </a:lnTo>
                <a:lnTo>
                  <a:pt x="3972376" y="1613854"/>
                </a:lnTo>
                <a:lnTo>
                  <a:pt x="3977400" y="1610361"/>
                </a:lnTo>
                <a:lnTo>
                  <a:pt x="3982425" y="1606869"/>
                </a:lnTo>
                <a:lnTo>
                  <a:pt x="3986858" y="1602423"/>
                </a:lnTo>
                <a:lnTo>
                  <a:pt x="3991587" y="1598296"/>
                </a:lnTo>
                <a:lnTo>
                  <a:pt x="3996021" y="1593533"/>
                </a:lnTo>
                <a:lnTo>
                  <a:pt x="4000159" y="1588771"/>
                </a:lnTo>
                <a:lnTo>
                  <a:pt x="4003705" y="1583691"/>
                </a:lnTo>
                <a:lnTo>
                  <a:pt x="4007548" y="1578928"/>
                </a:lnTo>
                <a:lnTo>
                  <a:pt x="4010799" y="1573849"/>
                </a:lnTo>
                <a:lnTo>
                  <a:pt x="4013459" y="1568451"/>
                </a:lnTo>
                <a:lnTo>
                  <a:pt x="4016415" y="1563054"/>
                </a:lnTo>
                <a:lnTo>
                  <a:pt x="4018484" y="1557339"/>
                </a:lnTo>
                <a:lnTo>
                  <a:pt x="4020848" y="1551941"/>
                </a:lnTo>
                <a:lnTo>
                  <a:pt x="4022621" y="1546226"/>
                </a:lnTo>
                <a:lnTo>
                  <a:pt x="4024395" y="1540511"/>
                </a:lnTo>
                <a:lnTo>
                  <a:pt x="4025282" y="1534478"/>
                </a:lnTo>
                <a:lnTo>
                  <a:pt x="4026464" y="1528763"/>
                </a:lnTo>
                <a:lnTo>
                  <a:pt x="4027055" y="1522731"/>
                </a:lnTo>
                <a:lnTo>
                  <a:pt x="4027646" y="1517016"/>
                </a:lnTo>
                <a:lnTo>
                  <a:pt x="4027646" y="1510984"/>
                </a:lnTo>
                <a:lnTo>
                  <a:pt x="4027646" y="1505268"/>
                </a:lnTo>
                <a:lnTo>
                  <a:pt x="4027055" y="1499553"/>
                </a:lnTo>
                <a:lnTo>
                  <a:pt x="4026464" y="1493204"/>
                </a:lnTo>
                <a:lnTo>
                  <a:pt x="4025282" y="1487489"/>
                </a:lnTo>
                <a:lnTo>
                  <a:pt x="4024395" y="1481773"/>
                </a:lnTo>
                <a:lnTo>
                  <a:pt x="4022621" y="1476058"/>
                </a:lnTo>
                <a:lnTo>
                  <a:pt x="4020848" y="1470343"/>
                </a:lnTo>
                <a:lnTo>
                  <a:pt x="4018484" y="1464629"/>
                </a:lnTo>
                <a:lnTo>
                  <a:pt x="4016415" y="1459231"/>
                </a:lnTo>
                <a:lnTo>
                  <a:pt x="4013459" y="1453834"/>
                </a:lnTo>
                <a:lnTo>
                  <a:pt x="4010799" y="1448436"/>
                </a:lnTo>
                <a:lnTo>
                  <a:pt x="4007548" y="1443356"/>
                </a:lnTo>
                <a:lnTo>
                  <a:pt x="4003705" y="1438275"/>
                </a:lnTo>
                <a:lnTo>
                  <a:pt x="4000159" y="1433195"/>
                </a:lnTo>
                <a:lnTo>
                  <a:pt x="3996021" y="1428751"/>
                </a:lnTo>
                <a:lnTo>
                  <a:pt x="3991587" y="1423988"/>
                </a:lnTo>
                <a:lnTo>
                  <a:pt x="3323022" y="755333"/>
                </a:lnTo>
                <a:lnTo>
                  <a:pt x="3316815" y="748348"/>
                </a:lnTo>
                <a:lnTo>
                  <a:pt x="3310904" y="741045"/>
                </a:lnTo>
                <a:lnTo>
                  <a:pt x="3305584" y="733108"/>
                </a:lnTo>
                <a:lnTo>
                  <a:pt x="3300855" y="725170"/>
                </a:lnTo>
                <a:lnTo>
                  <a:pt x="3297308" y="716915"/>
                </a:lnTo>
                <a:lnTo>
                  <a:pt x="3293761" y="708660"/>
                </a:lnTo>
                <a:lnTo>
                  <a:pt x="3291101" y="699770"/>
                </a:lnTo>
                <a:lnTo>
                  <a:pt x="3289328" y="691198"/>
                </a:lnTo>
                <a:lnTo>
                  <a:pt x="2596527" y="0"/>
                </a:lnTo>
                <a:close/>
              </a:path>
            </a:pathLst>
          </a:custGeom>
          <a:solidFill>
            <a:schemeClr val="bg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9" name="Freeform 7">
            <a:extLst>
              <a:ext uri="{FF2B5EF4-FFF2-40B4-BE49-F238E27FC236}">
                <a16:creationId xmlns:a16="http://schemas.microsoft.com/office/drawing/2014/main" xmlns="" id="{5FFD27D7-FEE3-4A38-ADDC-B39156DF7F4D}"/>
              </a:ext>
            </a:extLst>
          </p:cNvPr>
          <p:cNvSpPr>
            <a:spLocks/>
          </p:cNvSpPr>
          <p:nvPr userDrawn="1"/>
        </p:nvSpPr>
        <p:spPr bwMode="auto">
          <a:xfrm flipH="1">
            <a:off x="2722142" y="4797427"/>
            <a:ext cx="2543327" cy="2060575"/>
          </a:xfrm>
          <a:custGeom>
            <a:avLst/>
            <a:gdLst>
              <a:gd name="T0" fmla="*/ 156 w 8608"/>
              <a:gd name="T1" fmla="*/ 1515 h 6490"/>
              <a:gd name="T2" fmla="*/ 226 w 8608"/>
              <a:gd name="T3" fmla="*/ 1472 h 6490"/>
              <a:gd name="T4" fmla="*/ 303 w 8608"/>
              <a:gd name="T5" fmla="*/ 1444 h 6490"/>
              <a:gd name="T6" fmla="*/ 382 w 8608"/>
              <a:gd name="T7" fmla="*/ 1429 h 6490"/>
              <a:gd name="T8" fmla="*/ 463 w 8608"/>
              <a:gd name="T9" fmla="*/ 1429 h 6490"/>
              <a:gd name="T10" fmla="*/ 542 w 8608"/>
              <a:gd name="T11" fmla="*/ 1444 h 6490"/>
              <a:gd name="T12" fmla="*/ 619 w 8608"/>
              <a:gd name="T13" fmla="*/ 1472 h 6490"/>
              <a:gd name="T14" fmla="*/ 689 w 8608"/>
              <a:gd name="T15" fmla="*/ 1515 h 6490"/>
              <a:gd name="T16" fmla="*/ 3176 w 8608"/>
              <a:gd name="T17" fmla="*/ 3828 h 6490"/>
              <a:gd name="T18" fmla="*/ 3243 w 8608"/>
              <a:gd name="T19" fmla="*/ 3879 h 6490"/>
              <a:gd name="T20" fmla="*/ 3316 w 8608"/>
              <a:gd name="T21" fmla="*/ 3915 h 6490"/>
              <a:gd name="T22" fmla="*/ 3393 w 8608"/>
              <a:gd name="T23" fmla="*/ 3936 h 6490"/>
              <a:gd name="T24" fmla="*/ 3475 w 8608"/>
              <a:gd name="T25" fmla="*/ 3943 h 6490"/>
              <a:gd name="T26" fmla="*/ 3555 w 8608"/>
              <a:gd name="T27" fmla="*/ 3936 h 6490"/>
              <a:gd name="T28" fmla="*/ 3633 w 8608"/>
              <a:gd name="T29" fmla="*/ 3915 h 6490"/>
              <a:gd name="T30" fmla="*/ 3706 w 8608"/>
              <a:gd name="T31" fmla="*/ 3879 h 6490"/>
              <a:gd name="T32" fmla="*/ 3772 w 8608"/>
              <a:gd name="T33" fmla="*/ 3828 h 6490"/>
              <a:gd name="T34" fmla="*/ 3814 w 8608"/>
              <a:gd name="T35" fmla="*/ 3783 h 6490"/>
              <a:gd name="T36" fmla="*/ 3856 w 8608"/>
              <a:gd name="T37" fmla="*/ 3716 h 6490"/>
              <a:gd name="T38" fmla="*/ 3884 w 8608"/>
              <a:gd name="T39" fmla="*/ 3644 h 6490"/>
              <a:gd name="T40" fmla="*/ 3895 w 8608"/>
              <a:gd name="T41" fmla="*/ 3570 h 6490"/>
              <a:gd name="T42" fmla="*/ 3892 w 8608"/>
              <a:gd name="T43" fmla="*/ 3494 h 6490"/>
              <a:gd name="T44" fmla="*/ 3872 w 8608"/>
              <a:gd name="T45" fmla="*/ 3420 h 6490"/>
              <a:gd name="T46" fmla="*/ 3838 w 8608"/>
              <a:gd name="T47" fmla="*/ 3351 h 6490"/>
              <a:gd name="T48" fmla="*/ 3787 w 8608"/>
              <a:gd name="T49" fmla="*/ 3288 h 6490"/>
              <a:gd name="T50" fmla="*/ 963 w 8608"/>
              <a:gd name="T51" fmla="*/ 656 h 6490"/>
              <a:gd name="T52" fmla="*/ 913 w 8608"/>
              <a:gd name="T53" fmla="*/ 593 h 6490"/>
              <a:gd name="T54" fmla="*/ 878 w 8608"/>
              <a:gd name="T55" fmla="*/ 523 h 6490"/>
              <a:gd name="T56" fmla="*/ 858 w 8608"/>
              <a:gd name="T57" fmla="*/ 449 h 6490"/>
              <a:gd name="T58" fmla="*/ 854 w 8608"/>
              <a:gd name="T59" fmla="*/ 375 h 6490"/>
              <a:gd name="T60" fmla="*/ 865 w 8608"/>
              <a:gd name="T61" fmla="*/ 300 h 6490"/>
              <a:gd name="T62" fmla="*/ 893 w 8608"/>
              <a:gd name="T63" fmla="*/ 228 h 6490"/>
              <a:gd name="T64" fmla="*/ 936 w 8608"/>
              <a:gd name="T65" fmla="*/ 161 h 6490"/>
              <a:gd name="T66" fmla="*/ 977 w 8608"/>
              <a:gd name="T67" fmla="*/ 116 h 6490"/>
              <a:gd name="T68" fmla="*/ 1044 w 8608"/>
              <a:gd name="T69" fmla="*/ 66 h 6490"/>
              <a:gd name="T70" fmla="*/ 1117 w 8608"/>
              <a:gd name="T71" fmla="*/ 30 h 6490"/>
              <a:gd name="T72" fmla="*/ 1195 w 8608"/>
              <a:gd name="T73" fmla="*/ 8 h 6490"/>
              <a:gd name="T74" fmla="*/ 1276 w 8608"/>
              <a:gd name="T75" fmla="*/ 0 h 6490"/>
              <a:gd name="T76" fmla="*/ 1356 w 8608"/>
              <a:gd name="T77" fmla="*/ 8 h 6490"/>
              <a:gd name="T78" fmla="*/ 1434 w 8608"/>
              <a:gd name="T79" fmla="*/ 30 h 6490"/>
              <a:gd name="T80" fmla="*/ 1508 w 8608"/>
              <a:gd name="T81" fmla="*/ 66 h 6490"/>
              <a:gd name="T82" fmla="*/ 1574 w 8608"/>
              <a:gd name="T83" fmla="*/ 116 h 6490"/>
              <a:gd name="T84" fmla="*/ 3679 w 8608"/>
              <a:gd name="T85" fmla="*/ 2073 h 6490"/>
              <a:gd name="T86" fmla="*/ 3749 w 8608"/>
              <a:gd name="T87" fmla="*/ 2116 h 6490"/>
              <a:gd name="T88" fmla="*/ 3826 w 8608"/>
              <a:gd name="T89" fmla="*/ 2145 h 6490"/>
              <a:gd name="T90" fmla="*/ 3906 w 8608"/>
              <a:gd name="T91" fmla="*/ 2159 h 6490"/>
              <a:gd name="T92" fmla="*/ 4842 w 8608"/>
              <a:gd name="T93" fmla="*/ 6490 h 6490"/>
              <a:gd name="T94" fmla="*/ 95 w 8608"/>
              <a:gd name="T95" fmla="*/ 2068 h 6490"/>
              <a:gd name="T96" fmla="*/ 49 w 8608"/>
              <a:gd name="T97" fmla="*/ 2003 h 6490"/>
              <a:gd name="T98" fmla="*/ 18 w 8608"/>
              <a:gd name="T99" fmla="*/ 1931 h 6490"/>
              <a:gd name="T100" fmla="*/ 2 w 8608"/>
              <a:gd name="T101" fmla="*/ 1858 h 6490"/>
              <a:gd name="T102" fmla="*/ 2 w 8608"/>
              <a:gd name="T103" fmla="*/ 1782 h 6490"/>
              <a:gd name="T104" fmla="*/ 18 w 8608"/>
              <a:gd name="T105" fmla="*/ 1709 h 6490"/>
              <a:gd name="T106" fmla="*/ 49 w 8608"/>
              <a:gd name="T107" fmla="*/ 1637 h 6490"/>
              <a:gd name="T108" fmla="*/ 95 w 8608"/>
              <a:gd name="T109" fmla="*/ 1572 h 6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8" h="6490">
                <a:moveTo>
                  <a:pt x="124" y="1542"/>
                </a:moveTo>
                <a:lnTo>
                  <a:pt x="124" y="1542"/>
                </a:lnTo>
                <a:lnTo>
                  <a:pt x="140" y="1529"/>
                </a:lnTo>
                <a:lnTo>
                  <a:pt x="156" y="1515"/>
                </a:lnTo>
                <a:lnTo>
                  <a:pt x="173" y="1504"/>
                </a:lnTo>
                <a:lnTo>
                  <a:pt x="191" y="1493"/>
                </a:lnTo>
                <a:lnTo>
                  <a:pt x="208" y="1482"/>
                </a:lnTo>
                <a:lnTo>
                  <a:pt x="226" y="1472"/>
                </a:lnTo>
                <a:lnTo>
                  <a:pt x="244" y="1464"/>
                </a:lnTo>
                <a:lnTo>
                  <a:pt x="264" y="1456"/>
                </a:lnTo>
                <a:lnTo>
                  <a:pt x="283" y="1450"/>
                </a:lnTo>
                <a:lnTo>
                  <a:pt x="303" y="1444"/>
                </a:lnTo>
                <a:lnTo>
                  <a:pt x="322" y="1438"/>
                </a:lnTo>
                <a:lnTo>
                  <a:pt x="342" y="1435"/>
                </a:lnTo>
                <a:lnTo>
                  <a:pt x="362" y="1431"/>
                </a:lnTo>
                <a:lnTo>
                  <a:pt x="382" y="1429"/>
                </a:lnTo>
                <a:lnTo>
                  <a:pt x="402" y="1428"/>
                </a:lnTo>
                <a:lnTo>
                  <a:pt x="422" y="1427"/>
                </a:lnTo>
                <a:lnTo>
                  <a:pt x="442" y="1428"/>
                </a:lnTo>
                <a:lnTo>
                  <a:pt x="463" y="1429"/>
                </a:lnTo>
                <a:lnTo>
                  <a:pt x="483" y="1431"/>
                </a:lnTo>
                <a:lnTo>
                  <a:pt x="503" y="1435"/>
                </a:lnTo>
                <a:lnTo>
                  <a:pt x="523" y="1438"/>
                </a:lnTo>
                <a:lnTo>
                  <a:pt x="542" y="1444"/>
                </a:lnTo>
                <a:lnTo>
                  <a:pt x="562" y="1450"/>
                </a:lnTo>
                <a:lnTo>
                  <a:pt x="581" y="1456"/>
                </a:lnTo>
                <a:lnTo>
                  <a:pt x="600" y="1464"/>
                </a:lnTo>
                <a:lnTo>
                  <a:pt x="619" y="1472"/>
                </a:lnTo>
                <a:lnTo>
                  <a:pt x="637" y="1482"/>
                </a:lnTo>
                <a:lnTo>
                  <a:pt x="654" y="1493"/>
                </a:lnTo>
                <a:lnTo>
                  <a:pt x="672" y="1504"/>
                </a:lnTo>
                <a:lnTo>
                  <a:pt x="689" y="1515"/>
                </a:lnTo>
                <a:lnTo>
                  <a:pt x="705" y="1529"/>
                </a:lnTo>
                <a:lnTo>
                  <a:pt x="721" y="1542"/>
                </a:lnTo>
                <a:lnTo>
                  <a:pt x="3176" y="3828"/>
                </a:lnTo>
                <a:lnTo>
                  <a:pt x="3176" y="3828"/>
                </a:lnTo>
                <a:lnTo>
                  <a:pt x="3192" y="3842"/>
                </a:lnTo>
                <a:lnTo>
                  <a:pt x="3209" y="3855"/>
                </a:lnTo>
                <a:lnTo>
                  <a:pt x="3224" y="3867"/>
                </a:lnTo>
                <a:lnTo>
                  <a:pt x="3243" y="3879"/>
                </a:lnTo>
                <a:lnTo>
                  <a:pt x="3260" y="3889"/>
                </a:lnTo>
                <a:lnTo>
                  <a:pt x="3278" y="3898"/>
                </a:lnTo>
                <a:lnTo>
                  <a:pt x="3296" y="3907"/>
                </a:lnTo>
                <a:lnTo>
                  <a:pt x="3316" y="3915"/>
                </a:lnTo>
                <a:lnTo>
                  <a:pt x="3335" y="3922"/>
                </a:lnTo>
                <a:lnTo>
                  <a:pt x="3354" y="3927"/>
                </a:lnTo>
                <a:lnTo>
                  <a:pt x="3374" y="3932"/>
                </a:lnTo>
                <a:lnTo>
                  <a:pt x="3393" y="3936"/>
                </a:lnTo>
                <a:lnTo>
                  <a:pt x="3414" y="3939"/>
                </a:lnTo>
                <a:lnTo>
                  <a:pt x="3433" y="3941"/>
                </a:lnTo>
                <a:lnTo>
                  <a:pt x="3454" y="3943"/>
                </a:lnTo>
                <a:lnTo>
                  <a:pt x="3475" y="3943"/>
                </a:lnTo>
                <a:lnTo>
                  <a:pt x="3494" y="3943"/>
                </a:lnTo>
                <a:lnTo>
                  <a:pt x="3515" y="3941"/>
                </a:lnTo>
                <a:lnTo>
                  <a:pt x="3534" y="3939"/>
                </a:lnTo>
                <a:lnTo>
                  <a:pt x="3555" y="3936"/>
                </a:lnTo>
                <a:lnTo>
                  <a:pt x="3574" y="3932"/>
                </a:lnTo>
                <a:lnTo>
                  <a:pt x="3594" y="3927"/>
                </a:lnTo>
                <a:lnTo>
                  <a:pt x="3613" y="3922"/>
                </a:lnTo>
                <a:lnTo>
                  <a:pt x="3633" y="3915"/>
                </a:lnTo>
                <a:lnTo>
                  <a:pt x="3652" y="3907"/>
                </a:lnTo>
                <a:lnTo>
                  <a:pt x="3670" y="3898"/>
                </a:lnTo>
                <a:lnTo>
                  <a:pt x="3689" y="3889"/>
                </a:lnTo>
                <a:lnTo>
                  <a:pt x="3706" y="3879"/>
                </a:lnTo>
                <a:lnTo>
                  <a:pt x="3724" y="3867"/>
                </a:lnTo>
                <a:lnTo>
                  <a:pt x="3741" y="3855"/>
                </a:lnTo>
                <a:lnTo>
                  <a:pt x="3757" y="3842"/>
                </a:lnTo>
                <a:lnTo>
                  <a:pt x="3772" y="3828"/>
                </a:lnTo>
                <a:lnTo>
                  <a:pt x="3772" y="3828"/>
                </a:lnTo>
                <a:lnTo>
                  <a:pt x="3787" y="3813"/>
                </a:lnTo>
                <a:lnTo>
                  <a:pt x="3802" y="3798"/>
                </a:lnTo>
                <a:lnTo>
                  <a:pt x="3814" y="3783"/>
                </a:lnTo>
                <a:lnTo>
                  <a:pt x="3826" y="3767"/>
                </a:lnTo>
                <a:lnTo>
                  <a:pt x="3838" y="3750"/>
                </a:lnTo>
                <a:lnTo>
                  <a:pt x="3848" y="3733"/>
                </a:lnTo>
                <a:lnTo>
                  <a:pt x="3856" y="3716"/>
                </a:lnTo>
                <a:lnTo>
                  <a:pt x="3865" y="3699"/>
                </a:lnTo>
                <a:lnTo>
                  <a:pt x="3872" y="3681"/>
                </a:lnTo>
                <a:lnTo>
                  <a:pt x="3878" y="3663"/>
                </a:lnTo>
                <a:lnTo>
                  <a:pt x="3884" y="3644"/>
                </a:lnTo>
                <a:lnTo>
                  <a:pt x="3888" y="3625"/>
                </a:lnTo>
                <a:lnTo>
                  <a:pt x="3892" y="3607"/>
                </a:lnTo>
                <a:lnTo>
                  <a:pt x="3894" y="3588"/>
                </a:lnTo>
                <a:lnTo>
                  <a:pt x="3895" y="3570"/>
                </a:lnTo>
                <a:lnTo>
                  <a:pt x="3896" y="3551"/>
                </a:lnTo>
                <a:lnTo>
                  <a:pt x="3895" y="3531"/>
                </a:lnTo>
                <a:lnTo>
                  <a:pt x="3894" y="3513"/>
                </a:lnTo>
                <a:lnTo>
                  <a:pt x="3892" y="3494"/>
                </a:lnTo>
                <a:lnTo>
                  <a:pt x="3888" y="3476"/>
                </a:lnTo>
                <a:lnTo>
                  <a:pt x="3884" y="3457"/>
                </a:lnTo>
                <a:lnTo>
                  <a:pt x="3878" y="3439"/>
                </a:lnTo>
                <a:lnTo>
                  <a:pt x="3872" y="3420"/>
                </a:lnTo>
                <a:lnTo>
                  <a:pt x="3865" y="3402"/>
                </a:lnTo>
                <a:lnTo>
                  <a:pt x="3856" y="3385"/>
                </a:lnTo>
                <a:lnTo>
                  <a:pt x="3848" y="3368"/>
                </a:lnTo>
                <a:lnTo>
                  <a:pt x="3838" y="3351"/>
                </a:lnTo>
                <a:lnTo>
                  <a:pt x="3826" y="3334"/>
                </a:lnTo>
                <a:lnTo>
                  <a:pt x="3814" y="3319"/>
                </a:lnTo>
                <a:lnTo>
                  <a:pt x="3802" y="3303"/>
                </a:lnTo>
                <a:lnTo>
                  <a:pt x="3787" y="3288"/>
                </a:lnTo>
                <a:lnTo>
                  <a:pt x="3772" y="3273"/>
                </a:lnTo>
                <a:lnTo>
                  <a:pt x="977" y="671"/>
                </a:lnTo>
                <a:lnTo>
                  <a:pt x="977" y="671"/>
                </a:lnTo>
                <a:lnTo>
                  <a:pt x="963" y="656"/>
                </a:lnTo>
                <a:lnTo>
                  <a:pt x="948" y="642"/>
                </a:lnTo>
                <a:lnTo>
                  <a:pt x="936" y="626"/>
                </a:lnTo>
                <a:lnTo>
                  <a:pt x="924" y="609"/>
                </a:lnTo>
                <a:lnTo>
                  <a:pt x="913" y="593"/>
                </a:lnTo>
                <a:lnTo>
                  <a:pt x="902" y="576"/>
                </a:lnTo>
                <a:lnTo>
                  <a:pt x="893" y="559"/>
                </a:lnTo>
                <a:lnTo>
                  <a:pt x="885" y="541"/>
                </a:lnTo>
                <a:lnTo>
                  <a:pt x="878" y="523"/>
                </a:lnTo>
                <a:lnTo>
                  <a:pt x="871" y="505"/>
                </a:lnTo>
                <a:lnTo>
                  <a:pt x="865" y="487"/>
                </a:lnTo>
                <a:lnTo>
                  <a:pt x="862" y="469"/>
                </a:lnTo>
                <a:lnTo>
                  <a:pt x="858" y="449"/>
                </a:lnTo>
                <a:lnTo>
                  <a:pt x="856" y="431"/>
                </a:lnTo>
                <a:lnTo>
                  <a:pt x="854" y="412"/>
                </a:lnTo>
                <a:lnTo>
                  <a:pt x="854" y="393"/>
                </a:lnTo>
                <a:lnTo>
                  <a:pt x="854" y="375"/>
                </a:lnTo>
                <a:lnTo>
                  <a:pt x="856" y="355"/>
                </a:lnTo>
                <a:lnTo>
                  <a:pt x="858" y="337"/>
                </a:lnTo>
                <a:lnTo>
                  <a:pt x="862" y="318"/>
                </a:lnTo>
                <a:lnTo>
                  <a:pt x="865" y="300"/>
                </a:lnTo>
                <a:lnTo>
                  <a:pt x="871" y="282"/>
                </a:lnTo>
                <a:lnTo>
                  <a:pt x="878" y="264"/>
                </a:lnTo>
                <a:lnTo>
                  <a:pt x="885" y="246"/>
                </a:lnTo>
                <a:lnTo>
                  <a:pt x="893" y="228"/>
                </a:lnTo>
                <a:lnTo>
                  <a:pt x="902" y="211"/>
                </a:lnTo>
                <a:lnTo>
                  <a:pt x="913" y="194"/>
                </a:lnTo>
                <a:lnTo>
                  <a:pt x="924" y="178"/>
                </a:lnTo>
                <a:lnTo>
                  <a:pt x="936" y="161"/>
                </a:lnTo>
                <a:lnTo>
                  <a:pt x="948" y="145"/>
                </a:lnTo>
                <a:lnTo>
                  <a:pt x="963" y="130"/>
                </a:lnTo>
                <a:lnTo>
                  <a:pt x="977" y="116"/>
                </a:lnTo>
                <a:lnTo>
                  <a:pt x="977" y="116"/>
                </a:lnTo>
                <a:lnTo>
                  <a:pt x="993" y="102"/>
                </a:lnTo>
                <a:lnTo>
                  <a:pt x="1010" y="88"/>
                </a:lnTo>
                <a:lnTo>
                  <a:pt x="1026" y="77"/>
                </a:lnTo>
                <a:lnTo>
                  <a:pt x="1044" y="66"/>
                </a:lnTo>
                <a:lnTo>
                  <a:pt x="1061" y="54"/>
                </a:lnTo>
                <a:lnTo>
                  <a:pt x="1079" y="45"/>
                </a:lnTo>
                <a:lnTo>
                  <a:pt x="1098" y="37"/>
                </a:lnTo>
                <a:lnTo>
                  <a:pt x="1117" y="30"/>
                </a:lnTo>
                <a:lnTo>
                  <a:pt x="1136" y="23"/>
                </a:lnTo>
                <a:lnTo>
                  <a:pt x="1156" y="17"/>
                </a:lnTo>
                <a:lnTo>
                  <a:pt x="1175" y="11"/>
                </a:lnTo>
                <a:lnTo>
                  <a:pt x="1195" y="8"/>
                </a:lnTo>
                <a:lnTo>
                  <a:pt x="1215" y="5"/>
                </a:lnTo>
                <a:lnTo>
                  <a:pt x="1235" y="2"/>
                </a:lnTo>
                <a:lnTo>
                  <a:pt x="1256" y="1"/>
                </a:lnTo>
                <a:lnTo>
                  <a:pt x="1276" y="0"/>
                </a:lnTo>
                <a:lnTo>
                  <a:pt x="1296" y="1"/>
                </a:lnTo>
                <a:lnTo>
                  <a:pt x="1316" y="2"/>
                </a:lnTo>
                <a:lnTo>
                  <a:pt x="1336" y="5"/>
                </a:lnTo>
                <a:lnTo>
                  <a:pt x="1356" y="8"/>
                </a:lnTo>
                <a:lnTo>
                  <a:pt x="1376" y="11"/>
                </a:lnTo>
                <a:lnTo>
                  <a:pt x="1395" y="17"/>
                </a:lnTo>
                <a:lnTo>
                  <a:pt x="1415" y="23"/>
                </a:lnTo>
                <a:lnTo>
                  <a:pt x="1434" y="30"/>
                </a:lnTo>
                <a:lnTo>
                  <a:pt x="1454" y="37"/>
                </a:lnTo>
                <a:lnTo>
                  <a:pt x="1472" y="45"/>
                </a:lnTo>
                <a:lnTo>
                  <a:pt x="1490" y="54"/>
                </a:lnTo>
                <a:lnTo>
                  <a:pt x="1508" y="66"/>
                </a:lnTo>
                <a:lnTo>
                  <a:pt x="1525" y="77"/>
                </a:lnTo>
                <a:lnTo>
                  <a:pt x="1542" y="88"/>
                </a:lnTo>
                <a:lnTo>
                  <a:pt x="1558" y="102"/>
                </a:lnTo>
                <a:lnTo>
                  <a:pt x="1574" y="116"/>
                </a:lnTo>
                <a:lnTo>
                  <a:pt x="3647" y="2046"/>
                </a:lnTo>
                <a:lnTo>
                  <a:pt x="3647" y="2046"/>
                </a:lnTo>
                <a:lnTo>
                  <a:pt x="3663" y="2059"/>
                </a:lnTo>
                <a:lnTo>
                  <a:pt x="3679" y="2073"/>
                </a:lnTo>
                <a:lnTo>
                  <a:pt x="3696" y="2085"/>
                </a:lnTo>
                <a:lnTo>
                  <a:pt x="3714" y="2097"/>
                </a:lnTo>
                <a:lnTo>
                  <a:pt x="3731" y="2107"/>
                </a:lnTo>
                <a:lnTo>
                  <a:pt x="3749" y="2116"/>
                </a:lnTo>
                <a:lnTo>
                  <a:pt x="3769" y="2125"/>
                </a:lnTo>
                <a:lnTo>
                  <a:pt x="3787" y="2132"/>
                </a:lnTo>
                <a:lnTo>
                  <a:pt x="3807" y="2139"/>
                </a:lnTo>
                <a:lnTo>
                  <a:pt x="3826" y="2145"/>
                </a:lnTo>
                <a:lnTo>
                  <a:pt x="3845" y="2150"/>
                </a:lnTo>
                <a:lnTo>
                  <a:pt x="3866" y="2153"/>
                </a:lnTo>
                <a:lnTo>
                  <a:pt x="3886" y="2157"/>
                </a:lnTo>
                <a:lnTo>
                  <a:pt x="3906" y="2159"/>
                </a:lnTo>
                <a:lnTo>
                  <a:pt x="3927" y="2160"/>
                </a:lnTo>
                <a:lnTo>
                  <a:pt x="3946" y="2161"/>
                </a:lnTo>
                <a:lnTo>
                  <a:pt x="8608" y="6490"/>
                </a:lnTo>
                <a:lnTo>
                  <a:pt x="4842" y="6490"/>
                </a:lnTo>
                <a:lnTo>
                  <a:pt x="124" y="2098"/>
                </a:lnTo>
                <a:lnTo>
                  <a:pt x="124" y="2098"/>
                </a:lnTo>
                <a:lnTo>
                  <a:pt x="109" y="2083"/>
                </a:lnTo>
                <a:lnTo>
                  <a:pt x="95" y="2068"/>
                </a:lnTo>
                <a:lnTo>
                  <a:pt x="83" y="2053"/>
                </a:lnTo>
                <a:lnTo>
                  <a:pt x="71" y="2036"/>
                </a:lnTo>
                <a:lnTo>
                  <a:pt x="60" y="2020"/>
                </a:lnTo>
                <a:lnTo>
                  <a:pt x="49" y="2003"/>
                </a:lnTo>
                <a:lnTo>
                  <a:pt x="40" y="1986"/>
                </a:lnTo>
                <a:lnTo>
                  <a:pt x="32" y="1968"/>
                </a:lnTo>
                <a:lnTo>
                  <a:pt x="24" y="1950"/>
                </a:lnTo>
                <a:lnTo>
                  <a:pt x="18" y="1931"/>
                </a:lnTo>
                <a:lnTo>
                  <a:pt x="12" y="1913"/>
                </a:lnTo>
                <a:lnTo>
                  <a:pt x="9" y="1895"/>
                </a:lnTo>
                <a:lnTo>
                  <a:pt x="5" y="1876"/>
                </a:lnTo>
                <a:lnTo>
                  <a:pt x="2" y="1858"/>
                </a:lnTo>
                <a:lnTo>
                  <a:pt x="1" y="1839"/>
                </a:lnTo>
                <a:lnTo>
                  <a:pt x="0" y="1821"/>
                </a:lnTo>
                <a:lnTo>
                  <a:pt x="1" y="1801"/>
                </a:lnTo>
                <a:lnTo>
                  <a:pt x="2" y="1782"/>
                </a:lnTo>
                <a:lnTo>
                  <a:pt x="5" y="1764"/>
                </a:lnTo>
                <a:lnTo>
                  <a:pt x="9" y="1745"/>
                </a:lnTo>
                <a:lnTo>
                  <a:pt x="12" y="1727"/>
                </a:lnTo>
                <a:lnTo>
                  <a:pt x="18" y="1709"/>
                </a:lnTo>
                <a:lnTo>
                  <a:pt x="24" y="1691"/>
                </a:lnTo>
                <a:lnTo>
                  <a:pt x="32" y="1672"/>
                </a:lnTo>
                <a:lnTo>
                  <a:pt x="40" y="1654"/>
                </a:lnTo>
                <a:lnTo>
                  <a:pt x="49" y="1637"/>
                </a:lnTo>
                <a:lnTo>
                  <a:pt x="60" y="1620"/>
                </a:lnTo>
                <a:lnTo>
                  <a:pt x="71" y="1605"/>
                </a:lnTo>
                <a:lnTo>
                  <a:pt x="83" y="1588"/>
                </a:lnTo>
                <a:lnTo>
                  <a:pt x="95" y="1572"/>
                </a:lnTo>
                <a:lnTo>
                  <a:pt x="109" y="1557"/>
                </a:lnTo>
                <a:lnTo>
                  <a:pt x="124" y="1542"/>
                </a:lnTo>
                <a:lnTo>
                  <a:pt x="124" y="1542"/>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2" name="Freeform 11">
            <a:extLst>
              <a:ext uri="{FF2B5EF4-FFF2-40B4-BE49-F238E27FC236}">
                <a16:creationId xmlns:a16="http://schemas.microsoft.com/office/drawing/2014/main" xmlns="" id="{1C5BE35B-92F2-4840-B88A-906665E6F936}"/>
              </a:ext>
            </a:extLst>
          </p:cNvPr>
          <p:cNvSpPr>
            <a:spLocks/>
          </p:cNvSpPr>
          <p:nvPr userDrawn="1"/>
        </p:nvSpPr>
        <p:spPr bwMode="auto">
          <a:xfrm flipH="1">
            <a:off x="8889078" y="0"/>
            <a:ext cx="1491119" cy="1314450"/>
          </a:xfrm>
          <a:custGeom>
            <a:avLst/>
            <a:gdLst>
              <a:gd name="T0" fmla="*/ 4922 w 5046"/>
              <a:gd name="T1" fmla="*/ 3468 h 4141"/>
              <a:gd name="T2" fmla="*/ 4951 w 5046"/>
              <a:gd name="T3" fmla="*/ 3498 h 4141"/>
              <a:gd name="T4" fmla="*/ 4977 w 5046"/>
              <a:gd name="T5" fmla="*/ 3530 h 4141"/>
              <a:gd name="T6" fmla="*/ 4997 w 5046"/>
              <a:gd name="T7" fmla="*/ 3564 h 4141"/>
              <a:gd name="T8" fmla="*/ 5016 w 5046"/>
              <a:gd name="T9" fmla="*/ 3598 h 4141"/>
              <a:gd name="T10" fmla="*/ 5029 w 5046"/>
              <a:gd name="T11" fmla="*/ 3634 h 4141"/>
              <a:gd name="T12" fmla="*/ 5039 w 5046"/>
              <a:gd name="T13" fmla="*/ 3671 h 4141"/>
              <a:gd name="T14" fmla="*/ 5045 w 5046"/>
              <a:gd name="T15" fmla="*/ 3709 h 4141"/>
              <a:gd name="T16" fmla="*/ 5046 w 5046"/>
              <a:gd name="T17" fmla="*/ 3746 h 4141"/>
              <a:gd name="T18" fmla="*/ 5045 w 5046"/>
              <a:gd name="T19" fmla="*/ 3785 h 4141"/>
              <a:gd name="T20" fmla="*/ 5039 w 5046"/>
              <a:gd name="T21" fmla="*/ 3822 h 4141"/>
              <a:gd name="T22" fmla="*/ 5029 w 5046"/>
              <a:gd name="T23" fmla="*/ 3859 h 4141"/>
              <a:gd name="T24" fmla="*/ 5016 w 5046"/>
              <a:gd name="T25" fmla="*/ 3894 h 4141"/>
              <a:gd name="T26" fmla="*/ 4997 w 5046"/>
              <a:gd name="T27" fmla="*/ 3929 h 4141"/>
              <a:gd name="T28" fmla="*/ 4977 w 5046"/>
              <a:gd name="T29" fmla="*/ 3963 h 4141"/>
              <a:gd name="T30" fmla="*/ 4951 w 5046"/>
              <a:gd name="T31" fmla="*/ 3995 h 4141"/>
              <a:gd name="T32" fmla="*/ 4922 w 5046"/>
              <a:gd name="T33" fmla="*/ 4026 h 4141"/>
              <a:gd name="T34" fmla="*/ 4922 w 5046"/>
              <a:gd name="T35" fmla="*/ 4026 h 4141"/>
              <a:gd name="T36" fmla="*/ 4891 w 5046"/>
              <a:gd name="T37" fmla="*/ 4052 h 4141"/>
              <a:gd name="T38" fmla="*/ 4857 w 5046"/>
              <a:gd name="T39" fmla="*/ 4075 h 4141"/>
              <a:gd name="T40" fmla="*/ 4820 w 5046"/>
              <a:gd name="T41" fmla="*/ 4096 h 4141"/>
              <a:gd name="T42" fmla="*/ 4782 w 5046"/>
              <a:gd name="T43" fmla="*/ 4112 h 4141"/>
              <a:gd name="T44" fmla="*/ 4743 w 5046"/>
              <a:gd name="T45" fmla="*/ 4124 h 4141"/>
              <a:gd name="T46" fmla="*/ 4705 w 5046"/>
              <a:gd name="T47" fmla="*/ 4133 h 4141"/>
              <a:gd name="T48" fmla="*/ 4663 w 5046"/>
              <a:gd name="T49" fmla="*/ 4139 h 4141"/>
              <a:gd name="T50" fmla="*/ 4623 w 5046"/>
              <a:gd name="T51" fmla="*/ 4141 h 4141"/>
              <a:gd name="T52" fmla="*/ 4583 w 5046"/>
              <a:gd name="T53" fmla="*/ 4139 h 4141"/>
              <a:gd name="T54" fmla="*/ 4543 w 5046"/>
              <a:gd name="T55" fmla="*/ 4133 h 4141"/>
              <a:gd name="T56" fmla="*/ 4503 w 5046"/>
              <a:gd name="T57" fmla="*/ 4124 h 4141"/>
              <a:gd name="T58" fmla="*/ 4464 w 5046"/>
              <a:gd name="T59" fmla="*/ 4112 h 4141"/>
              <a:gd name="T60" fmla="*/ 4426 w 5046"/>
              <a:gd name="T61" fmla="*/ 4096 h 4141"/>
              <a:gd name="T62" fmla="*/ 4391 w 5046"/>
              <a:gd name="T63" fmla="*/ 4075 h 4141"/>
              <a:gd name="T64" fmla="*/ 4356 w 5046"/>
              <a:gd name="T65" fmla="*/ 4052 h 4141"/>
              <a:gd name="T66" fmla="*/ 4324 w 5046"/>
              <a:gd name="T67" fmla="*/ 4026 h 4141"/>
              <a:gd name="T68" fmla="*/ 1197 w 5046"/>
              <a:gd name="T69" fmla="*/ 0 h 4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6" h="4141">
                <a:moveTo>
                  <a:pt x="4922" y="3468"/>
                </a:moveTo>
                <a:lnTo>
                  <a:pt x="4922" y="3468"/>
                </a:lnTo>
                <a:lnTo>
                  <a:pt x="4938" y="3483"/>
                </a:lnTo>
                <a:lnTo>
                  <a:pt x="4951" y="3498"/>
                </a:lnTo>
                <a:lnTo>
                  <a:pt x="4965" y="3514"/>
                </a:lnTo>
                <a:lnTo>
                  <a:pt x="4977" y="3530"/>
                </a:lnTo>
                <a:lnTo>
                  <a:pt x="4988" y="3547"/>
                </a:lnTo>
                <a:lnTo>
                  <a:pt x="4997" y="3564"/>
                </a:lnTo>
                <a:lnTo>
                  <a:pt x="5007" y="3581"/>
                </a:lnTo>
                <a:lnTo>
                  <a:pt x="5016" y="3598"/>
                </a:lnTo>
                <a:lnTo>
                  <a:pt x="5023" y="3616"/>
                </a:lnTo>
                <a:lnTo>
                  <a:pt x="5029" y="3634"/>
                </a:lnTo>
                <a:lnTo>
                  <a:pt x="5034" y="3653"/>
                </a:lnTo>
                <a:lnTo>
                  <a:pt x="5039" y="3671"/>
                </a:lnTo>
                <a:lnTo>
                  <a:pt x="5042" y="3691"/>
                </a:lnTo>
                <a:lnTo>
                  <a:pt x="5045" y="3709"/>
                </a:lnTo>
                <a:lnTo>
                  <a:pt x="5046" y="3728"/>
                </a:lnTo>
                <a:lnTo>
                  <a:pt x="5046" y="3746"/>
                </a:lnTo>
                <a:lnTo>
                  <a:pt x="5046" y="3765"/>
                </a:lnTo>
                <a:lnTo>
                  <a:pt x="5045" y="3785"/>
                </a:lnTo>
                <a:lnTo>
                  <a:pt x="5042" y="3803"/>
                </a:lnTo>
                <a:lnTo>
                  <a:pt x="5039" y="3822"/>
                </a:lnTo>
                <a:lnTo>
                  <a:pt x="5034" y="3840"/>
                </a:lnTo>
                <a:lnTo>
                  <a:pt x="5029" y="3859"/>
                </a:lnTo>
                <a:lnTo>
                  <a:pt x="5023" y="3877"/>
                </a:lnTo>
                <a:lnTo>
                  <a:pt x="5016" y="3894"/>
                </a:lnTo>
                <a:lnTo>
                  <a:pt x="5007" y="3912"/>
                </a:lnTo>
                <a:lnTo>
                  <a:pt x="4997" y="3929"/>
                </a:lnTo>
                <a:lnTo>
                  <a:pt x="4988" y="3946"/>
                </a:lnTo>
                <a:lnTo>
                  <a:pt x="4977" y="3963"/>
                </a:lnTo>
                <a:lnTo>
                  <a:pt x="4965" y="3979"/>
                </a:lnTo>
                <a:lnTo>
                  <a:pt x="4951" y="3995"/>
                </a:lnTo>
                <a:lnTo>
                  <a:pt x="4938" y="4011"/>
                </a:lnTo>
                <a:lnTo>
                  <a:pt x="4922" y="4026"/>
                </a:lnTo>
                <a:lnTo>
                  <a:pt x="4922" y="4026"/>
                </a:lnTo>
                <a:lnTo>
                  <a:pt x="4922" y="4026"/>
                </a:lnTo>
                <a:lnTo>
                  <a:pt x="4906" y="4039"/>
                </a:lnTo>
                <a:lnTo>
                  <a:pt x="4891" y="4052"/>
                </a:lnTo>
                <a:lnTo>
                  <a:pt x="4874" y="4064"/>
                </a:lnTo>
                <a:lnTo>
                  <a:pt x="4857" y="4075"/>
                </a:lnTo>
                <a:lnTo>
                  <a:pt x="4838" y="4086"/>
                </a:lnTo>
                <a:lnTo>
                  <a:pt x="4820" y="4096"/>
                </a:lnTo>
                <a:lnTo>
                  <a:pt x="4802" y="4104"/>
                </a:lnTo>
                <a:lnTo>
                  <a:pt x="4782" y="4112"/>
                </a:lnTo>
                <a:lnTo>
                  <a:pt x="4763" y="4118"/>
                </a:lnTo>
                <a:lnTo>
                  <a:pt x="4743" y="4124"/>
                </a:lnTo>
                <a:lnTo>
                  <a:pt x="4724" y="4130"/>
                </a:lnTo>
                <a:lnTo>
                  <a:pt x="4705" y="4133"/>
                </a:lnTo>
                <a:lnTo>
                  <a:pt x="4684" y="4136"/>
                </a:lnTo>
                <a:lnTo>
                  <a:pt x="4663" y="4139"/>
                </a:lnTo>
                <a:lnTo>
                  <a:pt x="4644" y="4140"/>
                </a:lnTo>
                <a:lnTo>
                  <a:pt x="4623" y="4141"/>
                </a:lnTo>
                <a:lnTo>
                  <a:pt x="4603" y="4140"/>
                </a:lnTo>
                <a:lnTo>
                  <a:pt x="4583" y="4139"/>
                </a:lnTo>
                <a:lnTo>
                  <a:pt x="4562" y="4136"/>
                </a:lnTo>
                <a:lnTo>
                  <a:pt x="4543" y="4133"/>
                </a:lnTo>
                <a:lnTo>
                  <a:pt x="4522" y="4130"/>
                </a:lnTo>
                <a:lnTo>
                  <a:pt x="4503" y="4124"/>
                </a:lnTo>
                <a:lnTo>
                  <a:pt x="4483" y="4118"/>
                </a:lnTo>
                <a:lnTo>
                  <a:pt x="4464" y="4112"/>
                </a:lnTo>
                <a:lnTo>
                  <a:pt x="4445" y="4104"/>
                </a:lnTo>
                <a:lnTo>
                  <a:pt x="4426" y="4096"/>
                </a:lnTo>
                <a:lnTo>
                  <a:pt x="4408" y="4086"/>
                </a:lnTo>
                <a:lnTo>
                  <a:pt x="4391" y="4075"/>
                </a:lnTo>
                <a:lnTo>
                  <a:pt x="4373" y="4064"/>
                </a:lnTo>
                <a:lnTo>
                  <a:pt x="4356" y="4052"/>
                </a:lnTo>
                <a:lnTo>
                  <a:pt x="4340" y="4039"/>
                </a:lnTo>
                <a:lnTo>
                  <a:pt x="4324" y="4026"/>
                </a:lnTo>
                <a:lnTo>
                  <a:pt x="0" y="0"/>
                </a:lnTo>
                <a:lnTo>
                  <a:pt x="1197" y="0"/>
                </a:lnTo>
                <a:lnTo>
                  <a:pt x="4922" y="3468"/>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Date Placeholder 3">
            <a:extLst>
              <a:ext uri="{FF2B5EF4-FFF2-40B4-BE49-F238E27FC236}">
                <a16:creationId xmlns:a16="http://schemas.microsoft.com/office/drawing/2014/main" xmlns="" id="{2AEC8B37-AF59-4E96-B36D-87B4BAA786E2}"/>
              </a:ext>
            </a:extLst>
          </p:cNvPr>
          <p:cNvSpPr>
            <a:spLocks noGrp="1"/>
          </p:cNvSpPr>
          <p:nvPr>
            <p:ph type="dt" sz="half" idx="10"/>
          </p:nvPr>
        </p:nvSpPr>
        <p:spPr>
          <a:xfrm>
            <a:off x="223983" y="6356352"/>
            <a:ext cx="2743200" cy="365125"/>
          </a:xfrm>
        </p:spPr>
        <p:txBody>
          <a:bodyPr/>
          <a:lstStyle/>
          <a:p>
            <a:r>
              <a:rPr lang="en-US"/>
              <a:t>DATE</a:t>
            </a:r>
          </a:p>
        </p:txBody>
      </p:sp>
      <p:sp>
        <p:nvSpPr>
          <p:cNvPr id="6" name="Slide Number Placeholder 5">
            <a:extLst>
              <a:ext uri="{FF2B5EF4-FFF2-40B4-BE49-F238E27FC236}">
                <a16:creationId xmlns:a16="http://schemas.microsoft.com/office/drawing/2014/main" xmlns="" id="{BB1B75BA-DEDF-49E5-BC2F-916385CD697B}"/>
              </a:ext>
            </a:extLst>
          </p:cNvPr>
          <p:cNvSpPr>
            <a:spLocks noGrp="1"/>
          </p:cNvSpPr>
          <p:nvPr>
            <p:ph type="sldNum" sz="quarter" idx="12"/>
          </p:nvPr>
        </p:nvSpPr>
        <p:spPr>
          <a:xfrm>
            <a:off x="9160377" y="6356352"/>
            <a:ext cx="2743200" cy="365125"/>
          </a:xfrm>
        </p:spPr>
        <p:txBody>
          <a:bodyPr/>
          <a:lstStyle/>
          <a:p>
            <a:fld id="{1513E0AC-52E7-4010-9D37-41BE99808841}" type="slidenum">
              <a:rPr lang="en-US" smtClean="0"/>
              <a:pPr/>
              <a:t>‹#›</a:t>
            </a:fld>
            <a:endParaRPr lang="en-US"/>
          </a:p>
        </p:txBody>
      </p:sp>
      <p:sp>
        <p:nvSpPr>
          <p:cNvPr id="17" name="Freeform 9">
            <a:extLst>
              <a:ext uri="{FF2B5EF4-FFF2-40B4-BE49-F238E27FC236}">
                <a16:creationId xmlns:a16="http://schemas.microsoft.com/office/drawing/2014/main" xmlns="" id="{F34219B5-DFA3-43F2-8C08-FC13A0B1282E}"/>
              </a:ext>
            </a:extLst>
          </p:cNvPr>
          <p:cNvSpPr>
            <a:spLocks/>
          </p:cNvSpPr>
          <p:nvPr userDrawn="1"/>
        </p:nvSpPr>
        <p:spPr bwMode="auto">
          <a:xfrm flipH="1">
            <a:off x="7813225" y="0"/>
            <a:ext cx="4228039" cy="4051300"/>
          </a:xfrm>
          <a:custGeom>
            <a:avLst/>
            <a:gdLst>
              <a:gd name="T0" fmla="*/ 6294 w 14307"/>
              <a:gd name="T1" fmla="*/ 4745 h 12762"/>
              <a:gd name="T2" fmla="*/ 14184 w 14307"/>
              <a:gd name="T3" fmla="*/ 12090 h 12762"/>
              <a:gd name="T4" fmla="*/ 14213 w 14307"/>
              <a:gd name="T5" fmla="*/ 12121 h 12762"/>
              <a:gd name="T6" fmla="*/ 14238 w 14307"/>
              <a:gd name="T7" fmla="*/ 12153 h 12762"/>
              <a:gd name="T8" fmla="*/ 14259 w 14307"/>
              <a:gd name="T9" fmla="*/ 12185 h 12762"/>
              <a:gd name="T10" fmla="*/ 14277 w 14307"/>
              <a:gd name="T11" fmla="*/ 12221 h 12762"/>
              <a:gd name="T12" fmla="*/ 14290 w 14307"/>
              <a:gd name="T13" fmla="*/ 12257 h 12762"/>
              <a:gd name="T14" fmla="*/ 14300 w 14307"/>
              <a:gd name="T15" fmla="*/ 12294 h 12762"/>
              <a:gd name="T16" fmla="*/ 14306 w 14307"/>
              <a:gd name="T17" fmla="*/ 12331 h 12762"/>
              <a:gd name="T18" fmla="*/ 14307 w 14307"/>
              <a:gd name="T19" fmla="*/ 12369 h 12762"/>
              <a:gd name="T20" fmla="*/ 14306 w 14307"/>
              <a:gd name="T21" fmla="*/ 12407 h 12762"/>
              <a:gd name="T22" fmla="*/ 14300 w 14307"/>
              <a:gd name="T23" fmla="*/ 12445 h 12762"/>
              <a:gd name="T24" fmla="*/ 14290 w 14307"/>
              <a:gd name="T25" fmla="*/ 12481 h 12762"/>
              <a:gd name="T26" fmla="*/ 14277 w 14307"/>
              <a:gd name="T27" fmla="*/ 12517 h 12762"/>
              <a:gd name="T28" fmla="*/ 14259 w 14307"/>
              <a:gd name="T29" fmla="*/ 12552 h 12762"/>
              <a:gd name="T30" fmla="*/ 14238 w 14307"/>
              <a:gd name="T31" fmla="*/ 12586 h 12762"/>
              <a:gd name="T32" fmla="*/ 14213 w 14307"/>
              <a:gd name="T33" fmla="*/ 12618 h 12762"/>
              <a:gd name="T34" fmla="*/ 14184 w 14307"/>
              <a:gd name="T35" fmla="*/ 12647 h 12762"/>
              <a:gd name="T36" fmla="*/ 14168 w 14307"/>
              <a:gd name="T37" fmla="*/ 12662 h 12762"/>
              <a:gd name="T38" fmla="*/ 14135 w 14307"/>
              <a:gd name="T39" fmla="*/ 12687 h 12762"/>
              <a:gd name="T40" fmla="*/ 14100 w 14307"/>
              <a:gd name="T41" fmla="*/ 12708 h 12762"/>
              <a:gd name="T42" fmla="*/ 14063 w 14307"/>
              <a:gd name="T43" fmla="*/ 12726 h 12762"/>
              <a:gd name="T44" fmla="*/ 14024 w 14307"/>
              <a:gd name="T45" fmla="*/ 12741 h 12762"/>
              <a:gd name="T46" fmla="*/ 13985 w 14307"/>
              <a:gd name="T47" fmla="*/ 12751 h 12762"/>
              <a:gd name="T48" fmla="*/ 13945 w 14307"/>
              <a:gd name="T49" fmla="*/ 12759 h 12762"/>
              <a:gd name="T50" fmla="*/ 13905 w 14307"/>
              <a:gd name="T51" fmla="*/ 12762 h 12762"/>
              <a:gd name="T52" fmla="*/ 13864 w 14307"/>
              <a:gd name="T53" fmla="*/ 12762 h 12762"/>
              <a:gd name="T54" fmla="*/ 13824 w 14307"/>
              <a:gd name="T55" fmla="*/ 12759 h 12762"/>
              <a:gd name="T56" fmla="*/ 13784 w 14307"/>
              <a:gd name="T57" fmla="*/ 12751 h 12762"/>
              <a:gd name="T58" fmla="*/ 13745 w 14307"/>
              <a:gd name="T59" fmla="*/ 12741 h 12762"/>
              <a:gd name="T60" fmla="*/ 13707 w 14307"/>
              <a:gd name="T61" fmla="*/ 12726 h 12762"/>
              <a:gd name="T62" fmla="*/ 13669 w 14307"/>
              <a:gd name="T63" fmla="*/ 12708 h 12762"/>
              <a:gd name="T64" fmla="*/ 13634 w 14307"/>
              <a:gd name="T65" fmla="*/ 12687 h 12762"/>
              <a:gd name="T66" fmla="*/ 13601 w 14307"/>
              <a:gd name="T67" fmla="*/ 12662 h 12762"/>
              <a:gd name="T68" fmla="*/ 6294 w 14307"/>
              <a:gd name="T69" fmla="*/ 5860 h 12762"/>
              <a:gd name="T70" fmla="*/ 0 w 14307"/>
              <a:gd name="T71" fmla="*/ 0 h 12762"/>
              <a:gd name="T72" fmla="*/ 6294 w 14307"/>
              <a:gd name="T73" fmla="*/ 4745 h 1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07" h="12762">
                <a:moveTo>
                  <a:pt x="6294" y="4745"/>
                </a:moveTo>
                <a:lnTo>
                  <a:pt x="6294" y="4745"/>
                </a:lnTo>
                <a:lnTo>
                  <a:pt x="14184" y="12090"/>
                </a:lnTo>
                <a:lnTo>
                  <a:pt x="14184" y="12090"/>
                </a:lnTo>
                <a:lnTo>
                  <a:pt x="14199" y="12105"/>
                </a:lnTo>
                <a:lnTo>
                  <a:pt x="14213" y="12121"/>
                </a:lnTo>
                <a:lnTo>
                  <a:pt x="14226" y="12136"/>
                </a:lnTo>
                <a:lnTo>
                  <a:pt x="14238" y="12153"/>
                </a:lnTo>
                <a:lnTo>
                  <a:pt x="14249" y="12168"/>
                </a:lnTo>
                <a:lnTo>
                  <a:pt x="14259" y="12185"/>
                </a:lnTo>
                <a:lnTo>
                  <a:pt x="14269" y="12204"/>
                </a:lnTo>
                <a:lnTo>
                  <a:pt x="14277" y="12221"/>
                </a:lnTo>
                <a:lnTo>
                  <a:pt x="14284" y="12239"/>
                </a:lnTo>
                <a:lnTo>
                  <a:pt x="14290" y="12257"/>
                </a:lnTo>
                <a:lnTo>
                  <a:pt x="14295" y="12275"/>
                </a:lnTo>
                <a:lnTo>
                  <a:pt x="14300" y="12294"/>
                </a:lnTo>
                <a:lnTo>
                  <a:pt x="14304" y="12312"/>
                </a:lnTo>
                <a:lnTo>
                  <a:pt x="14306" y="12331"/>
                </a:lnTo>
                <a:lnTo>
                  <a:pt x="14307" y="12349"/>
                </a:lnTo>
                <a:lnTo>
                  <a:pt x="14307" y="12369"/>
                </a:lnTo>
                <a:lnTo>
                  <a:pt x="14307" y="12388"/>
                </a:lnTo>
                <a:lnTo>
                  <a:pt x="14306" y="12407"/>
                </a:lnTo>
                <a:lnTo>
                  <a:pt x="14304" y="12425"/>
                </a:lnTo>
                <a:lnTo>
                  <a:pt x="14300" y="12445"/>
                </a:lnTo>
                <a:lnTo>
                  <a:pt x="14295" y="12463"/>
                </a:lnTo>
                <a:lnTo>
                  <a:pt x="14290" y="12481"/>
                </a:lnTo>
                <a:lnTo>
                  <a:pt x="14284" y="12499"/>
                </a:lnTo>
                <a:lnTo>
                  <a:pt x="14277" y="12517"/>
                </a:lnTo>
                <a:lnTo>
                  <a:pt x="14269" y="12535"/>
                </a:lnTo>
                <a:lnTo>
                  <a:pt x="14259" y="12552"/>
                </a:lnTo>
                <a:lnTo>
                  <a:pt x="14249" y="12569"/>
                </a:lnTo>
                <a:lnTo>
                  <a:pt x="14238" y="12586"/>
                </a:lnTo>
                <a:lnTo>
                  <a:pt x="14226" y="12602"/>
                </a:lnTo>
                <a:lnTo>
                  <a:pt x="14213" y="12618"/>
                </a:lnTo>
                <a:lnTo>
                  <a:pt x="14199" y="12632"/>
                </a:lnTo>
                <a:lnTo>
                  <a:pt x="14184" y="12647"/>
                </a:lnTo>
                <a:lnTo>
                  <a:pt x="14184" y="12647"/>
                </a:lnTo>
                <a:lnTo>
                  <a:pt x="14168" y="12662"/>
                </a:lnTo>
                <a:lnTo>
                  <a:pt x="14152" y="12674"/>
                </a:lnTo>
                <a:lnTo>
                  <a:pt x="14135" y="12687"/>
                </a:lnTo>
                <a:lnTo>
                  <a:pt x="14118" y="12698"/>
                </a:lnTo>
                <a:lnTo>
                  <a:pt x="14100" y="12708"/>
                </a:lnTo>
                <a:lnTo>
                  <a:pt x="14081" y="12717"/>
                </a:lnTo>
                <a:lnTo>
                  <a:pt x="14063" y="12726"/>
                </a:lnTo>
                <a:lnTo>
                  <a:pt x="14044" y="12734"/>
                </a:lnTo>
                <a:lnTo>
                  <a:pt x="14024" y="12741"/>
                </a:lnTo>
                <a:lnTo>
                  <a:pt x="14005" y="12747"/>
                </a:lnTo>
                <a:lnTo>
                  <a:pt x="13985" y="12751"/>
                </a:lnTo>
                <a:lnTo>
                  <a:pt x="13966" y="12756"/>
                </a:lnTo>
                <a:lnTo>
                  <a:pt x="13945" y="12759"/>
                </a:lnTo>
                <a:lnTo>
                  <a:pt x="13926" y="12761"/>
                </a:lnTo>
                <a:lnTo>
                  <a:pt x="13905" y="12762"/>
                </a:lnTo>
                <a:lnTo>
                  <a:pt x="13885" y="12762"/>
                </a:lnTo>
                <a:lnTo>
                  <a:pt x="13864" y="12762"/>
                </a:lnTo>
                <a:lnTo>
                  <a:pt x="13844" y="12761"/>
                </a:lnTo>
                <a:lnTo>
                  <a:pt x="13824" y="12759"/>
                </a:lnTo>
                <a:lnTo>
                  <a:pt x="13804" y="12756"/>
                </a:lnTo>
                <a:lnTo>
                  <a:pt x="13784" y="12751"/>
                </a:lnTo>
                <a:lnTo>
                  <a:pt x="13764" y="12747"/>
                </a:lnTo>
                <a:lnTo>
                  <a:pt x="13745" y="12741"/>
                </a:lnTo>
                <a:lnTo>
                  <a:pt x="13725" y="12734"/>
                </a:lnTo>
                <a:lnTo>
                  <a:pt x="13707" y="12726"/>
                </a:lnTo>
                <a:lnTo>
                  <a:pt x="13688" y="12717"/>
                </a:lnTo>
                <a:lnTo>
                  <a:pt x="13669" y="12708"/>
                </a:lnTo>
                <a:lnTo>
                  <a:pt x="13652" y="12698"/>
                </a:lnTo>
                <a:lnTo>
                  <a:pt x="13634" y="12687"/>
                </a:lnTo>
                <a:lnTo>
                  <a:pt x="13617" y="12674"/>
                </a:lnTo>
                <a:lnTo>
                  <a:pt x="13601" y="12662"/>
                </a:lnTo>
                <a:lnTo>
                  <a:pt x="13586" y="12647"/>
                </a:lnTo>
                <a:lnTo>
                  <a:pt x="6294" y="5860"/>
                </a:lnTo>
                <a:lnTo>
                  <a:pt x="6294" y="5860"/>
                </a:lnTo>
                <a:lnTo>
                  <a:pt x="0" y="0"/>
                </a:lnTo>
                <a:lnTo>
                  <a:pt x="1196" y="0"/>
                </a:lnTo>
                <a:lnTo>
                  <a:pt x="6294" y="474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13">
            <a:extLst>
              <a:ext uri="{FF2B5EF4-FFF2-40B4-BE49-F238E27FC236}">
                <a16:creationId xmlns:a16="http://schemas.microsoft.com/office/drawing/2014/main" xmlns="" id="{06F6042F-C838-41FA-937E-9A918923DB1B}"/>
              </a:ext>
            </a:extLst>
          </p:cNvPr>
          <p:cNvSpPr>
            <a:spLocks/>
          </p:cNvSpPr>
          <p:nvPr userDrawn="1"/>
        </p:nvSpPr>
        <p:spPr bwMode="auto">
          <a:xfrm flipH="1">
            <a:off x="4731973" y="5837240"/>
            <a:ext cx="1207379" cy="1020763"/>
          </a:xfrm>
          <a:custGeom>
            <a:avLst/>
            <a:gdLst>
              <a:gd name="T0" fmla="*/ 121 w 4084"/>
              <a:gd name="T1" fmla="*/ 115 h 3217"/>
              <a:gd name="T2" fmla="*/ 153 w 4084"/>
              <a:gd name="T3" fmla="*/ 87 h 3217"/>
              <a:gd name="T4" fmla="*/ 187 w 4084"/>
              <a:gd name="T5" fmla="*/ 65 h 3217"/>
              <a:gd name="T6" fmla="*/ 222 w 4084"/>
              <a:gd name="T7" fmla="*/ 44 h 3217"/>
              <a:gd name="T8" fmla="*/ 260 w 4084"/>
              <a:gd name="T9" fmla="*/ 29 h 3217"/>
              <a:gd name="T10" fmla="*/ 297 w 4084"/>
              <a:gd name="T11" fmla="*/ 16 h 3217"/>
              <a:gd name="T12" fmla="*/ 336 w 4084"/>
              <a:gd name="T13" fmla="*/ 7 h 3217"/>
              <a:gd name="T14" fmla="*/ 376 w 4084"/>
              <a:gd name="T15" fmla="*/ 3 h 3217"/>
              <a:gd name="T16" fmla="*/ 416 w 4084"/>
              <a:gd name="T17" fmla="*/ 0 h 3217"/>
              <a:gd name="T18" fmla="*/ 456 w 4084"/>
              <a:gd name="T19" fmla="*/ 3 h 3217"/>
              <a:gd name="T20" fmla="*/ 495 w 4084"/>
              <a:gd name="T21" fmla="*/ 7 h 3217"/>
              <a:gd name="T22" fmla="*/ 534 w 4084"/>
              <a:gd name="T23" fmla="*/ 16 h 3217"/>
              <a:gd name="T24" fmla="*/ 573 w 4084"/>
              <a:gd name="T25" fmla="*/ 29 h 3217"/>
              <a:gd name="T26" fmla="*/ 610 w 4084"/>
              <a:gd name="T27" fmla="*/ 44 h 3217"/>
              <a:gd name="T28" fmla="*/ 646 w 4084"/>
              <a:gd name="T29" fmla="*/ 65 h 3217"/>
              <a:gd name="T30" fmla="*/ 679 w 4084"/>
              <a:gd name="T31" fmla="*/ 87 h 3217"/>
              <a:gd name="T32" fmla="*/ 710 w 4084"/>
              <a:gd name="T33" fmla="*/ 115 h 3217"/>
              <a:gd name="T34" fmla="*/ 2865 w 4084"/>
              <a:gd name="T35" fmla="*/ 3217 h 3217"/>
              <a:gd name="T36" fmla="*/ 121 w 4084"/>
              <a:gd name="T37" fmla="*/ 663 h 3217"/>
              <a:gd name="T38" fmla="*/ 93 w 4084"/>
              <a:gd name="T39" fmla="*/ 634 h 3217"/>
              <a:gd name="T40" fmla="*/ 68 w 4084"/>
              <a:gd name="T41" fmla="*/ 602 h 3217"/>
              <a:gd name="T42" fmla="*/ 47 w 4084"/>
              <a:gd name="T43" fmla="*/ 569 h 3217"/>
              <a:gd name="T44" fmla="*/ 30 w 4084"/>
              <a:gd name="T45" fmla="*/ 534 h 3217"/>
              <a:gd name="T46" fmla="*/ 17 w 4084"/>
              <a:gd name="T47" fmla="*/ 499 h 3217"/>
              <a:gd name="T48" fmla="*/ 7 w 4084"/>
              <a:gd name="T49" fmla="*/ 463 h 3217"/>
              <a:gd name="T50" fmla="*/ 1 w 4084"/>
              <a:gd name="T51" fmla="*/ 426 h 3217"/>
              <a:gd name="T52" fmla="*/ 0 w 4084"/>
              <a:gd name="T53" fmla="*/ 388 h 3217"/>
              <a:gd name="T54" fmla="*/ 1 w 4084"/>
              <a:gd name="T55" fmla="*/ 351 h 3217"/>
              <a:gd name="T56" fmla="*/ 7 w 4084"/>
              <a:gd name="T57" fmla="*/ 315 h 3217"/>
              <a:gd name="T58" fmla="*/ 17 w 4084"/>
              <a:gd name="T59" fmla="*/ 279 h 3217"/>
              <a:gd name="T60" fmla="*/ 30 w 4084"/>
              <a:gd name="T61" fmla="*/ 242 h 3217"/>
              <a:gd name="T62" fmla="*/ 47 w 4084"/>
              <a:gd name="T63" fmla="*/ 209 h 3217"/>
              <a:gd name="T64" fmla="*/ 68 w 4084"/>
              <a:gd name="T65" fmla="*/ 175 h 3217"/>
              <a:gd name="T66" fmla="*/ 93 w 4084"/>
              <a:gd name="T67" fmla="*/ 144 h 3217"/>
              <a:gd name="T68" fmla="*/ 121 w 4084"/>
              <a:gd name="T69" fmla="*/ 115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4" h="3217">
                <a:moveTo>
                  <a:pt x="121" y="115"/>
                </a:moveTo>
                <a:lnTo>
                  <a:pt x="121" y="115"/>
                </a:lnTo>
                <a:lnTo>
                  <a:pt x="137" y="100"/>
                </a:lnTo>
                <a:lnTo>
                  <a:pt x="153" y="87"/>
                </a:lnTo>
                <a:lnTo>
                  <a:pt x="170" y="76"/>
                </a:lnTo>
                <a:lnTo>
                  <a:pt x="187" y="65"/>
                </a:lnTo>
                <a:lnTo>
                  <a:pt x="204" y="55"/>
                </a:lnTo>
                <a:lnTo>
                  <a:pt x="222" y="44"/>
                </a:lnTo>
                <a:lnTo>
                  <a:pt x="240" y="37"/>
                </a:lnTo>
                <a:lnTo>
                  <a:pt x="260" y="29"/>
                </a:lnTo>
                <a:lnTo>
                  <a:pt x="278" y="22"/>
                </a:lnTo>
                <a:lnTo>
                  <a:pt x="297" y="16"/>
                </a:lnTo>
                <a:lnTo>
                  <a:pt x="317" y="12"/>
                </a:lnTo>
                <a:lnTo>
                  <a:pt x="336" y="7"/>
                </a:lnTo>
                <a:lnTo>
                  <a:pt x="357" y="5"/>
                </a:lnTo>
                <a:lnTo>
                  <a:pt x="376" y="3"/>
                </a:lnTo>
                <a:lnTo>
                  <a:pt x="396" y="1"/>
                </a:lnTo>
                <a:lnTo>
                  <a:pt x="416" y="0"/>
                </a:lnTo>
                <a:lnTo>
                  <a:pt x="436" y="1"/>
                </a:lnTo>
                <a:lnTo>
                  <a:pt x="456" y="3"/>
                </a:lnTo>
                <a:lnTo>
                  <a:pt x="476" y="5"/>
                </a:lnTo>
                <a:lnTo>
                  <a:pt x="495" y="7"/>
                </a:lnTo>
                <a:lnTo>
                  <a:pt x="515" y="12"/>
                </a:lnTo>
                <a:lnTo>
                  <a:pt x="534" y="16"/>
                </a:lnTo>
                <a:lnTo>
                  <a:pt x="554" y="22"/>
                </a:lnTo>
                <a:lnTo>
                  <a:pt x="573" y="29"/>
                </a:lnTo>
                <a:lnTo>
                  <a:pt x="591" y="37"/>
                </a:lnTo>
                <a:lnTo>
                  <a:pt x="610" y="44"/>
                </a:lnTo>
                <a:lnTo>
                  <a:pt x="628" y="55"/>
                </a:lnTo>
                <a:lnTo>
                  <a:pt x="646" y="65"/>
                </a:lnTo>
                <a:lnTo>
                  <a:pt x="663" y="76"/>
                </a:lnTo>
                <a:lnTo>
                  <a:pt x="679" y="87"/>
                </a:lnTo>
                <a:lnTo>
                  <a:pt x="696" y="100"/>
                </a:lnTo>
                <a:lnTo>
                  <a:pt x="710" y="115"/>
                </a:lnTo>
                <a:lnTo>
                  <a:pt x="4084" y="3217"/>
                </a:lnTo>
                <a:lnTo>
                  <a:pt x="2865" y="3217"/>
                </a:lnTo>
                <a:lnTo>
                  <a:pt x="121" y="663"/>
                </a:lnTo>
                <a:lnTo>
                  <a:pt x="121" y="663"/>
                </a:lnTo>
                <a:lnTo>
                  <a:pt x="106" y="649"/>
                </a:lnTo>
                <a:lnTo>
                  <a:pt x="93" y="634"/>
                </a:lnTo>
                <a:lnTo>
                  <a:pt x="80" y="618"/>
                </a:lnTo>
                <a:lnTo>
                  <a:pt x="68" y="602"/>
                </a:lnTo>
                <a:lnTo>
                  <a:pt x="57" y="586"/>
                </a:lnTo>
                <a:lnTo>
                  <a:pt x="47" y="569"/>
                </a:lnTo>
                <a:lnTo>
                  <a:pt x="37" y="552"/>
                </a:lnTo>
                <a:lnTo>
                  <a:pt x="30" y="534"/>
                </a:lnTo>
                <a:lnTo>
                  <a:pt x="23" y="517"/>
                </a:lnTo>
                <a:lnTo>
                  <a:pt x="17" y="499"/>
                </a:lnTo>
                <a:lnTo>
                  <a:pt x="12" y="481"/>
                </a:lnTo>
                <a:lnTo>
                  <a:pt x="7" y="463"/>
                </a:lnTo>
                <a:lnTo>
                  <a:pt x="3" y="445"/>
                </a:lnTo>
                <a:lnTo>
                  <a:pt x="1" y="426"/>
                </a:lnTo>
                <a:lnTo>
                  <a:pt x="0" y="408"/>
                </a:lnTo>
                <a:lnTo>
                  <a:pt x="0" y="388"/>
                </a:lnTo>
                <a:lnTo>
                  <a:pt x="0" y="370"/>
                </a:lnTo>
                <a:lnTo>
                  <a:pt x="1" y="351"/>
                </a:lnTo>
                <a:lnTo>
                  <a:pt x="3" y="333"/>
                </a:lnTo>
                <a:lnTo>
                  <a:pt x="7" y="315"/>
                </a:lnTo>
                <a:lnTo>
                  <a:pt x="12" y="297"/>
                </a:lnTo>
                <a:lnTo>
                  <a:pt x="17" y="279"/>
                </a:lnTo>
                <a:lnTo>
                  <a:pt x="23" y="261"/>
                </a:lnTo>
                <a:lnTo>
                  <a:pt x="30" y="242"/>
                </a:lnTo>
                <a:lnTo>
                  <a:pt x="37" y="226"/>
                </a:lnTo>
                <a:lnTo>
                  <a:pt x="47" y="209"/>
                </a:lnTo>
                <a:lnTo>
                  <a:pt x="57" y="192"/>
                </a:lnTo>
                <a:lnTo>
                  <a:pt x="68" y="175"/>
                </a:lnTo>
                <a:lnTo>
                  <a:pt x="80" y="159"/>
                </a:lnTo>
                <a:lnTo>
                  <a:pt x="93" y="144"/>
                </a:lnTo>
                <a:lnTo>
                  <a:pt x="106" y="128"/>
                </a:lnTo>
                <a:lnTo>
                  <a:pt x="121" y="115"/>
                </a:lnTo>
                <a:lnTo>
                  <a:pt x="121" y="11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 name="Title 1">
            <a:extLst>
              <a:ext uri="{FF2B5EF4-FFF2-40B4-BE49-F238E27FC236}">
                <a16:creationId xmlns:a16="http://schemas.microsoft.com/office/drawing/2014/main" xmlns="" id="{7885A81A-1E89-48A3-B9FE-0A671F3D4FCF}"/>
              </a:ext>
            </a:extLst>
          </p:cNvPr>
          <p:cNvSpPr>
            <a:spLocks noGrp="1"/>
          </p:cNvSpPr>
          <p:nvPr>
            <p:ph type="ctrTitle"/>
          </p:nvPr>
        </p:nvSpPr>
        <p:spPr>
          <a:xfrm>
            <a:off x="7763625" y="3062287"/>
            <a:ext cx="4139952" cy="2387600"/>
          </a:xfrm>
        </p:spPr>
        <p:txBody>
          <a:bodyPr anchor="b">
            <a:normAutofit/>
          </a:bodyPr>
          <a:lstStyle>
            <a:lvl1pPr algn="ctr">
              <a:defRPr sz="3300" b="1"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xmlns="" id="{A224D900-431F-491D-97C0-C35C95FD11BB}"/>
              </a:ext>
            </a:extLst>
          </p:cNvPr>
          <p:cNvSpPr>
            <a:spLocks noGrp="1"/>
          </p:cNvSpPr>
          <p:nvPr>
            <p:ph type="subTitle" idx="1"/>
          </p:nvPr>
        </p:nvSpPr>
        <p:spPr>
          <a:xfrm>
            <a:off x="7763625" y="5541964"/>
            <a:ext cx="4139952" cy="1179513"/>
          </a:xfrm>
        </p:spPr>
        <p:txBody>
          <a:bodyPr/>
          <a:lstStyle>
            <a:lvl1pPr marL="0" indent="0" algn="ctr">
              <a:buNone/>
              <a:defRPr sz="1800">
                <a:solidFill>
                  <a:schemeClr val="accent3">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xmlns="" id="{43606D5F-434D-4332-8327-E038BF5075D5}"/>
              </a:ext>
            </a:extLst>
          </p:cNvPr>
          <p:cNvSpPr>
            <a:spLocks noGrp="1"/>
          </p:cNvSpPr>
          <p:nvPr>
            <p:ph type="ftr" sz="quarter" idx="11"/>
          </p:nvPr>
        </p:nvSpPr>
        <p:spPr/>
        <p:txBody>
          <a:bodyPr/>
          <a:lstStyle/>
          <a:p>
            <a:endParaRPr lang="en-US"/>
          </a:p>
        </p:txBody>
      </p:sp>
      <p:sp>
        <p:nvSpPr>
          <p:cNvPr id="20" name="Freeform 12">
            <a:extLst>
              <a:ext uri="{FF2B5EF4-FFF2-40B4-BE49-F238E27FC236}">
                <a16:creationId xmlns:a16="http://schemas.microsoft.com/office/drawing/2014/main" xmlns="" id="{B84787CE-0F06-4333-A55B-CA1886ED566A}"/>
              </a:ext>
            </a:extLst>
          </p:cNvPr>
          <p:cNvSpPr>
            <a:spLocks/>
          </p:cNvSpPr>
          <p:nvPr userDrawn="1"/>
        </p:nvSpPr>
        <p:spPr bwMode="auto">
          <a:xfrm flipH="1">
            <a:off x="4436411" y="685802"/>
            <a:ext cx="2252195" cy="2251075"/>
          </a:xfrm>
          <a:custGeom>
            <a:avLst/>
            <a:gdLst>
              <a:gd name="T0" fmla="*/ 124 w 7620"/>
              <a:gd name="T1" fmla="*/ 673 h 7094"/>
              <a:gd name="T2" fmla="*/ 81 w 7620"/>
              <a:gd name="T3" fmla="*/ 626 h 7094"/>
              <a:gd name="T4" fmla="*/ 48 w 7620"/>
              <a:gd name="T5" fmla="*/ 577 h 7094"/>
              <a:gd name="T6" fmla="*/ 24 w 7620"/>
              <a:gd name="T7" fmla="*/ 525 h 7094"/>
              <a:gd name="T8" fmla="*/ 8 w 7620"/>
              <a:gd name="T9" fmla="*/ 469 h 7094"/>
              <a:gd name="T10" fmla="*/ 1 w 7620"/>
              <a:gd name="T11" fmla="*/ 413 h 7094"/>
              <a:gd name="T12" fmla="*/ 2 w 7620"/>
              <a:gd name="T13" fmla="*/ 356 h 7094"/>
              <a:gd name="T14" fmla="*/ 12 w 7620"/>
              <a:gd name="T15" fmla="*/ 301 h 7094"/>
              <a:gd name="T16" fmla="*/ 31 w 7620"/>
              <a:gd name="T17" fmla="*/ 246 h 7094"/>
              <a:gd name="T18" fmla="*/ 58 w 7620"/>
              <a:gd name="T19" fmla="*/ 194 h 7094"/>
              <a:gd name="T20" fmla="*/ 95 w 7620"/>
              <a:gd name="T21" fmla="*/ 146 h 7094"/>
              <a:gd name="T22" fmla="*/ 124 w 7620"/>
              <a:gd name="T23" fmla="*/ 115 h 7094"/>
              <a:gd name="T24" fmla="*/ 172 w 7620"/>
              <a:gd name="T25" fmla="*/ 77 h 7094"/>
              <a:gd name="T26" fmla="*/ 226 w 7620"/>
              <a:gd name="T27" fmla="*/ 45 h 7094"/>
              <a:gd name="T28" fmla="*/ 283 w 7620"/>
              <a:gd name="T29" fmla="*/ 22 h 7094"/>
              <a:gd name="T30" fmla="*/ 343 w 7620"/>
              <a:gd name="T31" fmla="*/ 8 h 7094"/>
              <a:gd name="T32" fmla="*/ 402 w 7620"/>
              <a:gd name="T33" fmla="*/ 1 h 7094"/>
              <a:gd name="T34" fmla="*/ 464 w 7620"/>
              <a:gd name="T35" fmla="*/ 2 h 7094"/>
              <a:gd name="T36" fmla="*/ 524 w 7620"/>
              <a:gd name="T37" fmla="*/ 11 h 7094"/>
              <a:gd name="T38" fmla="*/ 582 w 7620"/>
              <a:gd name="T39" fmla="*/ 29 h 7094"/>
              <a:gd name="T40" fmla="*/ 638 w 7620"/>
              <a:gd name="T41" fmla="*/ 55 h 7094"/>
              <a:gd name="T42" fmla="*/ 690 w 7620"/>
              <a:gd name="T43" fmla="*/ 88 h 7094"/>
              <a:gd name="T44" fmla="*/ 7496 w 7620"/>
              <a:gd name="T45" fmla="*/ 6422 h 7094"/>
              <a:gd name="T46" fmla="*/ 7525 w 7620"/>
              <a:gd name="T47" fmla="*/ 6451 h 7094"/>
              <a:gd name="T48" fmla="*/ 7562 w 7620"/>
              <a:gd name="T49" fmla="*/ 6500 h 7094"/>
              <a:gd name="T50" fmla="*/ 7588 w 7620"/>
              <a:gd name="T51" fmla="*/ 6552 h 7094"/>
              <a:gd name="T52" fmla="*/ 7608 w 7620"/>
              <a:gd name="T53" fmla="*/ 6606 h 7094"/>
              <a:gd name="T54" fmla="*/ 7618 w 7620"/>
              <a:gd name="T55" fmla="*/ 6663 h 7094"/>
              <a:gd name="T56" fmla="*/ 7619 w 7620"/>
              <a:gd name="T57" fmla="*/ 6719 h 7094"/>
              <a:gd name="T58" fmla="*/ 7612 w 7620"/>
              <a:gd name="T59" fmla="*/ 6776 h 7094"/>
              <a:gd name="T60" fmla="*/ 7596 w 7620"/>
              <a:gd name="T61" fmla="*/ 6830 h 7094"/>
              <a:gd name="T62" fmla="*/ 7571 w 7620"/>
              <a:gd name="T63" fmla="*/ 6883 h 7094"/>
              <a:gd name="T64" fmla="*/ 7537 w 7620"/>
              <a:gd name="T65" fmla="*/ 6933 h 7094"/>
              <a:gd name="T66" fmla="*/ 7496 w 7620"/>
              <a:gd name="T67" fmla="*/ 6978 h 7094"/>
              <a:gd name="T68" fmla="*/ 7463 w 7620"/>
              <a:gd name="T69" fmla="*/ 7005 h 7094"/>
              <a:gd name="T70" fmla="*/ 7412 w 7620"/>
              <a:gd name="T71" fmla="*/ 7039 h 7094"/>
              <a:gd name="T72" fmla="*/ 7356 w 7620"/>
              <a:gd name="T73" fmla="*/ 7065 h 7094"/>
              <a:gd name="T74" fmla="*/ 7298 w 7620"/>
              <a:gd name="T75" fmla="*/ 7082 h 7094"/>
              <a:gd name="T76" fmla="*/ 7237 w 7620"/>
              <a:gd name="T77" fmla="*/ 7091 h 7094"/>
              <a:gd name="T78" fmla="*/ 7176 w 7620"/>
              <a:gd name="T79" fmla="*/ 7094 h 7094"/>
              <a:gd name="T80" fmla="*/ 7116 w 7620"/>
              <a:gd name="T81" fmla="*/ 7087 h 7094"/>
              <a:gd name="T82" fmla="*/ 7057 w 7620"/>
              <a:gd name="T83" fmla="*/ 7072 h 7094"/>
              <a:gd name="T84" fmla="*/ 7000 w 7620"/>
              <a:gd name="T85" fmla="*/ 7048 h 7094"/>
              <a:gd name="T86" fmla="*/ 6947 w 7620"/>
              <a:gd name="T87" fmla="*/ 7018 h 7094"/>
              <a:gd name="T88" fmla="*/ 6898 w 7620"/>
              <a:gd name="T89" fmla="*/ 6978 h 7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20" h="7094">
                <a:moveTo>
                  <a:pt x="6898" y="6978"/>
                </a:moveTo>
                <a:lnTo>
                  <a:pt x="124" y="673"/>
                </a:lnTo>
                <a:lnTo>
                  <a:pt x="124" y="673"/>
                </a:lnTo>
                <a:lnTo>
                  <a:pt x="109" y="658"/>
                </a:lnTo>
                <a:lnTo>
                  <a:pt x="95" y="642"/>
                </a:lnTo>
                <a:lnTo>
                  <a:pt x="81" y="626"/>
                </a:lnTo>
                <a:lnTo>
                  <a:pt x="69" y="611"/>
                </a:lnTo>
                <a:lnTo>
                  <a:pt x="58" y="594"/>
                </a:lnTo>
                <a:lnTo>
                  <a:pt x="48" y="577"/>
                </a:lnTo>
                <a:lnTo>
                  <a:pt x="39" y="560"/>
                </a:lnTo>
                <a:lnTo>
                  <a:pt x="31" y="542"/>
                </a:lnTo>
                <a:lnTo>
                  <a:pt x="24" y="525"/>
                </a:lnTo>
                <a:lnTo>
                  <a:pt x="17" y="507"/>
                </a:lnTo>
                <a:lnTo>
                  <a:pt x="12" y="487"/>
                </a:lnTo>
                <a:lnTo>
                  <a:pt x="8" y="469"/>
                </a:lnTo>
                <a:lnTo>
                  <a:pt x="5" y="450"/>
                </a:lnTo>
                <a:lnTo>
                  <a:pt x="2" y="432"/>
                </a:lnTo>
                <a:lnTo>
                  <a:pt x="1" y="413"/>
                </a:lnTo>
                <a:lnTo>
                  <a:pt x="0" y="393"/>
                </a:lnTo>
                <a:lnTo>
                  <a:pt x="1" y="375"/>
                </a:lnTo>
                <a:lnTo>
                  <a:pt x="2" y="356"/>
                </a:lnTo>
                <a:lnTo>
                  <a:pt x="5" y="338"/>
                </a:lnTo>
                <a:lnTo>
                  <a:pt x="8" y="319"/>
                </a:lnTo>
                <a:lnTo>
                  <a:pt x="12" y="301"/>
                </a:lnTo>
                <a:lnTo>
                  <a:pt x="17" y="281"/>
                </a:lnTo>
                <a:lnTo>
                  <a:pt x="24" y="263"/>
                </a:lnTo>
                <a:lnTo>
                  <a:pt x="31" y="246"/>
                </a:lnTo>
                <a:lnTo>
                  <a:pt x="39" y="228"/>
                </a:lnTo>
                <a:lnTo>
                  <a:pt x="48" y="211"/>
                </a:lnTo>
                <a:lnTo>
                  <a:pt x="58" y="194"/>
                </a:lnTo>
                <a:lnTo>
                  <a:pt x="69" y="177"/>
                </a:lnTo>
                <a:lnTo>
                  <a:pt x="81" y="161"/>
                </a:lnTo>
                <a:lnTo>
                  <a:pt x="95" y="146"/>
                </a:lnTo>
                <a:lnTo>
                  <a:pt x="109" y="130"/>
                </a:lnTo>
                <a:lnTo>
                  <a:pt x="124" y="115"/>
                </a:lnTo>
                <a:lnTo>
                  <a:pt x="124" y="115"/>
                </a:lnTo>
                <a:lnTo>
                  <a:pt x="140" y="101"/>
                </a:lnTo>
                <a:lnTo>
                  <a:pt x="157" y="88"/>
                </a:lnTo>
                <a:lnTo>
                  <a:pt x="172" y="77"/>
                </a:lnTo>
                <a:lnTo>
                  <a:pt x="191" y="65"/>
                </a:lnTo>
                <a:lnTo>
                  <a:pt x="208" y="55"/>
                </a:lnTo>
                <a:lnTo>
                  <a:pt x="226" y="45"/>
                </a:lnTo>
                <a:lnTo>
                  <a:pt x="245" y="37"/>
                </a:lnTo>
                <a:lnTo>
                  <a:pt x="264" y="29"/>
                </a:lnTo>
                <a:lnTo>
                  <a:pt x="283" y="22"/>
                </a:lnTo>
                <a:lnTo>
                  <a:pt x="302" y="17"/>
                </a:lnTo>
                <a:lnTo>
                  <a:pt x="322" y="11"/>
                </a:lnTo>
                <a:lnTo>
                  <a:pt x="343" y="8"/>
                </a:lnTo>
                <a:lnTo>
                  <a:pt x="362" y="4"/>
                </a:lnTo>
                <a:lnTo>
                  <a:pt x="383" y="2"/>
                </a:lnTo>
                <a:lnTo>
                  <a:pt x="402" y="1"/>
                </a:lnTo>
                <a:lnTo>
                  <a:pt x="423" y="0"/>
                </a:lnTo>
                <a:lnTo>
                  <a:pt x="443" y="1"/>
                </a:lnTo>
                <a:lnTo>
                  <a:pt x="464" y="2"/>
                </a:lnTo>
                <a:lnTo>
                  <a:pt x="484" y="4"/>
                </a:lnTo>
                <a:lnTo>
                  <a:pt x="504" y="8"/>
                </a:lnTo>
                <a:lnTo>
                  <a:pt x="524" y="11"/>
                </a:lnTo>
                <a:lnTo>
                  <a:pt x="543" y="17"/>
                </a:lnTo>
                <a:lnTo>
                  <a:pt x="563" y="22"/>
                </a:lnTo>
                <a:lnTo>
                  <a:pt x="582" y="29"/>
                </a:lnTo>
                <a:lnTo>
                  <a:pt x="601" y="37"/>
                </a:lnTo>
                <a:lnTo>
                  <a:pt x="620" y="45"/>
                </a:lnTo>
                <a:lnTo>
                  <a:pt x="638" y="55"/>
                </a:lnTo>
                <a:lnTo>
                  <a:pt x="656" y="65"/>
                </a:lnTo>
                <a:lnTo>
                  <a:pt x="673" y="77"/>
                </a:lnTo>
                <a:lnTo>
                  <a:pt x="690" y="88"/>
                </a:lnTo>
                <a:lnTo>
                  <a:pt x="706" y="101"/>
                </a:lnTo>
                <a:lnTo>
                  <a:pt x="722" y="115"/>
                </a:lnTo>
                <a:lnTo>
                  <a:pt x="7496" y="6422"/>
                </a:lnTo>
                <a:lnTo>
                  <a:pt x="7496" y="6422"/>
                </a:lnTo>
                <a:lnTo>
                  <a:pt x="7511" y="6436"/>
                </a:lnTo>
                <a:lnTo>
                  <a:pt x="7525" y="6451"/>
                </a:lnTo>
                <a:lnTo>
                  <a:pt x="7537" y="6467"/>
                </a:lnTo>
                <a:lnTo>
                  <a:pt x="7550" y="6484"/>
                </a:lnTo>
                <a:lnTo>
                  <a:pt x="7562" y="6500"/>
                </a:lnTo>
                <a:lnTo>
                  <a:pt x="7571" y="6517"/>
                </a:lnTo>
                <a:lnTo>
                  <a:pt x="7581" y="6534"/>
                </a:lnTo>
                <a:lnTo>
                  <a:pt x="7588" y="6552"/>
                </a:lnTo>
                <a:lnTo>
                  <a:pt x="7596" y="6570"/>
                </a:lnTo>
                <a:lnTo>
                  <a:pt x="7602" y="6588"/>
                </a:lnTo>
                <a:lnTo>
                  <a:pt x="7608" y="6606"/>
                </a:lnTo>
                <a:lnTo>
                  <a:pt x="7612" y="6625"/>
                </a:lnTo>
                <a:lnTo>
                  <a:pt x="7615" y="6643"/>
                </a:lnTo>
                <a:lnTo>
                  <a:pt x="7618" y="6663"/>
                </a:lnTo>
                <a:lnTo>
                  <a:pt x="7619" y="6681"/>
                </a:lnTo>
                <a:lnTo>
                  <a:pt x="7620" y="6700"/>
                </a:lnTo>
                <a:lnTo>
                  <a:pt x="7619" y="6719"/>
                </a:lnTo>
                <a:lnTo>
                  <a:pt x="7618" y="6737"/>
                </a:lnTo>
                <a:lnTo>
                  <a:pt x="7615" y="6756"/>
                </a:lnTo>
                <a:lnTo>
                  <a:pt x="7612" y="6776"/>
                </a:lnTo>
                <a:lnTo>
                  <a:pt x="7608" y="6794"/>
                </a:lnTo>
                <a:lnTo>
                  <a:pt x="7602" y="6812"/>
                </a:lnTo>
                <a:lnTo>
                  <a:pt x="7596" y="6830"/>
                </a:lnTo>
                <a:lnTo>
                  <a:pt x="7588" y="6848"/>
                </a:lnTo>
                <a:lnTo>
                  <a:pt x="7581" y="6866"/>
                </a:lnTo>
                <a:lnTo>
                  <a:pt x="7571" y="6883"/>
                </a:lnTo>
                <a:lnTo>
                  <a:pt x="7562" y="6900"/>
                </a:lnTo>
                <a:lnTo>
                  <a:pt x="7550" y="6917"/>
                </a:lnTo>
                <a:lnTo>
                  <a:pt x="7537" y="6933"/>
                </a:lnTo>
                <a:lnTo>
                  <a:pt x="7525" y="6949"/>
                </a:lnTo>
                <a:lnTo>
                  <a:pt x="7511" y="6964"/>
                </a:lnTo>
                <a:lnTo>
                  <a:pt x="7496" y="6978"/>
                </a:lnTo>
                <a:lnTo>
                  <a:pt x="7496" y="6978"/>
                </a:lnTo>
                <a:lnTo>
                  <a:pt x="7480" y="6992"/>
                </a:lnTo>
                <a:lnTo>
                  <a:pt x="7463" y="7005"/>
                </a:lnTo>
                <a:lnTo>
                  <a:pt x="7447" y="7018"/>
                </a:lnTo>
                <a:lnTo>
                  <a:pt x="7429" y="7029"/>
                </a:lnTo>
                <a:lnTo>
                  <a:pt x="7412" y="7039"/>
                </a:lnTo>
                <a:lnTo>
                  <a:pt x="7394" y="7048"/>
                </a:lnTo>
                <a:lnTo>
                  <a:pt x="7375" y="7057"/>
                </a:lnTo>
                <a:lnTo>
                  <a:pt x="7356" y="7065"/>
                </a:lnTo>
                <a:lnTo>
                  <a:pt x="7337" y="7072"/>
                </a:lnTo>
                <a:lnTo>
                  <a:pt x="7317" y="7078"/>
                </a:lnTo>
                <a:lnTo>
                  <a:pt x="7298" y="7082"/>
                </a:lnTo>
                <a:lnTo>
                  <a:pt x="7277" y="7087"/>
                </a:lnTo>
                <a:lnTo>
                  <a:pt x="7258" y="7090"/>
                </a:lnTo>
                <a:lnTo>
                  <a:pt x="7237" y="7091"/>
                </a:lnTo>
                <a:lnTo>
                  <a:pt x="7217" y="7094"/>
                </a:lnTo>
                <a:lnTo>
                  <a:pt x="7197" y="7094"/>
                </a:lnTo>
                <a:lnTo>
                  <a:pt x="7176" y="7094"/>
                </a:lnTo>
                <a:lnTo>
                  <a:pt x="7156" y="7091"/>
                </a:lnTo>
                <a:lnTo>
                  <a:pt x="7136" y="7090"/>
                </a:lnTo>
                <a:lnTo>
                  <a:pt x="7116" y="7087"/>
                </a:lnTo>
                <a:lnTo>
                  <a:pt x="7096" y="7082"/>
                </a:lnTo>
                <a:lnTo>
                  <a:pt x="7077" y="7078"/>
                </a:lnTo>
                <a:lnTo>
                  <a:pt x="7057" y="7072"/>
                </a:lnTo>
                <a:lnTo>
                  <a:pt x="7038" y="7065"/>
                </a:lnTo>
                <a:lnTo>
                  <a:pt x="7018" y="7057"/>
                </a:lnTo>
                <a:lnTo>
                  <a:pt x="7000" y="7048"/>
                </a:lnTo>
                <a:lnTo>
                  <a:pt x="6982" y="7039"/>
                </a:lnTo>
                <a:lnTo>
                  <a:pt x="6964" y="7029"/>
                </a:lnTo>
                <a:lnTo>
                  <a:pt x="6947" y="7018"/>
                </a:lnTo>
                <a:lnTo>
                  <a:pt x="6930" y="7005"/>
                </a:lnTo>
                <a:lnTo>
                  <a:pt x="6914" y="6992"/>
                </a:lnTo>
                <a:lnTo>
                  <a:pt x="6898" y="6978"/>
                </a:lnTo>
                <a:lnTo>
                  <a:pt x="6898" y="6978"/>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 name="Freeform 10">
            <a:extLst>
              <a:ext uri="{FF2B5EF4-FFF2-40B4-BE49-F238E27FC236}">
                <a16:creationId xmlns:a16="http://schemas.microsoft.com/office/drawing/2014/main" xmlns="" id="{B68EAFD4-FBC7-43E4-B42F-8116B3CCED56}"/>
              </a:ext>
            </a:extLst>
          </p:cNvPr>
          <p:cNvSpPr>
            <a:spLocks/>
          </p:cNvSpPr>
          <p:nvPr userDrawn="1"/>
        </p:nvSpPr>
        <p:spPr bwMode="auto">
          <a:xfrm flipH="1">
            <a:off x="5204876" y="0"/>
            <a:ext cx="1476341" cy="1270000"/>
          </a:xfrm>
          <a:custGeom>
            <a:avLst/>
            <a:gdLst>
              <a:gd name="T0" fmla="*/ 4855 w 4991"/>
              <a:gd name="T1" fmla="*/ 3261 h 4001"/>
              <a:gd name="T2" fmla="*/ 4887 w 4991"/>
              <a:gd name="T3" fmla="*/ 3294 h 4001"/>
              <a:gd name="T4" fmla="*/ 4915 w 4991"/>
              <a:gd name="T5" fmla="*/ 3329 h 4001"/>
              <a:gd name="T6" fmla="*/ 4938 w 4991"/>
              <a:gd name="T7" fmla="*/ 3366 h 4001"/>
              <a:gd name="T8" fmla="*/ 4957 w 4991"/>
              <a:gd name="T9" fmla="*/ 3404 h 4001"/>
              <a:gd name="T10" fmla="*/ 4972 w 4991"/>
              <a:gd name="T11" fmla="*/ 3444 h 4001"/>
              <a:gd name="T12" fmla="*/ 4983 w 4991"/>
              <a:gd name="T13" fmla="*/ 3485 h 4001"/>
              <a:gd name="T14" fmla="*/ 4990 w 4991"/>
              <a:gd name="T15" fmla="*/ 3526 h 4001"/>
              <a:gd name="T16" fmla="*/ 4991 w 4991"/>
              <a:gd name="T17" fmla="*/ 3567 h 4001"/>
              <a:gd name="T18" fmla="*/ 4990 w 4991"/>
              <a:gd name="T19" fmla="*/ 3609 h 4001"/>
              <a:gd name="T20" fmla="*/ 4983 w 4991"/>
              <a:gd name="T21" fmla="*/ 3650 h 4001"/>
              <a:gd name="T22" fmla="*/ 4972 w 4991"/>
              <a:gd name="T23" fmla="*/ 3691 h 4001"/>
              <a:gd name="T24" fmla="*/ 4957 w 4991"/>
              <a:gd name="T25" fmla="*/ 3730 h 4001"/>
              <a:gd name="T26" fmla="*/ 4938 w 4991"/>
              <a:gd name="T27" fmla="*/ 3769 h 4001"/>
              <a:gd name="T28" fmla="*/ 4915 w 4991"/>
              <a:gd name="T29" fmla="*/ 3806 h 4001"/>
              <a:gd name="T30" fmla="*/ 4887 w 4991"/>
              <a:gd name="T31" fmla="*/ 3841 h 4001"/>
              <a:gd name="T32" fmla="*/ 4855 w 4991"/>
              <a:gd name="T33" fmla="*/ 3874 h 4001"/>
              <a:gd name="T34" fmla="*/ 4838 w 4991"/>
              <a:gd name="T35" fmla="*/ 3890 h 4001"/>
              <a:gd name="T36" fmla="*/ 4802 w 4991"/>
              <a:gd name="T37" fmla="*/ 3917 h 4001"/>
              <a:gd name="T38" fmla="*/ 4763 w 4991"/>
              <a:gd name="T39" fmla="*/ 3941 h 4001"/>
              <a:gd name="T40" fmla="*/ 4722 w 4991"/>
              <a:gd name="T41" fmla="*/ 3961 h 4001"/>
              <a:gd name="T42" fmla="*/ 4680 w 4991"/>
              <a:gd name="T43" fmla="*/ 3977 h 4001"/>
              <a:gd name="T44" fmla="*/ 4637 w 4991"/>
              <a:gd name="T45" fmla="*/ 3989 h 4001"/>
              <a:gd name="T46" fmla="*/ 4593 w 4991"/>
              <a:gd name="T47" fmla="*/ 3997 h 4001"/>
              <a:gd name="T48" fmla="*/ 4548 w 4991"/>
              <a:gd name="T49" fmla="*/ 4001 h 4001"/>
              <a:gd name="T50" fmla="*/ 4503 w 4991"/>
              <a:gd name="T51" fmla="*/ 4001 h 4001"/>
              <a:gd name="T52" fmla="*/ 4459 w 4991"/>
              <a:gd name="T53" fmla="*/ 3997 h 4001"/>
              <a:gd name="T54" fmla="*/ 4414 w 4991"/>
              <a:gd name="T55" fmla="*/ 3989 h 4001"/>
              <a:gd name="T56" fmla="*/ 4372 w 4991"/>
              <a:gd name="T57" fmla="*/ 3977 h 4001"/>
              <a:gd name="T58" fmla="*/ 4329 w 4991"/>
              <a:gd name="T59" fmla="*/ 3961 h 4001"/>
              <a:gd name="T60" fmla="*/ 4289 w 4991"/>
              <a:gd name="T61" fmla="*/ 3941 h 4001"/>
              <a:gd name="T62" fmla="*/ 4250 w 4991"/>
              <a:gd name="T63" fmla="*/ 3917 h 4001"/>
              <a:gd name="T64" fmla="*/ 4214 w 4991"/>
              <a:gd name="T65" fmla="*/ 3890 h 4001"/>
              <a:gd name="T66" fmla="*/ 0 w 4991"/>
              <a:gd name="T67" fmla="*/ 0 h 4001"/>
              <a:gd name="T68" fmla="*/ 4855 w 4991"/>
              <a:gd name="T69" fmla="*/ 3261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91" h="4001">
                <a:moveTo>
                  <a:pt x="4855" y="3261"/>
                </a:moveTo>
                <a:lnTo>
                  <a:pt x="4855" y="3261"/>
                </a:lnTo>
                <a:lnTo>
                  <a:pt x="4872" y="3277"/>
                </a:lnTo>
                <a:lnTo>
                  <a:pt x="4887" y="3294"/>
                </a:lnTo>
                <a:lnTo>
                  <a:pt x="4902" y="3311"/>
                </a:lnTo>
                <a:lnTo>
                  <a:pt x="4915" y="3329"/>
                </a:lnTo>
                <a:lnTo>
                  <a:pt x="4927" y="3347"/>
                </a:lnTo>
                <a:lnTo>
                  <a:pt x="4938" y="3366"/>
                </a:lnTo>
                <a:lnTo>
                  <a:pt x="4949" y="3384"/>
                </a:lnTo>
                <a:lnTo>
                  <a:pt x="4957" y="3404"/>
                </a:lnTo>
                <a:lnTo>
                  <a:pt x="4966" y="3424"/>
                </a:lnTo>
                <a:lnTo>
                  <a:pt x="4972" y="3444"/>
                </a:lnTo>
                <a:lnTo>
                  <a:pt x="4978" y="3464"/>
                </a:lnTo>
                <a:lnTo>
                  <a:pt x="4983" y="3485"/>
                </a:lnTo>
                <a:lnTo>
                  <a:pt x="4987" y="3505"/>
                </a:lnTo>
                <a:lnTo>
                  <a:pt x="4990" y="3526"/>
                </a:lnTo>
                <a:lnTo>
                  <a:pt x="4991" y="3547"/>
                </a:lnTo>
                <a:lnTo>
                  <a:pt x="4991" y="3567"/>
                </a:lnTo>
                <a:lnTo>
                  <a:pt x="4991" y="3588"/>
                </a:lnTo>
                <a:lnTo>
                  <a:pt x="4990" y="3609"/>
                </a:lnTo>
                <a:lnTo>
                  <a:pt x="4987" y="3630"/>
                </a:lnTo>
                <a:lnTo>
                  <a:pt x="4983" y="3650"/>
                </a:lnTo>
                <a:lnTo>
                  <a:pt x="4978" y="3670"/>
                </a:lnTo>
                <a:lnTo>
                  <a:pt x="4972" y="3691"/>
                </a:lnTo>
                <a:lnTo>
                  <a:pt x="4966" y="3711"/>
                </a:lnTo>
                <a:lnTo>
                  <a:pt x="4957" y="3730"/>
                </a:lnTo>
                <a:lnTo>
                  <a:pt x="4949" y="3750"/>
                </a:lnTo>
                <a:lnTo>
                  <a:pt x="4938" y="3769"/>
                </a:lnTo>
                <a:lnTo>
                  <a:pt x="4927" y="3788"/>
                </a:lnTo>
                <a:lnTo>
                  <a:pt x="4915" y="3806"/>
                </a:lnTo>
                <a:lnTo>
                  <a:pt x="4902" y="3824"/>
                </a:lnTo>
                <a:lnTo>
                  <a:pt x="4887" y="3841"/>
                </a:lnTo>
                <a:lnTo>
                  <a:pt x="4872" y="3858"/>
                </a:lnTo>
                <a:lnTo>
                  <a:pt x="4855" y="3874"/>
                </a:lnTo>
                <a:lnTo>
                  <a:pt x="4855" y="3874"/>
                </a:lnTo>
                <a:lnTo>
                  <a:pt x="4838" y="3890"/>
                </a:lnTo>
                <a:lnTo>
                  <a:pt x="4820" y="3903"/>
                </a:lnTo>
                <a:lnTo>
                  <a:pt x="4802" y="3917"/>
                </a:lnTo>
                <a:lnTo>
                  <a:pt x="4782" y="3929"/>
                </a:lnTo>
                <a:lnTo>
                  <a:pt x="4763" y="3941"/>
                </a:lnTo>
                <a:lnTo>
                  <a:pt x="4742" y="3952"/>
                </a:lnTo>
                <a:lnTo>
                  <a:pt x="4722" y="3961"/>
                </a:lnTo>
                <a:lnTo>
                  <a:pt x="4701" y="3969"/>
                </a:lnTo>
                <a:lnTo>
                  <a:pt x="4680" y="3977"/>
                </a:lnTo>
                <a:lnTo>
                  <a:pt x="4658" y="3984"/>
                </a:lnTo>
                <a:lnTo>
                  <a:pt x="4637" y="3989"/>
                </a:lnTo>
                <a:lnTo>
                  <a:pt x="4615" y="3993"/>
                </a:lnTo>
                <a:lnTo>
                  <a:pt x="4593" y="3997"/>
                </a:lnTo>
                <a:lnTo>
                  <a:pt x="4570" y="4000"/>
                </a:lnTo>
                <a:lnTo>
                  <a:pt x="4548" y="4001"/>
                </a:lnTo>
                <a:lnTo>
                  <a:pt x="4526" y="4001"/>
                </a:lnTo>
                <a:lnTo>
                  <a:pt x="4503" y="4001"/>
                </a:lnTo>
                <a:lnTo>
                  <a:pt x="4481" y="4000"/>
                </a:lnTo>
                <a:lnTo>
                  <a:pt x="4459" y="3997"/>
                </a:lnTo>
                <a:lnTo>
                  <a:pt x="4436" y="3993"/>
                </a:lnTo>
                <a:lnTo>
                  <a:pt x="4414" y="3989"/>
                </a:lnTo>
                <a:lnTo>
                  <a:pt x="4394" y="3984"/>
                </a:lnTo>
                <a:lnTo>
                  <a:pt x="4372" y="3977"/>
                </a:lnTo>
                <a:lnTo>
                  <a:pt x="4350" y="3969"/>
                </a:lnTo>
                <a:lnTo>
                  <a:pt x="4329" y="3961"/>
                </a:lnTo>
                <a:lnTo>
                  <a:pt x="4308" y="3952"/>
                </a:lnTo>
                <a:lnTo>
                  <a:pt x="4289" y="3941"/>
                </a:lnTo>
                <a:lnTo>
                  <a:pt x="4270" y="3929"/>
                </a:lnTo>
                <a:lnTo>
                  <a:pt x="4250" y="3917"/>
                </a:lnTo>
                <a:lnTo>
                  <a:pt x="4232" y="3903"/>
                </a:lnTo>
                <a:lnTo>
                  <a:pt x="4214" y="3890"/>
                </a:lnTo>
                <a:lnTo>
                  <a:pt x="4197" y="3874"/>
                </a:lnTo>
                <a:lnTo>
                  <a:pt x="0" y="0"/>
                </a:lnTo>
                <a:lnTo>
                  <a:pt x="1359" y="0"/>
                </a:lnTo>
                <a:lnTo>
                  <a:pt x="4855" y="326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 xmlns:p14="http://schemas.microsoft.com/office/powerpoint/2010/main" val="363854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35126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416902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116223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290139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255463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345371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193918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1DED641-6EFC-4868-B098-1704FCC9FC4B}" type="datetimeFigureOut">
              <a:rPr lang="ru-RU" smtClean="0"/>
              <a:pPr/>
              <a:t>10.12.2021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347082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ED641-6EFC-4868-B098-1704FCC9FC4B}" type="datetimeFigureOut">
              <a:rPr lang="ru-RU" smtClean="0"/>
              <a:pPr/>
              <a:t>10.12.2021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EB28F-A8CD-49DE-A6F5-E811AC35AFB4}" type="slidenum">
              <a:rPr lang="ru-RU" smtClean="0"/>
              <a:pPr/>
              <a:t>‹#›</a:t>
            </a:fld>
            <a:endParaRPr lang="ru-RU"/>
          </a:p>
        </p:txBody>
      </p:sp>
    </p:spTree>
    <p:extLst>
      <p:ext uri="{BB962C8B-B14F-4D97-AF65-F5344CB8AC3E}">
        <p14:creationId xmlns="" xmlns:p14="http://schemas.microsoft.com/office/powerpoint/2010/main" val="28381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Umc331@mail.r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hyperlink" Target="https://blog.legalbis.ru/wp-content/uploads/2021/05/a55-33207-2019_20201110_postanovlenie_apelljacionnoj_instancii-2.pdf" TargetMode="External"/><Relationship Id="rId2" Type="http://schemas.openxmlformats.org/officeDocument/2006/relationships/hyperlink" Target="https://e.nalogplan.ru/npd-doc?npmid=98&amp;npid=40286192" TargetMode="External"/><Relationship Id="rId1" Type="http://schemas.openxmlformats.org/officeDocument/2006/relationships/slideLayout" Target="../slideLayouts/slideLayout4.xml"/><Relationship Id="rId5" Type="http://schemas.openxmlformats.org/officeDocument/2006/relationships/hyperlink" Target="https://e.nalogplan.ru/npd-doc?npmid=99&amp;npid=573857440&amp;anchor=XA00MAI2N9" TargetMode="External"/><Relationship Id="rId4" Type="http://schemas.openxmlformats.org/officeDocument/2006/relationships/hyperlink" Target="https://e.nalogplan.ru/npd-doc?npmid=96&amp;npid=499040385&amp;anchor=ZAP1P9E377" TargetMode="External"/></Relationships>
</file>

<file path=ppt/slides/_rels/slide10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8" Type="http://schemas.openxmlformats.org/officeDocument/2006/relationships/hyperlink" Target="https://e.nalogplan.ru/npd-doc?npmid=98&amp;npid=11463442" TargetMode="External"/><Relationship Id="rId3" Type="http://schemas.openxmlformats.org/officeDocument/2006/relationships/hyperlink" Target="https://e.nalogplan.ru/npd-doc?npmid=99&amp;npid=9004937&amp;anchor=ZA01ULM3BN" TargetMode="External"/><Relationship Id="rId7" Type="http://schemas.openxmlformats.org/officeDocument/2006/relationships/hyperlink" Target="https://e.nalogplan.ru/npd-doc?npmid=98&amp;npid=10917651" TargetMode="External"/><Relationship Id="rId2" Type="http://schemas.openxmlformats.org/officeDocument/2006/relationships/hyperlink" Target="https://e.nalogplan.ru/npd-doc?npmid=96&amp;npid=556167663" TargetMode="External"/><Relationship Id="rId1" Type="http://schemas.openxmlformats.org/officeDocument/2006/relationships/slideLayout" Target="../slideLayouts/slideLayout2.xml"/><Relationship Id="rId6" Type="http://schemas.openxmlformats.org/officeDocument/2006/relationships/hyperlink" Target="https://e.nalogplan.ru/npd-doc?npmid=98&amp;npid=24957796" TargetMode="External"/><Relationship Id="rId5" Type="http://schemas.openxmlformats.org/officeDocument/2006/relationships/hyperlink" Target="http://kad.arbitr.ru/PdfDocument/44c4b926-389a-45b9-939d-5ddd682d3860/523dfc48-f325-4dd0-bf63-8f802edab89d/A36-3766-2015_20180809_Opredelenie.pdf" TargetMode="External"/><Relationship Id="rId10" Type="http://schemas.openxmlformats.org/officeDocument/2006/relationships/hyperlink" Target="https://e.nalogplan.ru/npd-doc?npmid=98&amp;npid=31667255" TargetMode="External"/><Relationship Id="rId4" Type="http://schemas.openxmlformats.org/officeDocument/2006/relationships/hyperlink" Target="https://e.nalogplan.ru/npd-doc?npmid=96&amp;npid=556348471&amp;anchor=ZAP1RJG3BH" TargetMode="External"/><Relationship Id="rId9" Type="http://schemas.openxmlformats.org/officeDocument/2006/relationships/hyperlink" Target="https://e.nalogplan.ru/npd-doc?npmid=98&amp;npid=28753696"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e.nalogplan.ru/npd-doc?npmid=98&amp;npid=46110742" TargetMode="External"/><Relationship Id="rId3" Type="http://schemas.openxmlformats.org/officeDocument/2006/relationships/hyperlink" Target="https://e.nalogplan.ru/npd-doc?npmid=99&amp;npid=565283495" TargetMode="External"/><Relationship Id="rId7" Type="http://schemas.openxmlformats.org/officeDocument/2006/relationships/hyperlink" Target="https://e.nalogplan.ru/npd-doc?npmid=98&amp;npid=40426077" TargetMode="External"/><Relationship Id="rId2" Type="http://schemas.openxmlformats.org/officeDocument/2006/relationships/hyperlink" Target="https://e.nalogplan.ru/npd-doc?npmid=99&amp;npid=420351549" TargetMode="External"/><Relationship Id="rId1" Type="http://schemas.openxmlformats.org/officeDocument/2006/relationships/slideLayout" Target="../slideLayouts/slideLayout4.xml"/><Relationship Id="rId6" Type="http://schemas.openxmlformats.org/officeDocument/2006/relationships/hyperlink" Target="https://e.nalogplan.ru/npd-doc?npmid=96&amp;npid=770834784" TargetMode="External"/><Relationship Id="rId5" Type="http://schemas.openxmlformats.org/officeDocument/2006/relationships/hyperlink" Target="https://e.nalogplan.ru/npd-doc?npmid=99&amp;npid=564332598" TargetMode="External"/><Relationship Id="rId4" Type="http://schemas.openxmlformats.org/officeDocument/2006/relationships/hyperlink" Target="https://e.nalogplan.ru/npd-doc?npmid=99&amp;npid=564313185" TargetMode="External"/><Relationship Id="rId9" Type="http://schemas.openxmlformats.org/officeDocument/2006/relationships/hyperlink" Target="https://e.nalogplan.ru/npd-doc?npmid=98&amp;npid=49585784"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https://e.nalogplan.ru/npd-doc?npmid=99&amp;npid=901821334&amp;anchor=ZAP1QJO383" TargetMode="External"/><Relationship Id="rId3" Type="http://schemas.openxmlformats.org/officeDocument/2006/relationships/hyperlink" Target="https://e.nalogplan.ru/npd-doc?npmid=98&amp;npid=28943805" TargetMode="External"/><Relationship Id="rId7" Type="http://schemas.openxmlformats.org/officeDocument/2006/relationships/hyperlink" Target="https://e.nalogplan.ru/npd-doc?npmid=99&amp;npid=9003670&amp;anchor=ZA00ML82O5" TargetMode="External"/><Relationship Id="rId2" Type="http://schemas.openxmlformats.org/officeDocument/2006/relationships/hyperlink" Target="https://e.nalogplan.ru/npd-doc?npmid=98&amp;npid=18403269" TargetMode="External"/><Relationship Id="rId1" Type="http://schemas.openxmlformats.org/officeDocument/2006/relationships/slideLayout" Target="../slideLayouts/slideLayout2.xml"/><Relationship Id="rId6" Type="http://schemas.openxmlformats.org/officeDocument/2006/relationships/hyperlink" Target="https://e.nalogplan.ru/npd-doc?npmid=99&amp;npid=9003670&amp;anchor=ZA00MI22O1" TargetMode="External"/><Relationship Id="rId5" Type="http://schemas.openxmlformats.org/officeDocument/2006/relationships/hyperlink" Target="https://e.nalogplan.ru/npd-doc?npmid=98&amp;npid=1078410" TargetMode="External"/><Relationship Id="rId4" Type="http://schemas.openxmlformats.org/officeDocument/2006/relationships/hyperlink" Target="https://e.nalogplan.ru/npd-doc?npmid=96&amp;npid=470941187"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e.nalogplan.ru/npd-doc.aspx?npmid=98&amp;npid=9701344" TargetMode="External"/><Relationship Id="rId13" Type="http://schemas.openxmlformats.org/officeDocument/2006/relationships/hyperlink" Target="http://e.nalogplan.ru/npd-doc.aspx?npmid=96&amp;npid=456029282" TargetMode="External"/><Relationship Id="rId3" Type="http://schemas.openxmlformats.org/officeDocument/2006/relationships/hyperlink" Target="http://e.nalogplan.ru/npd-doc.aspx?npmid=98&amp;npid=14942435" TargetMode="External"/><Relationship Id="rId7" Type="http://schemas.openxmlformats.org/officeDocument/2006/relationships/hyperlink" Target="http://e.nalogplan.ru/npd-doc.aspx?npmid=98&amp;npid=9604744" TargetMode="External"/><Relationship Id="rId12" Type="http://schemas.openxmlformats.org/officeDocument/2006/relationships/hyperlink" Target="http://e.nalogplan.ru/npd-doc.aspx?npmid=98&amp;npid=10413717" TargetMode="External"/><Relationship Id="rId2" Type="http://schemas.openxmlformats.org/officeDocument/2006/relationships/hyperlink" Target="http://e.nalogplan.ru/npd-doc.aspx?npmid=98&amp;npid=17531764" TargetMode="External"/><Relationship Id="rId1" Type="http://schemas.openxmlformats.org/officeDocument/2006/relationships/slideLayout" Target="../slideLayouts/slideLayout2.xml"/><Relationship Id="rId6" Type="http://schemas.openxmlformats.org/officeDocument/2006/relationships/hyperlink" Target="http://e.nalogplan.ru/npd-doc.aspx?npmid=98&amp;npid=14644072" TargetMode="External"/><Relationship Id="rId11" Type="http://schemas.openxmlformats.org/officeDocument/2006/relationships/hyperlink" Target="http://e.nalogplan.ru/npd-doc.aspx?npmid=98&amp;npid=14879607" TargetMode="External"/><Relationship Id="rId5" Type="http://schemas.openxmlformats.org/officeDocument/2006/relationships/hyperlink" Target="http://e.nalogplan.ru/npd-doc.aspx?npmid=98&amp;npid=16061855" TargetMode="External"/><Relationship Id="rId10" Type="http://schemas.openxmlformats.org/officeDocument/2006/relationships/hyperlink" Target="http://e.nalogplan.ru/npd-doc.aspx?npmid=98&amp;npid=11129605" TargetMode="External"/><Relationship Id="rId4" Type="http://schemas.openxmlformats.org/officeDocument/2006/relationships/hyperlink" Target="http://e.nalogplan.ru/npd-doc.aspx?npmid=98&amp;npid=12158097" TargetMode="External"/><Relationship Id="rId9" Type="http://schemas.openxmlformats.org/officeDocument/2006/relationships/hyperlink" Target="http://e.nalogplan.ru/npd-doc.aspx?npmid=98&amp;npid=11902816" TargetMode="External"/><Relationship Id="rId14" Type="http://schemas.openxmlformats.org/officeDocument/2006/relationships/hyperlink" Target="http://e.nalogplan.ru/npd-doc.aspx?npmid=99&amp;npid=456033895" TargetMode="External"/></Relationships>
</file>

<file path=ppt/slides/_rels/slide108.xml.rels><?xml version="1.0" encoding="UTF-8" standalone="yes"?>
<Relationships xmlns="http://schemas.openxmlformats.org/package/2006/relationships"><Relationship Id="rId2" Type="http://schemas.openxmlformats.org/officeDocument/2006/relationships/hyperlink" Target="https://blog.legalbis.ru/wp-content/uploads/2021/06/a53-39983-2019_20210220_postanovlenie_kassacionnoj_instancii.pdf" TargetMode="Externa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hyperlink" Target="https://e.nalogplan.ru/npd-doc?npmid=98&amp;npid=24132697" TargetMode="External"/><Relationship Id="rId2" Type="http://schemas.openxmlformats.org/officeDocument/2006/relationships/hyperlink" Target="https://e.nalogplan.ru/npd-doc?npmid=99&amp;npid=420295324" TargetMode="External"/><Relationship Id="rId1" Type="http://schemas.openxmlformats.org/officeDocument/2006/relationships/slideLayout" Target="../slideLayouts/slideLayout4.xml"/><Relationship Id="rId4" Type="http://schemas.openxmlformats.org/officeDocument/2006/relationships/hyperlink" Target="https://e.nalogplan.ru/npd-doc?npmid=96&amp;npid=55440256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e.nalogplan.ru/npd-doc?npmid=98&amp;npid=56958295" TargetMode="Externa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hyperlink" Target="https://e.nalogplan.ru/npd-doc?npmid=99&amp;npid=542624950&amp;anchor=ZA01SMI378" TargetMode="External"/><Relationship Id="rId7" Type="http://schemas.openxmlformats.org/officeDocument/2006/relationships/hyperlink" Target="https://e.nalogplan.ru/npd-doc?npmid=99&amp;npid=901713539&amp;anchor=ZAP1VSK3FE" TargetMode="External"/><Relationship Id="rId2" Type="http://schemas.openxmlformats.org/officeDocument/2006/relationships/hyperlink" Target="https://e.nalogplan.ru/npd-doc?npmid=99&amp;npid=542624950&amp;anchor=ZAP1Q6G38N" TargetMode="External"/><Relationship Id="rId1" Type="http://schemas.openxmlformats.org/officeDocument/2006/relationships/slideLayout" Target="../slideLayouts/slideLayout2.xml"/><Relationship Id="rId6" Type="http://schemas.openxmlformats.org/officeDocument/2006/relationships/hyperlink" Target="https://e.nalogplan.ru/npd-doc?npmid=99&amp;npid=901713539&amp;anchor=XA00M602M8" TargetMode="External"/><Relationship Id="rId5" Type="http://schemas.openxmlformats.org/officeDocument/2006/relationships/hyperlink" Target="https://e.nalogplan.ru/npd-doc?npmid=99&amp;npid=542624950&amp;anchor=ZA022BU3FE" TargetMode="External"/><Relationship Id="rId4" Type="http://schemas.openxmlformats.org/officeDocument/2006/relationships/hyperlink" Target="https://e.nalogplan.ru/npd-doc?npmid=99&amp;npid=902207106" TargetMode="External"/></Relationships>
</file>

<file path=ppt/slides/_rels/slide112.xml.rels><?xml version="1.0" encoding="UTF-8" standalone="yes"?>
<Relationships xmlns="http://schemas.openxmlformats.org/package/2006/relationships"><Relationship Id="rId2" Type="http://schemas.openxmlformats.org/officeDocument/2006/relationships/hyperlink" Target="https://e.nalogplan.ru/npd-doc?npmid=99&amp;npid=564248469" TargetMode="Externa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8" Type="http://schemas.openxmlformats.org/officeDocument/2006/relationships/hyperlink" Target="https://e.nalogplan.ru/npd-doc?npmid=98&amp;npid=17167729" TargetMode="External"/><Relationship Id="rId13" Type="http://schemas.openxmlformats.org/officeDocument/2006/relationships/hyperlink" Target="https://e.nalogplan.ru/npd-doc?npmid=98&amp;npid=26805783" TargetMode="External"/><Relationship Id="rId3" Type="http://schemas.openxmlformats.org/officeDocument/2006/relationships/hyperlink" Target="https://e.nalogplan.ru/npd-doc?npmid=98&amp;npid=28229938" TargetMode="External"/><Relationship Id="rId7" Type="http://schemas.openxmlformats.org/officeDocument/2006/relationships/hyperlink" Target="https://e.nalogplan.ru/npd-doc?npmid=96&amp;npid=420399065" TargetMode="External"/><Relationship Id="rId12" Type="http://schemas.openxmlformats.org/officeDocument/2006/relationships/hyperlink" Target="https://e.nalogplan.ru/npd-doc?npmid=96&amp;npid=556098964" TargetMode="External"/><Relationship Id="rId2" Type="http://schemas.openxmlformats.org/officeDocument/2006/relationships/hyperlink" Target="https://login.consultant.ru/link/?req=doc&amp;base=QUEST&amp;n=201914&amp;dst=1000000001&amp;demo=1" TargetMode="External"/><Relationship Id="rId1" Type="http://schemas.openxmlformats.org/officeDocument/2006/relationships/slideLayout" Target="../slideLayouts/slideLayout2.xml"/><Relationship Id="rId6" Type="http://schemas.openxmlformats.org/officeDocument/2006/relationships/hyperlink" Target="https://e.nalogplan.ru/npd-doc?npmid=98&amp;npid=19178616" TargetMode="External"/><Relationship Id="rId11" Type="http://schemas.openxmlformats.org/officeDocument/2006/relationships/hyperlink" Target="https://e.nalogplan.ru/npd-doc?npmid=98&amp;npid=7884990" TargetMode="External"/><Relationship Id="rId5" Type="http://schemas.openxmlformats.org/officeDocument/2006/relationships/hyperlink" Target="https://e.nalogplan.ru/npd-doc?npmid=99&amp;npid=556408905" TargetMode="External"/><Relationship Id="rId10" Type="http://schemas.openxmlformats.org/officeDocument/2006/relationships/hyperlink" Target="https://e.nalogplan.ru/npd-doc?npmid=96&amp;npid=420336419" TargetMode="External"/><Relationship Id="rId4" Type="http://schemas.openxmlformats.org/officeDocument/2006/relationships/hyperlink" Target="https://e.nalogplan.ru/npd-doc?npmid=99&amp;npid=901807664&amp;anchor=XA00MA82MP" TargetMode="External"/><Relationship Id="rId9" Type="http://schemas.openxmlformats.org/officeDocument/2006/relationships/hyperlink" Target="https://e.nalogplan.ru/npd-doc?npmid=98&amp;npid=9782726" TargetMode="External"/></Relationships>
</file>

<file path=ppt/slides/_rels/slide114.xml.rels><?xml version="1.0" encoding="UTF-8" standalone="yes"?>
<Relationships xmlns="http://schemas.openxmlformats.org/package/2006/relationships"><Relationship Id="rId2" Type="http://schemas.openxmlformats.org/officeDocument/2006/relationships/hyperlink" Target="https://e.nalogplan.ru/npd-doc?npmid=96&amp;npid=556349491"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e.nalogplan.ru/npd-doc?npmid=99&amp;npid=542640194&amp;anchor=ZA02PRQ3PR" TargetMode="External"/><Relationship Id="rId2" Type="http://schemas.openxmlformats.org/officeDocument/2006/relationships/hyperlink" Target="https://e.nalogplan.ru/npd-doc?npmid=96&amp;npid=556349491"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456089007" TargetMode="External"/><Relationship Id="rId5" Type="http://schemas.openxmlformats.org/officeDocument/2006/relationships/hyperlink" Target="https://e.nalogplan.ru/npd-doc?npmid=98&amp;npid=29226159" TargetMode="External"/><Relationship Id="rId4" Type="http://schemas.openxmlformats.org/officeDocument/2006/relationships/hyperlink" Target="https://e.nalogplan.ru/npd-doc?npmid=99&amp;npid=542640194&amp;anchor=ZA01OPK3A9"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e.nalogplan.ru/npd-doc?npmid=98&amp;npid=27214658" TargetMode="External"/><Relationship Id="rId3" Type="http://schemas.openxmlformats.org/officeDocument/2006/relationships/hyperlink" Target="https://e.nalogplan.ru/npd-doc?npmid=96&amp;npid=556349491" TargetMode="External"/><Relationship Id="rId7" Type="http://schemas.openxmlformats.org/officeDocument/2006/relationships/hyperlink" Target="https://e.nalogplan.ru/npd-doc?npmid=98&amp;npid=32840166" TargetMode="External"/><Relationship Id="rId2" Type="http://schemas.openxmlformats.org/officeDocument/2006/relationships/hyperlink" Target="https://e.nalogplan.ru/npd-doc?npmid=98&amp;npid=9687167"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29220673" TargetMode="External"/><Relationship Id="rId5" Type="http://schemas.openxmlformats.org/officeDocument/2006/relationships/hyperlink" Target="https://e.nalogplan.ru/npd-doc?npmid=98&amp;npid=29087776" TargetMode="External"/><Relationship Id="rId4" Type="http://schemas.openxmlformats.org/officeDocument/2006/relationships/hyperlink" Target="https://e.nalogplan.ru/npd-doc?npmid=98&amp;npid=25550742" TargetMode="External"/></Relationships>
</file>

<file path=ppt/slides/_rels/slide117.xml.rels><?xml version="1.0" encoding="UTF-8" standalone="yes"?>
<Relationships xmlns="http://schemas.openxmlformats.org/package/2006/relationships"><Relationship Id="rId2" Type="http://schemas.openxmlformats.org/officeDocument/2006/relationships/hyperlink" Target="http://e.nalogplan.ru/npd-doc.aspx?npmid=99&amp;npid=420363383"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e.nalogplan.ru/npd-doc?npmid=98&amp;npid=46185256" TargetMode="External"/><Relationship Id="rId2" Type="http://schemas.openxmlformats.org/officeDocument/2006/relationships/hyperlink" Target="https://e.nalogplan.ru/npd-doc?npmid=98&amp;npid=53642148" TargetMode="Externa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hyperlink" Target="http://e.nalogplan.ru/npd-doc.aspx?npmid=99&amp;npid=9027690&amp;anchor=XA00MBQ2NQ" TargetMode="External"/><Relationship Id="rId2" Type="http://schemas.openxmlformats.org/officeDocument/2006/relationships/hyperlink" Target="http://e.nalogplan.ru/npd-doc.aspx?npmid=99&amp;npid=420395700&amp;anchor=ZAP2CMU3P0" TargetMode="External"/><Relationship Id="rId1" Type="http://schemas.openxmlformats.org/officeDocument/2006/relationships/slideLayout" Target="../slideLayouts/slideLayout2.xml"/><Relationship Id="rId4" Type="http://schemas.openxmlformats.org/officeDocument/2006/relationships/hyperlink" Target="http://e.nalogplan.ru/npd-doc.aspx?npmid=99&amp;npid=420395700&amp;anchor=ZAP259C3E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e.nalogplan.ru/npd-doc.aspx?npmid=99&amp;npid=901831019&amp;anchor=ZAP22HC3GL" TargetMode="External"/><Relationship Id="rId2" Type="http://schemas.openxmlformats.org/officeDocument/2006/relationships/hyperlink" Target="http://e.nalogplan.ru/npd-doc.aspx?npmid=98&amp;npid=13917956" TargetMode="External"/><Relationship Id="rId1" Type="http://schemas.openxmlformats.org/officeDocument/2006/relationships/slideLayout" Target="../slideLayouts/slideLayout2.xml"/><Relationship Id="rId6" Type="http://schemas.openxmlformats.org/officeDocument/2006/relationships/hyperlink" Target="http://e.nalogplan.ru/npd-doc.aspx?npmid=98&amp;npid=10693516" TargetMode="External"/><Relationship Id="rId5" Type="http://schemas.openxmlformats.org/officeDocument/2006/relationships/hyperlink" Target="http://e.nalogplan.ru/npd-doc.aspx?npmid=99&amp;npid=420395700&amp;anchor=ZAP2FBM3KS" TargetMode="External"/><Relationship Id="rId4" Type="http://schemas.openxmlformats.org/officeDocument/2006/relationships/hyperlink" Target="http://e.nalogplan.ru/npd-doc.aspx?npmid=98&amp;npid=8365467"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e.nalogplan.ru/npd-doc?npmid=99&amp;npid=555603270" TargetMode="External"/><Relationship Id="rId2" Type="http://schemas.openxmlformats.org/officeDocument/2006/relationships/hyperlink" Target="https://e.nalogplan.ru/npd-doc?npmid=99&amp;npid=901765862&amp;anchor=ZAP1R4A3AJ" TargetMode="External"/><Relationship Id="rId1" Type="http://schemas.openxmlformats.org/officeDocument/2006/relationships/slideLayout" Target="../slideLayouts/slideLayout2.xml"/><Relationship Id="rId6" Type="http://schemas.openxmlformats.org/officeDocument/2006/relationships/hyperlink" Target="https://e.nalogplan.ru/npd-doc?npmid=99&amp;npid=542631808&amp;anchor=ZA00MM62P5" TargetMode="External"/><Relationship Id="rId5" Type="http://schemas.openxmlformats.org/officeDocument/2006/relationships/hyperlink" Target="https://e.nalogplan.ru/npd-doc?npmid=99&amp;npid=901714421&amp;anchor=ZA01TRK3DT" TargetMode="External"/><Relationship Id="rId4" Type="http://schemas.openxmlformats.org/officeDocument/2006/relationships/hyperlink" Target="https://e.nalogplan.ru/npd-doc?npmid=99&amp;npid=551955238"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login.consultant.ru/link/?req=doc&amp;base=QUEST&amp;n=205096&amp;dst=1000000001&amp;demo=1" TargetMode="External"/><Relationship Id="rId2" Type="http://schemas.openxmlformats.org/officeDocument/2006/relationships/hyperlink" Target="https://login.consultant.ru/link/?req=doc&amp;base=QUEST&amp;n=205303&amp;dst=1000000001&amp;demo=1" TargetMode="Externa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hyperlink" Target="https://e.nalogplan.ru/npd-doc?npmid=99&amp;npid=565558477" TargetMode="External"/><Relationship Id="rId7" Type="http://schemas.openxmlformats.org/officeDocument/2006/relationships/hyperlink" Target="https://e.nalogplan.ru/npd-doc?npmid=99&amp;npid=542682142&amp;anchor=ZAP2AFK3HM" TargetMode="External"/><Relationship Id="rId2" Type="http://schemas.openxmlformats.org/officeDocument/2006/relationships/hyperlink" Target="https://e.nalogplan.ru/npd-doc?npmid=99&amp;npid=420363376&amp;anchor=XA00ME42ND" TargetMode="External"/><Relationship Id="rId1" Type="http://schemas.openxmlformats.org/officeDocument/2006/relationships/slideLayout" Target="../slideLayouts/slideLayout2.xml"/><Relationship Id="rId6" Type="http://schemas.openxmlformats.org/officeDocument/2006/relationships/hyperlink" Target="https://e.nalogplan.ru/npd-doc?npmid=99&amp;npid=552276776" TargetMode="External"/><Relationship Id="rId5" Type="http://schemas.openxmlformats.org/officeDocument/2006/relationships/hyperlink" Target="https://e.nalogplan.ru/npd-doc?npmid=99&amp;npid=542682142&amp;anchor=XA00RUC2OV" TargetMode="External"/><Relationship Id="rId4" Type="http://schemas.openxmlformats.org/officeDocument/2006/relationships/hyperlink" Target="https://e.nalogplan.ru/npd-doc?npmid=99&amp;npid=420363376"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e.nalogplan.ru/npd-doc?npmid=96&amp;npid=902014337" TargetMode="External"/><Relationship Id="rId2" Type="http://schemas.openxmlformats.org/officeDocument/2006/relationships/hyperlink" Target="https://e.nalogplan.ru/npd-doc?npmid=96&amp;npid=552000621" TargetMode="External"/><Relationship Id="rId1" Type="http://schemas.openxmlformats.org/officeDocument/2006/relationships/slideLayout" Target="../slideLayouts/slideLayout4.xml"/><Relationship Id="rId4" Type="http://schemas.openxmlformats.org/officeDocument/2006/relationships/hyperlink" Target="https://login.consultant.ru/link/?req=doc&amp;base=QUEST&amp;n=202842&amp;dst=1000000001&amp;demo=1"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www.consultant.ru/document/cons_doc_LAW_303777/" TargetMode="External"/><Relationship Id="rId2" Type="http://schemas.openxmlformats.org/officeDocument/2006/relationships/hyperlink" Target="http://www.consultant.ru/document/cons_doc_LAW_384715/" TargetMode="External"/><Relationship Id="rId1" Type="http://schemas.openxmlformats.org/officeDocument/2006/relationships/slideLayout" Target="../slideLayouts/slideLayout4.xml"/><Relationship Id="rId5" Type="http://schemas.openxmlformats.org/officeDocument/2006/relationships/hyperlink" Target="http://www.consultant.ru/document/cons_doc_LAW_378831/2a54eb7c0c87a49c41aa10efb253f6bdea2bfcf4/" TargetMode="External"/><Relationship Id="rId4" Type="http://schemas.openxmlformats.org/officeDocument/2006/relationships/hyperlink" Target="http://www.consultant.ru/document/cons_doc_LAW_384372/" TargetMode="Externa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consultant.ru/cons/cgi/online.cgi?req=doc&amp;base=LAW&amp;n=304173&amp;dst=101725" TargetMode="External"/><Relationship Id="rId2" Type="http://schemas.openxmlformats.org/officeDocument/2006/relationships/hyperlink" Target="http://www.consultant.ru/cons/cgi/online.cgi?req=doc&amp;base=LAW&amp;n=304173&amp;dst=597" TargetMode="External"/><Relationship Id="rId1" Type="http://schemas.openxmlformats.org/officeDocument/2006/relationships/slideLayout" Target="../slideLayouts/slideLayout4.xml"/><Relationship Id="rId4" Type="http://schemas.openxmlformats.org/officeDocument/2006/relationships/hyperlink" Target="http://consultant.ru/cons/cgi/online.cgi?req=doc&amp;base=LAW&amp;n=165162&amp;dst=100043"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www.consultant.ru/cons/cgi/online.cgi?req=doc;base=QUEST;n=174461"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www.consultant.ru/cons/cgi/online.cgi?req=doc&amp;base=QUEST&amp;n=192769"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nalogplan.ru/npd-doc?npmid=99&amp;npid=901714421&amp;anchor=XA00MBM2NM" TargetMode="External"/><Relationship Id="rId2" Type="http://schemas.openxmlformats.org/officeDocument/2006/relationships/hyperlink" Target="https://login.consultant.ru/link/?req=doc&amp;base=QUEST&amp;n=202616&amp;dst=1000000001&amp;demo=1" TargetMode="External"/><Relationship Id="rId1" Type="http://schemas.openxmlformats.org/officeDocument/2006/relationships/slideLayout" Target="../slideLayouts/slideLayout2.xml"/><Relationship Id="rId6" Type="http://schemas.openxmlformats.org/officeDocument/2006/relationships/hyperlink" Target="http://publication.pravo.gov.ru/Document/View/0001202106280041" TargetMode="External"/><Relationship Id="rId5" Type="http://schemas.openxmlformats.org/officeDocument/2006/relationships/hyperlink" Target="https://login.consultant.ru/link/?req=doc&amp;base=LAW&amp;n=388474&amp;dst=1000000001&amp;demo=1" TargetMode="External"/><Relationship Id="rId4" Type="http://schemas.openxmlformats.org/officeDocument/2006/relationships/hyperlink" Target="https://e.nalogplan.ru/npd-doc?npmid=99&amp;npid=42038911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ogin.consultant.ru/link/?req=doc&amp;base=QUEST&amp;n=203596&amp;dst=1000000001&amp;demo=1" TargetMode="External"/><Relationship Id="rId2" Type="http://schemas.openxmlformats.org/officeDocument/2006/relationships/hyperlink" Target="http://publication.pravo.gov.ru/Document/View/0001202008040047?index=0&amp;rangeSize=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publication.pravo.gov.ru/Document/View/0001201907260049?index=0&amp;rangeSize=1" TargetMode="External"/><Relationship Id="rId2" Type="http://schemas.openxmlformats.org/officeDocument/2006/relationships/hyperlink" Target="https://e.nalogplan.ru/npd-doc?npmid=99&amp;npid=90186618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e.nalogplan.ru/npd-doc?npmid=96&amp;npid=565857039"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nalog.gov.ru/rn77/apply_fts/pretri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alogplan.ru/npd-doc?npmid=98&amp;npid=45194308" TargetMode="External"/><Relationship Id="rId2" Type="http://schemas.openxmlformats.org/officeDocument/2006/relationships/hyperlink" Target="https://e.nalogplan.ru/npd-doc?npmid=99&amp;npid=550552373"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7477&amp;anchor=XA00RNM2OU" TargetMode="External"/><Relationship Id="rId5" Type="http://schemas.openxmlformats.org/officeDocument/2006/relationships/hyperlink" Target="https://e.nalogplan.ru/npd-doc?npmid=99&amp;npid=9004805&amp;anchor=ZAP215C3FT" TargetMode="External"/><Relationship Id="rId4" Type="http://schemas.openxmlformats.org/officeDocument/2006/relationships/hyperlink" Target="https://e.nalogplan.ru/npd-doc?npmid=99&amp;npid=901714421&amp;anchor=XA00M3M2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onsultant.ru/cons/cgi/online.cgi?req=doc;base=QUEST001;n=175487" TargetMode="External"/><Relationship Id="rId2" Type="http://schemas.openxmlformats.org/officeDocument/2006/relationships/hyperlink" Target="http://kad.arbitr.ru/PdfDocument/b7db15ea-3827-4318-a97a-08daaefa1682/72678123-5490-48cc-959d-e21c50f7b0f9/A51-13682-2017_20180330_Opredelenie.pdf" TargetMode="External"/><Relationship Id="rId1" Type="http://schemas.openxmlformats.org/officeDocument/2006/relationships/slideLayout" Target="../slideLayouts/slideLayout4.xml"/><Relationship Id="rId4" Type="http://schemas.openxmlformats.org/officeDocument/2006/relationships/hyperlink" Target="https://blog.legalbis.ru/wp-content/uploads/2021/06/a56-559-2020_20210217_postanovlenie_kassacionnoj_instancii.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alogplan.ru/npd-doc?npmid=98&amp;npid=24854881" TargetMode="External"/><Relationship Id="rId2" Type="http://schemas.openxmlformats.org/officeDocument/2006/relationships/hyperlink" Target="https://blog.legalbis.ru/wp-content/uploads/2021/07/vopros_-ob-ndfl-pri-bezvozmezdnoj-peredache-organizacziej-doli.pdf" TargetMode="External"/><Relationship Id="rId1" Type="http://schemas.openxmlformats.org/officeDocument/2006/relationships/slideLayout" Target="../slideLayouts/slideLayout4.xml"/><Relationship Id="rId4" Type="http://schemas.openxmlformats.org/officeDocument/2006/relationships/hyperlink" Target="https://e.nalogplan.ru/npd-doc?npmid=96&amp;npid=55698360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nalogplan.ru/npd-doc?npmid=99&amp;npid=542637278&amp;anchor=XA00M8G2MQ" TargetMode="External"/><Relationship Id="rId2" Type="http://schemas.openxmlformats.org/officeDocument/2006/relationships/hyperlink" Target="https://e.nalogplan.ru/npd-doc?npmid=99&amp;npid=902325543" TargetMode="External"/><Relationship Id="rId1" Type="http://schemas.openxmlformats.org/officeDocument/2006/relationships/slideLayout" Target="../slideLayouts/slideLayout4.xml"/><Relationship Id="rId4" Type="http://schemas.openxmlformats.org/officeDocument/2006/relationships/hyperlink" Target="https://e.nalogplan.ru/npd-doc?npmid=99&amp;npid=902357104&amp;anchor=ZAP259E3G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consultant.ru/cons/cgi/online.cgi?req=doc&amp;base=QUEST&amp;n=192182" TargetMode="External"/><Relationship Id="rId2" Type="http://schemas.openxmlformats.org/officeDocument/2006/relationships/hyperlink" Target="http://www.consultant.ru/cons/cgi/online.cgi?req=doc&amp;base=QUEST&amp;n=187812&amp;dst=1000000001&amp;date=09.09.2019"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login.consultant.ru/link/?req=doc&amp;base=QUEST&amp;n=198315&amp;dst=100023&amp;demo=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alog.ru/rn77/about_fts/docs/7874095/" TargetMode="External"/><Relationship Id="rId2" Type="http://schemas.openxmlformats.org/officeDocument/2006/relationships/hyperlink" Target="http://ivo.garant.ru/"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e.nalogplan.ru/npd-doc?npmid=99&amp;npid=420227438" TargetMode="External"/><Relationship Id="rId2" Type="http://schemas.openxmlformats.org/officeDocument/2006/relationships/hyperlink" Target="http://www.vsrf.ru/files/28478/" TargetMode="External"/><Relationship Id="rId1" Type="http://schemas.openxmlformats.org/officeDocument/2006/relationships/slideLayout" Target="../slideLayouts/slideLayout4.xml"/><Relationship Id="rId4" Type="http://schemas.openxmlformats.org/officeDocument/2006/relationships/hyperlink" Target="https://e.nalogplan.ru/npd-doc?npmid=96&amp;npid=456021114"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nalog.garant.ru/fns/nk/134df926347d321d8dc82c9551519f33/" TargetMode="External"/><Relationship Id="rId2" Type="http://schemas.openxmlformats.org/officeDocument/2006/relationships/hyperlink" Target="http://publication.pravo.gov.ru/Document/View/0001202011230002" TargetMode="External"/><Relationship Id="rId1" Type="http://schemas.openxmlformats.org/officeDocument/2006/relationships/slideLayout" Target="../slideLayouts/slideLayout4.xml"/><Relationship Id="rId6" Type="http://schemas.openxmlformats.org/officeDocument/2006/relationships/hyperlink" Target="http://publication.pravo.gov.ru/Document/View/0001202106180045" TargetMode="External"/><Relationship Id="rId5" Type="http://schemas.openxmlformats.org/officeDocument/2006/relationships/hyperlink" Target="https://nalog.garant.ru/fns/nk/23e49d47fcc69dbc2ae38897d844c8d6/" TargetMode="External"/><Relationship Id="rId4" Type="http://schemas.openxmlformats.org/officeDocument/2006/relationships/hyperlink" Target="http://www.consultant.ru/document/cons_doc_LAW_28165/cf8ce1f96c094ce8316b91e3ee5831f20a57a4a8/"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nalogplan.ru/npd-doc?npmid=96&amp;npid=565002208" TargetMode="External"/><Relationship Id="rId2" Type="http://schemas.openxmlformats.org/officeDocument/2006/relationships/hyperlink" Target="http://e.nalogplan.ru/npd-doc.aspx?npmid=99&amp;npid=456081733"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e.nalogplan.ru/npd-doc?npmid=98&amp;npid=2555074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kad.arbitr.ru/Kad/Card?number=%D0%9067-7066/2016"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kad.arbitr.ru/Document/Pdf/b34cd2b8-90d7-4108-880f-e25f509c18d0/8e7e7c88-f5c0-40c9-8660-9f74ea668982/A56-26451-2016_20200622_Opredelenie.pdf?isAddStamp=True" TargetMode="External"/><Relationship Id="rId2" Type="http://schemas.openxmlformats.org/officeDocument/2006/relationships/hyperlink" Target="https://kad.arbitr.ru/Kad/Card?number=%D0%9021-15124/2018"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kad.arbitr.ru/Card/e4f27204-7a83-4dd5-9d65-8fe72de0d734" TargetMode="External"/><Relationship Id="rId2" Type="http://schemas.openxmlformats.org/officeDocument/2006/relationships/hyperlink" Target="https://login.consultant.ru/link/?req=doc&amp;base=QUEST&amp;n=198564&amp;dst=1000000001&amp;demo=1" TargetMode="External"/><Relationship Id="rId1" Type="http://schemas.openxmlformats.org/officeDocument/2006/relationships/slideLayout" Target="../slideLayouts/slideLayout7.xml"/><Relationship Id="rId4" Type="http://schemas.openxmlformats.org/officeDocument/2006/relationships/hyperlink" Target="http://kad.arbitr.ru/Document/Pdf/3a958c3e-79d9-4ba8-af8f-2666ecc419db/4ab78354-1620-4633-88a4-d47c47bf91d1/A40-131425-2016_20191112_Opredelenie.pdf?isAddStamp=Tru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e.nalogplan.ru/npd-doc?npmid=98&amp;npid=42661853" TargetMode="External"/><Relationship Id="rId2" Type="http://schemas.openxmlformats.org/officeDocument/2006/relationships/hyperlink" Target="https://e.nalogplan.ru/npd-doc?npmid=98&amp;npid=31841394" TargetMode="External"/><Relationship Id="rId1" Type="http://schemas.openxmlformats.org/officeDocument/2006/relationships/slideLayout" Target="../slideLayouts/slideLayout4.xml"/><Relationship Id="rId5" Type="http://schemas.openxmlformats.org/officeDocument/2006/relationships/hyperlink" Target="https://blog.legalbis.ru/wp-content/uploads/2020/11/a71-16753-2017_20201029_opredelenie.pdf" TargetMode="External"/><Relationship Id="rId4" Type="http://schemas.openxmlformats.org/officeDocument/2006/relationships/hyperlink" Target="https://e.nalogplan.ru/npd-doc?npmid=99&amp;npid=901831019&amp;anchor=XA00M3C2MC"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consultantplus://offline/ref=45B30566EA8F5774FC65E0DB27D5692834246E1FF27B161FF2A5C362AB5E02EB461EEA5BF9A8MD29Q"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alogplan.ru/npd-doc?npmid=99&amp;npid=9027690&amp;anchor=ZAP23B83GC" TargetMode="External"/><Relationship Id="rId7" Type="http://schemas.openxmlformats.org/officeDocument/2006/relationships/hyperlink" Target="https://e.nalogplan.ru/npd-doc?npmid=99&amp;npid=9027690&amp;anchor=XA00MHE2OA" TargetMode="External"/><Relationship Id="rId2" Type="http://schemas.openxmlformats.org/officeDocument/2006/relationships/hyperlink" Target="http://e.nalogplan.ru/npd-doc.aspx?npmid=96&amp;npid=420376449"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702323&amp;anchor=ZAP21323F0" TargetMode="External"/><Relationship Id="rId5" Type="http://schemas.openxmlformats.org/officeDocument/2006/relationships/hyperlink" Target="https://e.nalogplan.ru/npd-doc?npmid=99&amp;npid=9027690&amp;anchor=XA00M642MA" TargetMode="External"/><Relationship Id="rId4" Type="http://schemas.openxmlformats.org/officeDocument/2006/relationships/hyperlink" Target="https://e.nalogplan.ru/npd-doc?npmid=99&amp;npid=45609963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0.xml.rels><?xml version="1.0" encoding="UTF-8" standalone="yes"?>
<Relationships xmlns="http://schemas.openxmlformats.org/package/2006/relationships"><Relationship Id="rId3" Type="http://schemas.openxmlformats.org/officeDocument/2006/relationships/hyperlink" Target="consultantplus://offline/ref=1D4167CFA1E24B6B9CE50F011D477E4FB8A2476DF8EC1889BAB67775E722A110CD770D68F156EDB3AC3F6E2CBC23A69E148C3CAFE8A4E3mBdAG" TargetMode="External"/><Relationship Id="rId7" Type="http://schemas.openxmlformats.org/officeDocument/2006/relationships/hyperlink" Target="consultantplus://offline/ref=1D4167CFA1E24B6B9CE50F011D477E4FB8A2476DF8EC1889BAB67775E722A110CD770D68F153EBBEAF606B39AD7BAB97039235B8F4A6E1B9m1d5G" TargetMode="External"/><Relationship Id="rId2" Type="http://schemas.openxmlformats.org/officeDocument/2006/relationships/hyperlink" Target="consultantplus://offline/ref=1D4167CFA1E24B6B9CE50F011D477E4FB8A2476DF8EC1889BAB67775E722A110CD770D68F95AE8B6AC3F6E2CBC23A69E148C3CAFE8A4E3mBdAG" TargetMode="External"/><Relationship Id="rId1" Type="http://schemas.openxmlformats.org/officeDocument/2006/relationships/slideLayout" Target="../slideLayouts/slideLayout4.xml"/><Relationship Id="rId6" Type="http://schemas.openxmlformats.org/officeDocument/2006/relationships/hyperlink" Target="consultantplus://offline/ref=1D4167CFA1E24B6B9CE50F011D477E4FB8A2476DF8EC1889BAB67775E722A110CD770D61F053EBBCF33A7B3DE42EAF890A852BB3EAA6mEd0G" TargetMode="External"/><Relationship Id="rId5" Type="http://schemas.openxmlformats.org/officeDocument/2006/relationships/hyperlink" Target="consultantplus://offline/ref=1D4167CFA1E24B6B9CE50F011D477E4FB8A2476DF8EC1889BAB67775E722A110CD770D68F156ECB3AC3F6E2CBC23A69E148C3CAFE8A4E3mBdAG" TargetMode="External"/><Relationship Id="rId4" Type="http://schemas.openxmlformats.org/officeDocument/2006/relationships/hyperlink" Target="consultantplus://offline/ref=1D4167CFA1E24B6B9CE50F011D477E4FB8A2476DF8EC1889BAB67775E722A110CD770D68F156ECB4AC3F6E2CBC23A69E148C3CAFE8A4E3mBdAG"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consultantplus://offline/ref=156BE11E7FCB06EFBA55E94DE70FA18D0F7B4F8887173FAC5CF5BC8C096B4D919671337FC3971DE78DAB869CF962D070EDF312ACF82F4AF1z0YEE"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blog.legalbis.ru/wp-content/uploads/2021/05/a20-5385-2019_20210513_opredelenie.pdf" TargetMode="External"/><Relationship Id="rId2" Type="http://schemas.openxmlformats.org/officeDocument/2006/relationships/hyperlink" Target="https://login.consultant.ru/link/?req=doc&amp;base=QUEST&amp;n=203594&amp;dst=1000000001&amp;demo=1" TargetMode="External"/><Relationship Id="rId1" Type="http://schemas.openxmlformats.org/officeDocument/2006/relationships/slideLayout" Target="../slideLayouts/slideLayout4.xml"/><Relationship Id="rId5" Type="http://schemas.openxmlformats.org/officeDocument/2006/relationships/hyperlink" Target="http://www.garant.ru/news/1467268/" TargetMode="External"/><Relationship Id="rId4" Type="http://schemas.openxmlformats.org/officeDocument/2006/relationships/hyperlink" Target="http://www.garant.ru/files/8/6/1467268/pismo_departamenta_nalogovoy_politiki_minfina_rossii_ot_23_aprelya_2021_g_n_03_0(1).rt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e.nalogplan.ru/npd-doc?npmid=96&amp;npid=456043104" TargetMode="External"/><Relationship Id="rId2" Type="http://schemas.openxmlformats.org/officeDocument/2006/relationships/hyperlink" Target="https://e.nalogplan.ru/npd-doc?npmid=98&amp;npid=46759018" TargetMode="External"/><Relationship Id="rId1" Type="http://schemas.openxmlformats.org/officeDocument/2006/relationships/slideLayout" Target="../slideLayouts/slideLayout4.xml"/><Relationship Id="rId4" Type="http://schemas.openxmlformats.org/officeDocument/2006/relationships/hyperlink" Target="https://e.nalogplan.ru/npd-doc?npmid=99&amp;npid=456048241"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login.consultant.ru/link/?req=doc&amp;base=QUEST&amp;n=204004&amp;dst=1000000001&amp;demo=1"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consultantplus://offline/ref=15838A3B320E1A143672B14247E1E42401E7BBEC9A9C79110C5ACCAE10A0A12536D7BE34AD1AC08F3F660350BF7517DF8FC02FA08557PBg8E" TargetMode="External"/><Relationship Id="rId2" Type="http://schemas.openxmlformats.org/officeDocument/2006/relationships/hyperlink" Target="consultantplus://offline/ref=15838A3B320E1A143672B14247E1E42401E6B3E89F9E79110C5ACCAE10A0A12536D7BE34AC1CCE83693C1354F6211DC089DC30A09B57B88DP6gFE"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consultantplus://offline/ref=BFFCEF3089C5D2ECC7E1D670FD68269FA1CE1FAC93DC217AF2C01B2509KBJEK" TargetMode="External"/><Relationship Id="rId2" Type="http://schemas.openxmlformats.org/officeDocument/2006/relationships/hyperlink" Target="http://e.nalogplan.ru/npd-doc.aspx?npmid=98&amp;npid=17261206"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e.nalogplan.ru/npd-doc?npmid=96&amp;npid=563879828&amp;anchor=ZAP1TJ63H3" TargetMode="External"/><Relationship Id="rId2" Type="http://schemas.openxmlformats.org/officeDocument/2006/relationships/hyperlink" Target="https://e.nalogplan.ru/npd-doc?npmid=99&amp;npid=499050081" TargetMode="External"/><Relationship Id="rId1" Type="http://schemas.openxmlformats.org/officeDocument/2006/relationships/slideLayout" Target="../slideLayouts/slideLayout4.xml"/><Relationship Id="rId5" Type="http://schemas.openxmlformats.org/officeDocument/2006/relationships/hyperlink" Target="https://e.profkiosk.ru/eServices/service_content/file/30cf0094-ed7e-4fe8-b7ca-6ced1db113ff.docx;Reshenie%20ot%2029%20maya%202019%20g.%20N%202-9392019.docx" TargetMode="External"/><Relationship Id="rId4" Type="http://schemas.openxmlformats.org/officeDocument/2006/relationships/hyperlink" Target="https://e.nalogplan.ru/npd-doc?npmid=96&amp;npid=563879828&amp;anchor=ZAP1NE635E" TargetMode="External"/></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4.png"/><Relationship Id="rId7"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0" Type="http://schemas.openxmlformats.org/officeDocument/2006/relationships/chart" Target="../charts/chart6.xml"/><Relationship Id="rId4" Type="http://schemas.microsoft.com/office/2007/relationships/hdphoto" Target="../media/hdphoto1.wdp"/><Relationship Id="rId9" Type="http://schemas.openxmlformats.org/officeDocument/2006/relationships/chart" Target="../charts/chart5.xml"/></Relationships>
</file>

<file path=ppt/slides/_rels/slide60.xml.rels><?xml version="1.0" encoding="UTF-8" standalone="yes"?>
<Relationships xmlns="http://schemas.openxmlformats.org/package/2006/relationships"><Relationship Id="rId2" Type="http://schemas.openxmlformats.org/officeDocument/2006/relationships/hyperlink" Target="https://blog.legalbis.ru/wp-content/uploads/2020/06/a19-6954-2018_20190902_postanovlenie_kassacionnoj_instancii.pdf?utm_source=Sendsay&amp;utm_medium=email&amp;utm_campaign=150620uk&amp;utm_term=2145,9777717,29289"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www.nalog-forum.ru/attachfiles/3251-6-1.doc" TargetMode="External"/><Relationship Id="rId2" Type="http://schemas.openxmlformats.org/officeDocument/2006/relationships/hyperlink" Target="http://www.consultant.ru/cons/cgi/online.cgi?req=doc;base=QUEST001;n=176876"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e.nalogplan.ru/npd-doc?npmid=98&amp;npid=16765038" TargetMode="External"/><Relationship Id="rId3" Type="http://schemas.openxmlformats.org/officeDocument/2006/relationships/hyperlink" Target="https://e.nalogplan.ru/npd-doc?npmid=99&amp;npid=901714421&amp;anchor=ZA0251S3K5" TargetMode="External"/><Relationship Id="rId7" Type="http://schemas.openxmlformats.org/officeDocument/2006/relationships/hyperlink" Target="https://e.nalogplan.ru/npd-doc?npmid=98&amp;npid=27093318" TargetMode="External"/><Relationship Id="rId2" Type="http://schemas.openxmlformats.org/officeDocument/2006/relationships/hyperlink" Target="https://e.nalogplan.ru/npd-doc?npmid=99&amp;npid=901714421&amp;anchor=ZAP1MNQ364"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27145102" TargetMode="External"/><Relationship Id="rId5" Type="http://schemas.openxmlformats.org/officeDocument/2006/relationships/hyperlink" Target="https://e.nalogplan.ru/npd-doc?npmid=98&amp;npid=18654831" TargetMode="External"/><Relationship Id="rId10" Type="http://schemas.openxmlformats.org/officeDocument/2006/relationships/hyperlink" Target="https://e.nalogplan.ru/npd-doc?npmid=98&amp;npid=20443087" TargetMode="External"/><Relationship Id="rId4" Type="http://schemas.openxmlformats.org/officeDocument/2006/relationships/hyperlink" Target="https://e.nalogplan.ru/npd-doc?npmid=99&amp;npid=542643218&amp;anchor=XA00MHS2OH" TargetMode="External"/><Relationship Id="rId9" Type="http://schemas.openxmlformats.org/officeDocument/2006/relationships/hyperlink" Target="https://e.nalogplan.ru/npd-doc?npmid=98&amp;npid=18256656"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hyperlink" Target="https://e.nalogplan.ru/npd-doc?npmid=98&amp;npid=30385444" TargetMode="External"/><Relationship Id="rId3" Type="http://schemas.openxmlformats.org/officeDocument/2006/relationships/hyperlink" Target="https://e.nalogplan.ru/npd-doc?npmid=98&amp;npid=7359195" TargetMode="External"/><Relationship Id="rId7" Type="http://schemas.openxmlformats.org/officeDocument/2006/relationships/hyperlink" Target="https://e.nalogplan.ru/npd-doc?npmid=96&amp;npid=555609148" TargetMode="External"/><Relationship Id="rId2" Type="http://schemas.openxmlformats.org/officeDocument/2006/relationships/hyperlink" Target="https://e.nalogplan.ru/npd-doc?npmid=98&amp;npid=27931565"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25786821" TargetMode="External"/><Relationship Id="rId11" Type="http://schemas.openxmlformats.org/officeDocument/2006/relationships/hyperlink" Target="https://e.nalogplan.ru/npd-doc?npmid=98&amp;npid=28441669" TargetMode="External"/><Relationship Id="rId5" Type="http://schemas.openxmlformats.org/officeDocument/2006/relationships/hyperlink" Target="https://e.nalogplan.ru/npd-doc?npmid=98&amp;npid=20216982" TargetMode="External"/><Relationship Id="rId10" Type="http://schemas.openxmlformats.org/officeDocument/2006/relationships/hyperlink" Target="https://e.nalogplan.ru/npd-doc?npmid=98&amp;npid=26162038" TargetMode="External"/><Relationship Id="rId4" Type="http://schemas.openxmlformats.org/officeDocument/2006/relationships/hyperlink" Target="https://e.nalogplan.ru/npd-doc?npmid=98&amp;npid=29096474" TargetMode="External"/><Relationship Id="rId9" Type="http://schemas.openxmlformats.org/officeDocument/2006/relationships/hyperlink" Target="https://e.nalogplan.ru/npd-doc?npmid=98&amp;npid=2312336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e.nalogplan.ru/npd-doc?npmid=98&amp;npid=49877632" TargetMode="External"/><Relationship Id="rId7" Type="http://schemas.openxmlformats.org/officeDocument/2006/relationships/hyperlink" Target="https://e.nalogplan.ru/npd-doc?npmid=98&amp;npid=54243462" TargetMode="External"/><Relationship Id="rId2" Type="http://schemas.openxmlformats.org/officeDocument/2006/relationships/hyperlink" Target="https://e.nalogplan.ru/npd-doc?npmid=98&amp;npid=51218272"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51443496" TargetMode="External"/><Relationship Id="rId5" Type="http://schemas.openxmlformats.org/officeDocument/2006/relationships/hyperlink" Target="https://e.nalogplan.ru/npd-doc?npmid=98&amp;npid=41981776" TargetMode="External"/><Relationship Id="rId4" Type="http://schemas.openxmlformats.org/officeDocument/2006/relationships/hyperlink" Target="https://e.nalogplan.ru/npd-doc?npmid=98&amp;npid=47291197"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e.nalogplan.ru/npd-doc?npmid=98&amp;npid=36906912" TargetMode="External"/><Relationship Id="rId2" Type="http://schemas.openxmlformats.org/officeDocument/2006/relationships/hyperlink" Target="https://e.nalogplan.ru/npd-doc?npmid=98&amp;npid=37760252"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s://login.consultant.ru/link/?req=doc&amp;base=QUEST&amp;n=201994&amp;dst=1000000001&amp;demo=1" TargetMode="External"/><Relationship Id="rId2" Type="http://schemas.openxmlformats.org/officeDocument/2006/relationships/hyperlink" Target="http://doc.ksrf.ru/decision/KSRFDecision470104.pdf"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login.consultant.ru/link/?req=doc&amp;base=QUEST&amp;n=198393&amp;demo=1" TargetMode="External"/><Relationship Id="rId2" Type="http://schemas.openxmlformats.org/officeDocument/2006/relationships/hyperlink" Target="https://login.consultant.ru/link/?req=doc&amp;base=QUEST&amp;n=194114&amp;dst=100012" TargetMode="External"/><Relationship Id="rId1" Type="http://schemas.openxmlformats.org/officeDocument/2006/relationships/slideLayout" Target="../slideLayouts/slideLayout4.xml"/><Relationship Id="rId4" Type="http://schemas.openxmlformats.org/officeDocument/2006/relationships/hyperlink" Target="https://login.consultant.ru/link/?req=doc&amp;base=QUEST&amp;n=196572&amp;dst=1000000001&amp;demo=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70.xml.rels><?xml version="1.0" encoding="UTF-8" standalone="yes"?>
<Relationships xmlns="http://schemas.openxmlformats.org/package/2006/relationships"><Relationship Id="rId3" Type="http://schemas.openxmlformats.org/officeDocument/2006/relationships/hyperlink" Target="http://www.consultant.ru/cons/cgi/online.cgi?req=doc&amp;base=QUEST&amp;n=191607" TargetMode="External"/><Relationship Id="rId2" Type="http://schemas.openxmlformats.org/officeDocument/2006/relationships/hyperlink" Target="http://www.consultant.ru/cons/cgi/online.cgi?req=doc&amp;base=LAW&amp;n=318780&amp;fld=134&amp;dst=1000000001,0&amp;rnd=0.9208588557426967" TargetMode="External"/><Relationship Id="rId1" Type="http://schemas.openxmlformats.org/officeDocument/2006/relationships/slideLayout" Target="../slideLayouts/slideLayout4.xml"/><Relationship Id="rId4" Type="http://schemas.openxmlformats.org/officeDocument/2006/relationships/hyperlink" Target="http://www.consultant.ru/cons/cgi/online.cgi?from=311977-103&amp;rnd=FA70C5B88CCE6B097714EBF0BE47E9AB&amp;req=doc&amp;base=LAW&amp;n=340220&amp;REFDOC=311977&amp;REFBASE=LAW"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e.nalogplan.ru/npd-doc?npmid=99&amp;npid=901807667&amp;anchor=ZAP1P1M38P" TargetMode="External"/><Relationship Id="rId2" Type="http://schemas.openxmlformats.org/officeDocument/2006/relationships/hyperlink" Target="http://www.consultant.ru/cons/cgi/online.cgi?req=doc&amp;base=LAW&amp;n=327001&amp;fld=134&amp;dst=1000000001,0&amp;rnd=0.7541183122291577"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hyperlink" Target="https://e.nalogplan.ru/npd-doc?npmid=98&amp;npid=33624436"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hyperlink" Target="http://e.nalogplan.ru/npd-doc.aspx?npmid=98&amp;npid=1318062" TargetMode="External"/><Relationship Id="rId2" Type="http://schemas.openxmlformats.org/officeDocument/2006/relationships/hyperlink" Target="https://e.nalogplan.ru/npd-doc?npmid=98&amp;npid=31976823" TargetMode="External"/><Relationship Id="rId1" Type="http://schemas.openxmlformats.org/officeDocument/2006/relationships/slideLayout" Target="../slideLayouts/slideLayout4.xml"/><Relationship Id="rId5" Type="http://schemas.openxmlformats.org/officeDocument/2006/relationships/hyperlink" Target="http://e.nalogplan.ru/npd-doc.aspx?npmid=96&amp;npid=470335746" TargetMode="External"/><Relationship Id="rId4" Type="http://schemas.openxmlformats.org/officeDocument/2006/relationships/hyperlink" Target="http://e.nalogplan.ru/npd-doc.aspx?npmid=96&amp;npid=414200029"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e.nalogplan.ru/npd-doc?npmid=96&amp;npid=555628768" TargetMode="External"/><Relationship Id="rId2" Type="http://schemas.openxmlformats.org/officeDocument/2006/relationships/hyperlink" Target="https://e.nalogplan.ru/npd-doc?npmid=98&amp;npid=36777786" TargetMode="External"/><Relationship Id="rId1" Type="http://schemas.openxmlformats.org/officeDocument/2006/relationships/slideLayout" Target="../slideLayouts/slideLayout4.xml"/><Relationship Id="rId5" Type="http://schemas.openxmlformats.org/officeDocument/2006/relationships/hyperlink" Target="https://e.nalogplan.ru/npd-doc?npmid=98&amp;npid=32983830" TargetMode="External"/><Relationship Id="rId4" Type="http://schemas.openxmlformats.org/officeDocument/2006/relationships/hyperlink" Target="https://e.nalogplan.ru/npd-doc?npmid=98&amp;npid=23550435"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log.legalbis.ru/wp-content/uploads/2021/03/fns3060_100321.do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11.sv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hyperlink" Target="https://e.nalogplan.ru/npd-doc?npmid=98&amp;npid=15615967"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8" Type="http://schemas.openxmlformats.org/officeDocument/2006/relationships/hyperlink" Target="https://www.screenshot.legal/court-decisions" TargetMode="External"/><Relationship Id="rId3" Type="http://schemas.openxmlformats.org/officeDocument/2006/relationships/hyperlink" Target="http://service.nalog.ru/disqualified.do" TargetMode="External"/><Relationship Id="rId7" Type="http://schemas.openxmlformats.org/officeDocument/2006/relationships/hyperlink" Target="https://www.screenshot.legal/request" TargetMode="External"/><Relationship Id="rId2" Type="http://schemas.openxmlformats.org/officeDocument/2006/relationships/hyperlink" Target="http://pb.nalog.ru/search.html" TargetMode="External"/><Relationship Id="rId1" Type="http://schemas.openxmlformats.org/officeDocument/2006/relationships/slideLayout" Target="../slideLayouts/slideLayout4.xml"/><Relationship Id="rId6" Type="http://schemas.openxmlformats.org/officeDocument/2006/relationships/hyperlink" Target="https://linkmark.ru/" TargetMode="External"/><Relationship Id="rId5" Type="http://schemas.openxmlformats.org/officeDocument/2006/relationships/hyperlink" Target="https://bo.nalog.ru/" TargetMode="External"/><Relationship Id="rId4" Type="http://schemas.openxmlformats.org/officeDocument/2006/relationships/hyperlink" Target="http://pb.nalog.ru/calculator.html"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kad.arbitr.ru/" TargetMode="External"/><Relationship Id="rId13" Type="http://schemas.openxmlformats.org/officeDocument/2006/relationships/hyperlink" Target="https://www.e-disclosure.ru/" TargetMode="External"/><Relationship Id="rId18" Type="http://schemas.openxmlformats.org/officeDocument/2006/relationships/hyperlink" Target="http://e.nalogplan.ru/npd-doc.aspx?npmid=98&amp;npid=9231672" TargetMode="External"/><Relationship Id="rId3" Type="http://schemas.openxmlformats.org/officeDocument/2006/relationships/hyperlink" Target="http://www.vestnik-gosreg.ru/" TargetMode="External"/><Relationship Id="rId7" Type="http://schemas.openxmlformats.org/officeDocument/2006/relationships/hyperlink" Target="http://services.fms.gov.ru/info-service.htm?sid=2000" TargetMode="External"/><Relationship Id="rId12" Type="http://schemas.openxmlformats.org/officeDocument/2006/relationships/hyperlink" Target="http://publication.pravo.gov.ru/Document/View/0001202003060025" TargetMode="External"/><Relationship Id="rId17" Type="http://schemas.openxmlformats.org/officeDocument/2006/relationships/hyperlink" Target="http://e.nalogplan.ru/npd-doc.aspx?npmid=98&amp;npid=10901064" TargetMode="External"/><Relationship Id="rId2" Type="http://schemas.openxmlformats.org/officeDocument/2006/relationships/hyperlink" Target="http://nalog.ru/" TargetMode="External"/><Relationship Id="rId16" Type="http://schemas.openxmlformats.org/officeDocument/2006/relationships/hyperlink" Target="http://publication.pravo.gov.ru/Document/View/0001202005250047" TargetMode="External"/><Relationship Id="rId1" Type="http://schemas.openxmlformats.org/officeDocument/2006/relationships/slideLayout" Target="../slideLayouts/slideLayout4.xml"/><Relationship Id="rId6" Type="http://schemas.openxmlformats.org/officeDocument/2006/relationships/hyperlink" Target="https://fssp.gov.ru/iss/IP" TargetMode="External"/><Relationship Id="rId11" Type="http://schemas.openxmlformats.org/officeDocument/2006/relationships/hyperlink" Target="http://www.consultant.ru/cons/cgi/online.cgi?req=doc&amp;base=LAW&amp;n=347198&amp;dst=1000000001&amp;date=11.03.2020" TargetMode="External"/><Relationship Id="rId5" Type="http://schemas.openxmlformats.org/officeDocument/2006/relationships/hyperlink" Target="http://fssprus.ru/" TargetMode="External"/><Relationship Id="rId15" Type="http://schemas.openxmlformats.org/officeDocument/2006/relationships/hyperlink" Target="https://www.reestr-zalogov.ru/search" TargetMode="External"/><Relationship Id="rId10" Type="http://schemas.openxmlformats.org/officeDocument/2006/relationships/hyperlink" Target="https://bo.nalog.ru/" TargetMode="External"/><Relationship Id="rId4" Type="http://schemas.openxmlformats.org/officeDocument/2006/relationships/hyperlink" Target="https://fedresurs.ru/" TargetMode="External"/><Relationship Id="rId9" Type="http://schemas.openxmlformats.org/officeDocument/2006/relationships/hyperlink" Target="http://zakupki.gov.ru/epz/dishonestsupplier/quicksearch/search.html" TargetMode="External"/><Relationship Id="rId14" Type="http://schemas.openxmlformats.org/officeDocument/2006/relationships/hyperlink" Target="http://www.gks.ru/accounting_report"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hyperlink" Target="file:///C:\Users\1\AppData\Local\cgi\online.cgi%3freq=doc&amp;base=LAW&amp;n=200073&amp;rnd=228224.538319113&amp;dst=100234&amp;fld=134" TargetMode="Externa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hyperlink" Target="https://e.nalogplan.ru/npd-doc?npmid=98&amp;npid=34447462" TargetMode="Externa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hyperlink" Target="https://e.nalogplan.ru/npd-doc?npmid=98&amp;npid=36702877" TargetMode="External"/><Relationship Id="rId2" Type="http://schemas.openxmlformats.org/officeDocument/2006/relationships/hyperlink" Target="https://e.nalogplan.ru/npd-doc?npmid=98&amp;npid=8365628" TargetMode="External"/><Relationship Id="rId1" Type="http://schemas.openxmlformats.org/officeDocument/2006/relationships/slideLayout" Target="../slideLayouts/slideLayout4.xml"/><Relationship Id="rId5" Type="http://schemas.openxmlformats.org/officeDocument/2006/relationships/hyperlink" Target="https://e.nalogplan.ru/npd-doc?npmid=98&amp;npid=28764344" TargetMode="External"/><Relationship Id="rId4" Type="http://schemas.openxmlformats.org/officeDocument/2006/relationships/hyperlink" Target="https://e.nalogplan.ru/npd-doc?npmid=98&amp;npid=36518666"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e.nalogplan.ru/npd-doc?npmid=98&amp;npid=9258912" TargetMode="External"/><Relationship Id="rId2" Type="http://schemas.openxmlformats.org/officeDocument/2006/relationships/hyperlink" Target="http://e.nalogplan.ru/npd-doc.aspx?npmid=98&amp;npid=10901064" TargetMode="External"/><Relationship Id="rId1" Type="http://schemas.openxmlformats.org/officeDocument/2006/relationships/slideLayout" Target="../slideLayouts/slideLayout4.xml"/><Relationship Id="rId4" Type="http://schemas.openxmlformats.org/officeDocument/2006/relationships/hyperlink" Target="https://e.nalogplan.ru/npd-doc?npmid=98&amp;npid=822728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image" Target="../media/image11.svg"/></Relationships>
</file>

<file path=ppt/slides/_rels/slide90.xml.rels><?xml version="1.0" encoding="UTF-8" standalone="yes"?>
<Relationships xmlns="http://schemas.openxmlformats.org/package/2006/relationships"><Relationship Id="rId2" Type="http://schemas.openxmlformats.org/officeDocument/2006/relationships/hyperlink" Target="https://e.nalogplan.ru/npd-doc?npmid=99&amp;npid=565465598" TargetMode="Externa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s://e.nalogplan.ru/npd-doc?npmid=99&amp;npid=563565337" TargetMode="External"/><Relationship Id="rId2" Type="http://schemas.openxmlformats.org/officeDocument/2006/relationships/hyperlink" Target="https://e.nalogplan.ru/npd-doc?npmid=99&amp;npid=563565338" TargetMode="External"/><Relationship Id="rId1" Type="http://schemas.openxmlformats.org/officeDocument/2006/relationships/slideLayout" Target="../slideLayouts/slideLayout8.xml"/><Relationship Id="rId6" Type="http://schemas.openxmlformats.org/officeDocument/2006/relationships/hyperlink" Target="https://e.nalogplan.ru/npd-doc?npmid=98&amp;npid=26642620" TargetMode="External"/><Relationship Id="rId5" Type="http://schemas.openxmlformats.org/officeDocument/2006/relationships/hyperlink" Target="https://e.nalogplan.ru/npd-doc?npmid=98&amp;npid=26133777" TargetMode="External"/><Relationship Id="rId4" Type="http://schemas.openxmlformats.org/officeDocument/2006/relationships/hyperlink" Target="https://e.nalogplan.ru/npd-doc?npmid=99&amp;npid=564167044"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e.nalogplan.ru/npd-doc?npmid=98&amp;npid=38592940" TargetMode="External"/><Relationship Id="rId2" Type="http://schemas.openxmlformats.org/officeDocument/2006/relationships/hyperlink" Target="https://e.nalogplan.ru/npd-doc?npmid=98&amp;npid=26133777"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s://e.nalogplan.ru/npd-doc?npmid=98&amp;npid=6746368" TargetMode="External"/><Relationship Id="rId2" Type="http://schemas.openxmlformats.org/officeDocument/2006/relationships/hyperlink" Target="https://e.nalogplan.ru/npd-doc?npmid=98&amp;npid=26642620" TargetMode="Externa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hyperlink" Target="https://e.nalogplan.ru/npd-doc?npmid=99&amp;npid=901857168" TargetMode="External"/><Relationship Id="rId2" Type="http://schemas.openxmlformats.org/officeDocument/2006/relationships/hyperlink" Target="https://login.consultant.ru/link/?req=doc&amp;base=QUEST&amp;n=199331&amp;demo=1" TargetMode="External"/><Relationship Id="rId1" Type="http://schemas.openxmlformats.org/officeDocument/2006/relationships/slideLayout" Target="../slideLayouts/slideLayout4.xml"/><Relationship Id="rId4" Type="http://schemas.openxmlformats.org/officeDocument/2006/relationships/hyperlink" Target="http://www.fa.ru/org/dep/npittr/Pages/mag.aspx"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kad.arbitr.ru/Document/Pdf/39683faa-0cba-4d6e-b48f-8cda2e4cd3a9/47278dd2-d797-42d0-801b-8867b935b0b6/A33-3832-2019_20210909_Opredelenie.pdf?isAddStamp=True" TargetMode="Externa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2021</a:t>
            </a:r>
            <a:endParaRPr lang="ru-RU" dirty="0"/>
          </a:p>
        </p:txBody>
      </p:sp>
      <p:sp>
        <p:nvSpPr>
          <p:cNvPr id="3" name="Объект 2"/>
          <p:cNvSpPr>
            <a:spLocks noGrp="1"/>
          </p:cNvSpPr>
          <p:nvPr>
            <p:ph idx="1"/>
          </p:nvPr>
        </p:nvSpPr>
        <p:spPr/>
        <p:txBody>
          <a:bodyPr>
            <a:normAutofit fontScale="92500" lnSpcReduction="10000"/>
          </a:bodyPr>
          <a:lstStyle/>
          <a:p>
            <a:pPr>
              <a:buNone/>
            </a:pPr>
            <a:r>
              <a:rPr lang="ru-RU" b="1" dirty="0"/>
              <a:t> Ряховский   Дмитрий Иванович</a:t>
            </a:r>
            <a:endParaRPr lang="ru-RU" dirty="0"/>
          </a:p>
          <a:p>
            <a:pPr algn="just">
              <a:buNone/>
            </a:pPr>
            <a:r>
              <a:rPr lang="ru-RU" dirty="0"/>
              <a:t>       д.э.н., руководитель Департамента налогов и налогового администрирования Финансового университета при Правительстве РФ, партнер по налоговой практике юридической фирмы «ЛЕГИКОН-ПРАВО», ректор ИЭАУ, член Президентского Совета ИПБ МР, аттестованный преподаватель ИПБ России, практикующий налоговый консультант</a:t>
            </a:r>
          </a:p>
          <a:p>
            <a:pPr algn="ctr">
              <a:buNone/>
            </a:pPr>
            <a:r>
              <a:rPr lang="ru-RU" sz="6600" dirty="0">
                <a:hlinkClick r:id="rId2"/>
              </a:rPr>
              <a:t>Налоговые споры :</a:t>
            </a:r>
          </a:p>
          <a:p>
            <a:pPr algn="ctr">
              <a:buNone/>
            </a:pPr>
            <a:r>
              <a:rPr lang="en-US" sz="6600" dirty="0">
                <a:hlinkClick r:id="rId2"/>
              </a:rPr>
              <a:t>Umc331@mail.ru</a:t>
            </a:r>
            <a:endParaRPr lang="ru-RU" dirty="0"/>
          </a:p>
        </p:txBody>
      </p:sp>
    </p:spTree>
    <p:extLst>
      <p:ext uri="{BB962C8B-B14F-4D97-AF65-F5344CB8AC3E}">
        <p14:creationId xmlns="" xmlns:p14="http://schemas.microsoft.com/office/powerpoint/2010/main" val="1624032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685800">
              <a:defRPr/>
            </a:pPr>
            <a:r>
              <a:rPr lang="en-US">
                <a:solidFill>
                  <a:prstClr val="black">
                    <a:tint val="75000"/>
                  </a:prstClr>
                </a:solidFill>
                <a:latin typeface="Calibri" panose="020F0502020204030204"/>
              </a:rPr>
              <a:t>DATE</a:t>
            </a:r>
          </a:p>
        </p:txBody>
      </p:sp>
      <p:pic>
        <p:nvPicPr>
          <p:cNvPr id="1026" name="Picture 2" descr="https://zakon.ru/Content/entriesattachments/d0aa7e3e-59fc-46b6-86d2-e122c00bd60d.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0"/>
            <a:ext cx="9314162" cy="6858000"/>
          </a:xfrm>
          <a:prstGeom prst="rect">
            <a:avLst/>
          </a:prstGeom>
          <a:solidFill>
            <a:srgbClr val="C00000"/>
          </a:solidFill>
        </p:spPr>
      </p:pic>
      <p:sp>
        <p:nvSpPr>
          <p:cNvPr id="5" name="Прямоугольник 4"/>
          <p:cNvSpPr/>
          <p:nvPr/>
        </p:nvSpPr>
        <p:spPr>
          <a:xfrm>
            <a:off x="2214750" y="5752337"/>
            <a:ext cx="7931250" cy="230832"/>
          </a:xfrm>
          <a:prstGeom prst="rect">
            <a:avLst/>
          </a:prstGeom>
        </p:spPr>
        <p:txBody>
          <a:bodyPr wrap="square">
            <a:spAutoFit/>
          </a:bodyPr>
          <a:lstStyle/>
          <a:p>
            <a:pPr defTabSz="685800">
              <a:defRPr/>
            </a:pPr>
            <a:r>
              <a:rPr lang="ru-RU" sz="900" b="1" dirty="0">
                <a:solidFill>
                  <a:prstClr val="black"/>
                </a:solidFill>
                <a:latin typeface="Times New Roman" panose="02020603050405020304" pitchFamily="18" charset="0"/>
                <a:cs typeface="Times New Roman" panose="02020603050405020304" pitchFamily="18" charset="0"/>
              </a:rPr>
              <a:t>Источник https://zakon.ru/blog/2020/8/19/tri_goda_dejstvuet_st_541_nk_rf_o_zloupotrebleniyah_pri_ischislenii_nalogov_kakova_statistika_nalogo#_ftn1</a:t>
            </a:r>
          </a:p>
        </p:txBody>
      </p:sp>
      <p:sp>
        <p:nvSpPr>
          <p:cNvPr id="3" name="Прямоугольник 2"/>
          <p:cNvSpPr/>
          <p:nvPr/>
        </p:nvSpPr>
        <p:spPr>
          <a:xfrm>
            <a:off x="9152226" y="4340250"/>
            <a:ext cx="734110" cy="270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ru-RU" sz="1350">
              <a:solidFill>
                <a:prstClr val="black"/>
              </a:solidFill>
              <a:latin typeface="Calibri" panose="020F0502020204030204"/>
            </a:endParaRPr>
          </a:p>
        </p:txBody>
      </p:sp>
    </p:spTree>
    <p:extLst>
      <p:ext uri="{BB962C8B-B14F-4D97-AF65-F5344CB8AC3E}">
        <p14:creationId xmlns="" xmlns:p14="http://schemas.microsoft.com/office/powerpoint/2010/main" val="6617953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i="1" dirty="0" smtClean="0">
                <a:latin typeface="Times New Roman" panose="02020603050405020304" pitchFamily="18" charset="0"/>
                <a:cs typeface="Times New Roman" panose="02020603050405020304" pitchFamily="18" charset="0"/>
              </a:rPr>
              <a:t/>
            </a:r>
            <a:br>
              <a:rPr lang="ru-RU" i="1" dirty="0" smtClean="0">
                <a:latin typeface="Times New Roman" panose="02020603050405020304" pitchFamily="18" charset="0"/>
                <a:cs typeface="Times New Roman" panose="02020603050405020304" pitchFamily="18" charset="0"/>
              </a:rPr>
            </a:br>
            <a:r>
              <a:rPr lang="ru-RU" i="1" dirty="0" smtClean="0">
                <a:latin typeface="Times New Roman" panose="02020603050405020304" pitchFamily="18" charset="0"/>
                <a:cs typeface="Times New Roman" panose="02020603050405020304" pitchFamily="18" charset="0"/>
              </a:rPr>
              <a:t>406. 1 Гражданского кодекса Российской Федерации</a:t>
            </a:r>
            <a:br>
              <a:rPr lang="ru-RU" i="1"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sz="half" idx="1"/>
          </p:nvPr>
        </p:nvSpPr>
        <p:spPr/>
        <p:txBody>
          <a:bodyPr>
            <a:normAutofit fontScale="47500" lnSpcReduction="20000"/>
          </a:bodyPr>
          <a:lstStyle/>
          <a:p>
            <a:r>
              <a:rPr lang="ru-RU" dirty="0" smtClean="0"/>
              <a:t>если проверяющие докажут, что сделки фиктивны, то не поможет (</a:t>
            </a:r>
            <a:r>
              <a:rPr lang="ru-RU" dirty="0" smtClean="0">
                <a:hlinkClick r:id="rId2"/>
              </a:rPr>
              <a:t>постановление АС Северо-Кавказского округа от 13.06.2019 № А53-20058/2018</a:t>
            </a:r>
            <a:r>
              <a:rPr lang="ru-RU" dirty="0" smtClean="0"/>
              <a:t>)</a:t>
            </a:r>
            <a:r>
              <a:rPr lang="ru-RU" b="1" u="sng" dirty="0">
                <a:hlinkClick r:id="rId3"/>
              </a:rPr>
              <a:t> Постановление Одиннадцатого Арбитражного апелляционного суда от 20 ноября 2020 года по делу № A55-33207/2019</a:t>
            </a:r>
            <a:endParaRPr lang="ru-RU" dirty="0"/>
          </a:p>
          <a:p>
            <a:r>
              <a:rPr lang="ru-RU" b="1" dirty="0"/>
              <a:t>Суть дела</a:t>
            </a:r>
            <a:endParaRPr lang="ru-RU" dirty="0"/>
          </a:p>
          <a:p>
            <a:endParaRPr lang="ru-RU" dirty="0" smtClean="0"/>
          </a:p>
          <a:p>
            <a:r>
              <a:rPr lang="ru-RU" b="1" dirty="0" smtClean="0"/>
              <a:t>взыскать убытки с директора, если докажет недобросовестность его действий </a:t>
            </a:r>
            <a:r>
              <a:rPr lang="ru-RU" dirty="0" smtClean="0"/>
              <a:t>(</a:t>
            </a:r>
            <a:r>
              <a:rPr lang="ru-RU" dirty="0" smtClean="0">
                <a:hlinkClick r:id="rId4"/>
              </a:rPr>
              <a:t>п. 4 постановления от 30.07.2013 № 62</a:t>
            </a:r>
            <a:endParaRPr lang="ru-RU" dirty="0" smtClean="0"/>
          </a:p>
          <a:p>
            <a:r>
              <a:rPr lang="ru-RU" dirty="0" smtClean="0"/>
              <a:t>Действия директора могут признать недобросовестными, если он:</a:t>
            </a:r>
          </a:p>
          <a:p>
            <a:r>
              <a:rPr lang="ru-RU" dirty="0" smtClean="0"/>
              <a:t>+</a:t>
            </a:r>
          </a:p>
          <a:p>
            <a:r>
              <a:rPr lang="ru-RU" dirty="0" smtClean="0"/>
              <a:t>скрыл информацию о сделке от учредителей;</a:t>
            </a:r>
          </a:p>
          <a:p>
            <a:r>
              <a:rPr lang="ru-RU" dirty="0" smtClean="0"/>
              <a:t>совершил сделку без согласования с другими должностными лицами;</a:t>
            </a:r>
          </a:p>
          <a:p>
            <a:r>
              <a:rPr lang="ru-RU" dirty="0" smtClean="0"/>
              <a:t>заключил сделку на заведомо невыгодных условиях или с фиктивным контрагентом;</a:t>
            </a:r>
          </a:p>
          <a:p>
            <a:r>
              <a:rPr lang="ru-RU" dirty="0" smtClean="0"/>
              <a:t>изъял документы по сделке.</a:t>
            </a:r>
          </a:p>
          <a:p>
            <a:endParaRPr lang="ru-RU" dirty="0"/>
          </a:p>
        </p:txBody>
      </p:sp>
      <p:sp>
        <p:nvSpPr>
          <p:cNvPr id="4" name="Содержимое 3"/>
          <p:cNvSpPr>
            <a:spLocks noGrp="1"/>
          </p:cNvSpPr>
          <p:nvPr>
            <p:ph sz="half" idx="2"/>
          </p:nvPr>
        </p:nvSpPr>
        <p:spPr/>
        <p:txBody>
          <a:bodyPr>
            <a:normAutofit fontScale="47500" lnSpcReduction="20000"/>
          </a:bodyPr>
          <a:lstStyle/>
          <a:p>
            <a:r>
              <a:rPr lang="ru-RU" dirty="0"/>
              <a:t>Сведения из деклараций по НДС и из АСК НДС о наличии разрывов — налоговая тайна. Раскрывать эту информацию третьим лицам налоговики не вправе. Если только сам налогоплательщик не даст согласие. ФНС считает, что так налогоплательщики снизят налоговые риски по НДС (</a:t>
            </a:r>
            <a:r>
              <a:rPr lang="ru-RU" dirty="0">
                <a:hlinkClick r:id="rId5"/>
              </a:rPr>
              <a:t>п. 15 письма от 10.03.2021 № БВ-4-7/3060@</a:t>
            </a:r>
            <a:r>
              <a:rPr lang="ru-RU" dirty="0"/>
              <a:t>).</a:t>
            </a:r>
          </a:p>
          <a:p>
            <a:pPr lvl="0"/>
            <a:endParaRPr lang="ru-RU" dirty="0" smtClean="0">
              <a:latin typeface="Times New Roman" panose="02020603050405020304" pitchFamily="18" charset="0"/>
              <a:cs typeface="Times New Roman" panose="02020603050405020304" pitchFamily="18" charset="0"/>
            </a:endParaRPr>
          </a:p>
          <a:p>
            <a:pPr lvl="0"/>
            <a:r>
              <a:rPr lang="ru-RU" dirty="0" smtClean="0">
                <a:latin typeface="Times New Roman" panose="02020603050405020304" pitchFamily="18" charset="0"/>
                <a:cs typeface="Times New Roman" panose="02020603050405020304" pitchFamily="18" charset="0"/>
              </a:rPr>
              <a:t>В качестве приложения к договору согласие контрагента на получении информации по нему (форма в Приказе ФНС России от 15.11.2016 года № ММВ-7-17/615@). </a:t>
            </a:r>
          </a:p>
          <a:p>
            <a:pPr lvl="0"/>
            <a:r>
              <a:rPr lang="ru-RU" dirty="0" smtClean="0">
                <a:latin typeface="Times New Roman" panose="02020603050405020304" pitchFamily="18" charset="0"/>
                <a:cs typeface="Times New Roman" panose="02020603050405020304" pitchFamily="18" charset="0"/>
              </a:rPr>
              <a:t>В согласии указывается  по  какому коду предоставляется доступ:</a:t>
            </a:r>
          </a:p>
          <a:p>
            <a:pPr lvl="0"/>
            <a:r>
              <a:rPr lang="ru-RU" dirty="0" smtClean="0">
                <a:latin typeface="Times New Roman" panose="02020603050405020304" pitchFamily="18" charset="0"/>
                <a:cs typeface="Times New Roman" panose="02020603050405020304" pitchFamily="18" charset="0"/>
              </a:rPr>
              <a:t>- по коду 1100: сведения, содержащиеся в налоговых декларациях (расчетах),</a:t>
            </a:r>
          </a:p>
          <a:p>
            <a:pPr lvl="0"/>
            <a:r>
              <a:rPr lang="ru-RU" dirty="0" smtClean="0">
                <a:latin typeface="Times New Roman" panose="02020603050405020304" pitchFamily="18" charset="0"/>
                <a:cs typeface="Times New Roman" panose="02020603050405020304" pitchFamily="18" charset="0"/>
              </a:rPr>
              <a:t> представляемых по окончании каждого налогового (отчетного) периода;</a:t>
            </a:r>
          </a:p>
          <a:p>
            <a:pPr lvl="0"/>
            <a:r>
              <a:rPr lang="ru-RU" dirty="0" smtClean="0">
                <a:latin typeface="Times New Roman" panose="02020603050405020304" pitchFamily="18" charset="0"/>
                <a:cs typeface="Times New Roman" panose="02020603050405020304" pitchFamily="18" charset="0"/>
              </a:rPr>
              <a:t> - по коду 1400: сведения, составляющие налоговую тайну, признаваемые не общедоступными.</a:t>
            </a:r>
          </a:p>
          <a:p>
            <a:pPr lvl="0"/>
            <a:r>
              <a:rPr lang="ru-RU" dirty="0" smtClean="0">
                <a:latin typeface="Times New Roman" panose="02020603050405020304" pitchFamily="18" charset="0"/>
                <a:cs typeface="Times New Roman" panose="02020603050405020304" pitchFamily="18" charset="0"/>
              </a:rPr>
              <a:t> При этом, соответствующие сведения о «разрывах» по НДС, как было указано выше, относятся к информации по коду 1400</a:t>
            </a:r>
          </a:p>
          <a:p>
            <a:endParaRPr lang="ru-RU" dirty="0"/>
          </a:p>
        </p:txBody>
      </p:sp>
    </p:spTree>
    <p:extLst>
      <p:ext uri="{BB962C8B-B14F-4D97-AF65-F5344CB8AC3E}">
        <p14:creationId xmlns="" xmlns:p14="http://schemas.microsoft.com/office/powerpoint/2010/main" val="3899611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1945822" y="185738"/>
          <a:ext cx="7856765" cy="70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599919" y="1026290"/>
            <a:ext cx="8739128" cy="1477328"/>
          </a:xfrm>
          <a:prstGeom prst="rect">
            <a:avLst/>
          </a:prstGeom>
        </p:spPr>
        <p:txBody>
          <a:bodyPr wrap="square">
            <a:spAutoFit/>
          </a:bodyPr>
          <a:lstStyle/>
          <a:p>
            <a:pPr indent="357188" algn="just"/>
            <a:r>
              <a:rPr lang="ru-RU" b="1" i="1" dirty="0">
                <a:latin typeface="Georgia" panose="02040502050405020303" pitchFamily="18" charset="0"/>
              </a:rPr>
              <a:t>Сторона договора, которая дала другой стороне недостоверные заверения об обстоятельствах, обязана возместить другой стороне по ее требованию убытки, причиненные недостоверностью таких заверений, или уплатить неустойку, предусмотренную договором.</a:t>
            </a:r>
          </a:p>
        </p:txBody>
      </p:sp>
      <p:sp>
        <p:nvSpPr>
          <p:cNvPr id="3" name="Номер слайда 2"/>
          <p:cNvSpPr>
            <a:spLocks noGrp="1"/>
          </p:cNvSpPr>
          <p:nvPr>
            <p:ph type="sldNum" sz="quarter" idx="12"/>
          </p:nvPr>
        </p:nvSpPr>
        <p:spPr/>
        <p:txBody>
          <a:bodyPr/>
          <a:lstStyle/>
          <a:p>
            <a:fld id="{BFBCA6E5-750D-4913-86E1-721444A573A8}" type="slidenum">
              <a:rPr lang="ru-RU" smtClean="0"/>
              <a:pPr/>
              <a:t>101</a:t>
            </a:fld>
            <a:endParaRPr lang="ru-RU"/>
          </a:p>
        </p:txBody>
      </p:sp>
      <p:sp>
        <p:nvSpPr>
          <p:cNvPr id="34" name="Прямоугольник 33">
            <a:extLst>
              <a:ext uri="{FF2B5EF4-FFF2-40B4-BE49-F238E27FC236}">
                <a16:creationId xmlns:a16="http://schemas.microsoft.com/office/drawing/2014/main" xmlns="" id="{3F93D4EA-ADE4-4499-BB27-BF930A4B3F68}"/>
              </a:ext>
            </a:extLst>
          </p:cNvPr>
          <p:cNvSpPr/>
          <p:nvPr/>
        </p:nvSpPr>
        <p:spPr>
          <a:xfrm>
            <a:off x="1599920" y="2640908"/>
            <a:ext cx="9068081" cy="1323439"/>
          </a:xfrm>
          <a:prstGeom prst="rect">
            <a:avLst/>
          </a:prstGeom>
        </p:spPr>
        <p:txBody>
          <a:bodyPr wrap="square">
            <a:spAutoFit/>
          </a:bodyPr>
          <a:lstStyle/>
          <a:p>
            <a:pPr lvl="0" algn="ctr"/>
            <a:endParaRPr lang="ru-RU" sz="2000" b="1" i="1" dirty="0">
              <a:latin typeface="Georgia" panose="02040502050405020303" pitchFamily="18" charset="0"/>
            </a:endParaRPr>
          </a:p>
          <a:p>
            <a:pPr lvl="0" algn="ctr"/>
            <a:endParaRPr lang="ru-RU" sz="2000" b="1" i="1" dirty="0">
              <a:latin typeface="Georgia" panose="02040502050405020303" pitchFamily="18" charset="0"/>
            </a:endParaRPr>
          </a:p>
          <a:p>
            <a:pPr lvl="0" algn="ctr"/>
            <a:endParaRPr lang="ru-RU" sz="2000" b="1" i="1" dirty="0">
              <a:latin typeface="Georgia" panose="02040502050405020303" pitchFamily="18" charset="0"/>
            </a:endParaRPr>
          </a:p>
          <a:p>
            <a:pPr lvl="0" algn="ctr"/>
            <a:r>
              <a:rPr lang="ru-RU" sz="2000" b="1" i="1" dirty="0">
                <a:latin typeface="Georgia" panose="02040502050405020303" pitchFamily="18" charset="0"/>
              </a:rPr>
              <a:t> </a:t>
            </a:r>
            <a:endParaRPr lang="ru-RU" sz="2000" dirty="0">
              <a:latin typeface="Georgia" panose="02040502050405020303" pitchFamily="18" charset="0"/>
            </a:endParaRPr>
          </a:p>
        </p:txBody>
      </p:sp>
      <p:graphicFrame>
        <p:nvGraphicFramePr>
          <p:cNvPr id="2" name="Схема 1"/>
          <p:cNvGraphicFramePr/>
          <p:nvPr/>
        </p:nvGraphicFramePr>
        <p:xfrm>
          <a:off x="1750038" y="2567792"/>
          <a:ext cx="8248330" cy="39409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7818221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включить в договор</a:t>
            </a:r>
            <a:endParaRPr lang="ru-RU" dirty="0"/>
          </a:p>
        </p:txBody>
      </p:sp>
      <p:sp>
        <p:nvSpPr>
          <p:cNvPr id="3" name="Содержимое 2"/>
          <p:cNvSpPr>
            <a:spLocks noGrp="1"/>
          </p:cNvSpPr>
          <p:nvPr>
            <p:ph sz="half" idx="1"/>
          </p:nvPr>
        </p:nvSpPr>
        <p:spPr/>
        <p:txBody>
          <a:bodyPr>
            <a:normAutofit fontScale="92500" lnSpcReduction="10000"/>
          </a:bodyPr>
          <a:lstStyle/>
          <a:p>
            <a:r>
              <a:rPr lang="ru-RU" b="1" dirty="0" smtClean="0">
                <a:solidFill>
                  <a:srgbClr val="FF0000"/>
                </a:solidFill>
              </a:rPr>
              <a:t>Постановление АС Московского округа от 30.10.2017 № Ф05-15674/2017- </a:t>
            </a:r>
            <a:r>
              <a:rPr lang="ru-RU" dirty="0" smtClean="0"/>
              <a:t>Пропишите в договоре обязанность контрагента передать вам счет-фактуру и накладную, а также штраф, если он этого не сделает. Так вы избежите проблем с НДС и налогом на прибыль.</a:t>
            </a:r>
          </a:p>
          <a:p>
            <a:endParaRPr lang="ru-RU" dirty="0"/>
          </a:p>
        </p:txBody>
      </p:sp>
      <p:sp>
        <p:nvSpPr>
          <p:cNvPr id="4" name="Содержимое 3"/>
          <p:cNvSpPr>
            <a:spLocks noGrp="1"/>
          </p:cNvSpPr>
          <p:nvPr>
            <p:ph sz="half" idx="2"/>
          </p:nvPr>
        </p:nvSpPr>
        <p:spPr/>
        <p:txBody>
          <a:bodyPr>
            <a:normAutofit fontScale="92500" lnSpcReduction="10000"/>
          </a:bodyPr>
          <a:lstStyle/>
          <a:p>
            <a:r>
              <a:rPr lang="ru-RU" dirty="0" smtClean="0"/>
              <a:t>Договор в письменной форме можно заключать несколькими способами. Например, составив один документ с подписями сторон. Либо через обмен письмами, телеграммами, телексами, телефаксами и иными документами, в том числе электронными, передаваемыми по каналам связи (п. 2 ст. 434 ГК). </a:t>
            </a:r>
            <a:r>
              <a:rPr lang="ru-RU" b="1" dirty="0" smtClean="0"/>
              <a:t>Описать конкретные номера телефонов, </a:t>
            </a:r>
            <a:r>
              <a:rPr lang="ru-RU" b="1" dirty="0" err="1" smtClean="0"/>
              <a:t>емайлов</a:t>
            </a:r>
            <a:r>
              <a:rPr lang="ru-RU" b="1" dirty="0" smtClean="0"/>
              <a:t> и т.д.</a:t>
            </a:r>
          </a:p>
          <a:p>
            <a:endParaRPr lang="ru-RU" dirty="0"/>
          </a:p>
        </p:txBody>
      </p:sp>
    </p:spTree>
    <p:extLst>
      <p:ext uri="{BB962C8B-B14F-4D97-AF65-F5344CB8AC3E}">
        <p14:creationId xmlns="" xmlns:p14="http://schemas.microsoft.com/office/powerpoint/2010/main" val="42400547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351586" y="836713"/>
          <a:ext cx="7344815" cy="5112569"/>
        </p:xfrm>
        <a:graphic>
          <a:graphicData uri="http://schemas.openxmlformats.org/drawingml/2006/table">
            <a:tbl>
              <a:tblPr/>
              <a:tblGrid>
                <a:gridCol w="1468963">
                  <a:extLst>
                    <a:ext uri="{9D8B030D-6E8A-4147-A177-3AD203B41FA5}">
                      <a16:colId xmlns:a16="http://schemas.microsoft.com/office/drawing/2014/main" xmlns="" val="20000"/>
                    </a:ext>
                  </a:extLst>
                </a:gridCol>
                <a:gridCol w="1468963">
                  <a:extLst>
                    <a:ext uri="{9D8B030D-6E8A-4147-A177-3AD203B41FA5}">
                      <a16:colId xmlns:a16="http://schemas.microsoft.com/office/drawing/2014/main" xmlns="" val="20001"/>
                    </a:ext>
                  </a:extLst>
                </a:gridCol>
                <a:gridCol w="1468963">
                  <a:extLst>
                    <a:ext uri="{9D8B030D-6E8A-4147-A177-3AD203B41FA5}">
                      <a16:colId xmlns:a16="http://schemas.microsoft.com/office/drawing/2014/main" xmlns="" val="20002"/>
                    </a:ext>
                  </a:extLst>
                </a:gridCol>
                <a:gridCol w="1468963">
                  <a:extLst>
                    <a:ext uri="{9D8B030D-6E8A-4147-A177-3AD203B41FA5}">
                      <a16:colId xmlns:a16="http://schemas.microsoft.com/office/drawing/2014/main" xmlns="" val="20003"/>
                    </a:ext>
                  </a:extLst>
                </a:gridCol>
                <a:gridCol w="1468963">
                  <a:extLst>
                    <a:ext uri="{9D8B030D-6E8A-4147-A177-3AD203B41FA5}">
                      <a16:colId xmlns:a16="http://schemas.microsoft.com/office/drawing/2014/main" xmlns="" val="20004"/>
                    </a:ext>
                  </a:extLst>
                </a:gridCol>
              </a:tblGrid>
              <a:tr h="284032">
                <a:tc rowSpan="2">
                  <a:txBody>
                    <a:bodyPr/>
                    <a:lstStyle/>
                    <a:p>
                      <a:r>
                        <a:rPr lang="ru-RU" sz="1200" dirty="0">
                          <a:latin typeface="Calibri"/>
                          <a:ea typeface="Times New Roman"/>
                          <a:cs typeface="Times New Roman"/>
                        </a:rPr>
                        <a:t>Первый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a:latin typeface="Calibri"/>
                          <a:ea typeface="Times New Roman"/>
                          <a:cs typeface="Times New Roman"/>
                        </a:rPr>
                        <a:t>Правовая экспертиза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852095">
                <a:tc vMerge="1">
                  <a:txBody>
                    <a:bodyPr/>
                    <a:lstStyle/>
                    <a:p>
                      <a:endParaRPr lang="ru-RU"/>
                    </a:p>
                  </a:txBody>
                  <a:tcPr/>
                </a:tc>
                <a:tc>
                  <a:txBody>
                    <a:bodyPr/>
                    <a:lstStyle/>
                    <a:p>
                      <a:r>
                        <a:rPr lang="ru-RU" sz="1200">
                          <a:latin typeface="Calibri"/>
                          <a:ea typeface="Times New Roman"/>
                          <a:cs typeface="Times New Roman"/>
                        </a:rPr>
                        <a:t>Анализ участников договора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Анализ наличия налоговых оговорок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Анализ вида деятельности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Анализ предмета договора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84032">
                <a:tc rowSpan="2">
                  <a:txBody>
                    <a:bodyPr/>
                    <a:lstStyle/>
                    <a:p>
                      <a:r>
                        <a:rPr lang="ru-RU" sz="1200">
                          <a:latin typeface="Calibri"/>
                          <a:ea typeface="Times New Roman"/>
                          <a:cs typeface="Times New Roman"/>
                        </a:rPr>
                        <a:t>Второй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a:latin typeface="Calibri"/>
                          <a:ea typeface="Times New Roman"/>
                          <a:cs typeface="Times New Roman"/>
                        </a:rPr>
                        <a:t>Финансовая (налоговая) экспертиза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1704189">
                <a:tc vMerge="1">
                  <a:txBody>
                    <a:bodyPr/>
                    <a:lstStyle/>
                    <a:p>
                      <a:endParaRPr lang="ru-RU"/>
                    </a:p>
                  </a:txBody>
                  <a:tcPr/>
                </a:tc>
                <a:tc>
                  <a:txBody>
                    <a:bodyPr/>
                    <a:lstStyle/>
                    <a:p>
                      <a:r>
                        <a:rPr lang="ru-RU" sz="1200" dirty="0">
                          <a:latin typeface="Calibri"/>
                          <a:ea typeface="Times New Roman"/>
                          <a:cs typeface="Times New Roman"/>
                        </a:rPr>
                        <a:t>Сроки по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Методы взаиморасчетов по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dirty="0">
                          <a:latin typeface="Calibri"/>
                          <a:ea typeface="Times New Roman"/>
                          <a:cs typeface="Times New Roman"/>
                        </a:rPr>
                        <a:t>Выбор метода установления цены по договору между хозяйственными субъектами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Скидки и надбавки</a:t>
                      </a:r>
                      <a:br>
                        <a:rPr lang="ru-RU" sz="1200">
                          <a:latin typeface="Calibri"/>
                          <a:ea typeface="Times New Roman"/>
                          <a:cs typeface="Times New Roman"/>
                        </a:rPr>
                      </a:br>
                      <a:r>
                        <a:rPr lang="ru-RU" sz="1200">
                          <a:latin typeface="Calibri"/>
                          <a:ea typeface="Times New Roman"/>
                          <a:cs typeface="Times New Roman"/>
                        </a:rPr>
                        <a:t>в условиях договора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68063">
                <a:tc>
                  <a:txBody>
                    <a:bodyPr/>
                    <a:lstStyle/>
                    <a:p>
                      <a:r>
                        <a:rPr lang="ru-RU" sz="1200">
                          <a:latin typeface="Calibri"/>
                          <a:ea typeface="Times New Roman"/>
                          <a:cs typeface="Times New Roman"/>
                        </a:rPr>
                        <a:t>Третий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dirty="0">
                          <a:latin typeface="Calibri"/>
                          <a:ea typeface="Times New Roman"/>
                          <a:cs typeface="Times New Roman"/>
                        </a:rPr>
                        <a:t>Определение цены сделки по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4"/>
                  </a:ext>
                </a:extLst>
              </a:tr>
              <a:tr h="852095">
                <a:tc>
                  <a:txBody>
                    <a:bodyPr/>
                    <a:lstStyle/>
                    <a:p>
                      <a:r>
                        <a:rPr lang="ru-RU" sz="1200">
                          <a:latin typeface="Calibri"/>
                          <a:ea typeface="Times New Roman"/>
                          <a:cs typeface="Times New Roman"/>
                        </a:rPr>
                        <a:t>Четвертый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dirty="0">
                          <a:latin typeface="Calibri"/>
                          <a:ea typeface="Times New Roman"/>
                          <a:cs typeface="Times New Roman"/>
                        </a:rPr>
                        <a:t>Оценка налогового рисков цены сделки по хозяйственному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5"/>
                  </a:ext>
                </a:extLst>
              </a:tr>
              <a:tr h="568063">
                <a:tc>
                  <a:txBody>
                    <a:bodyPr/>
                    <a:lstStyle/>
                    <a:p>
                      <a:r>
                        <a:rPr lang="ru-RU" sz="1200">
                          <a:latin typeface="Calibri"/>
                          <a:ea typeface="Times New Roman"/>
                          <a:cs typeface="Times New Roman"/>
                        </a:rPr>
                        <a:t>Пятый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dirty="0">
                          <a:latin typeface="Calibri"/>
                          <a:ea typeface="Times New Roman"/>
                          <a:cs typeface="Times New Roman"/>
                        </a:rPr>
                        <a:t>Оценка налоговой доли добавленной стоимости в исходной цене по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 xmlns:p14="http://schemas.microsoft.com/office/powerpoint/2010/main" val="36893404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Судебные расходы</a:t>
            </a:r>
            <a:endParaRPr lang="ru-RU" dirty="0"/>
          </a:p>
        </p:txBody>
      </p:sp>
      <p:sp>
        <p:nvSpPr>
          <p:cNvPr id="3" name="Содержимое 2"/>
          <p:cNvSpPr>
            <a:spLocks noGrp="1"/>
          </p:cNvSpPr>
          <p:nvPr>
            <p:ph idx="1"/>
          </p:nvPr>
        </p:nvSpPr>
        <p:spPr/>
        <p:txBody>
          <a:bodyPr>
            <a:normAutofit fontScale="62500" lnSpcReduction="20000"/>
          </a:bodyPr>
          <a:lstStyle/>
          <a:p>
            <a:r>
              <a:rPr lang="ru-RU" b="1" dirty="0" smtClean="0"/>
              <a:t>Судебные </a:t>
            </a:r>
            <a:r>
              <a:rPr lang="ru-RU" b="1" dirty="0"/>
              <a:t>расходы — это прямые убытки </a:t>
            </a:r>
            <a:r>
              <a:rPr lang="ru-RU" dirty="0">
                <a:hlinkClick r:id="rId2"/>
              </a:rPr>
              <a:t>ВС от 22.12.2017 № 307-ЭС17-14888</a:t>
            </a:r>
            <a:r>
              <a:rPr lang="ru-RU" dirty="0"/>
              <a:t>- можно переуступить! </a:t>
            </a:r>
            <a:endParaRPr lang="ru-RU" dirty="0" smtClean="0"/>
          </a:p>
          <a:p>
            <a:r>
              <a:rPr lang="ru-RU" dirty="0" smtClean="0"/>
              <a:t>Возмещение убытков следует рассматривать как государственную гарантию защиты гражданских прав и свобод, вытекающую из </a:t>
            </a:r>
            <a:r>
              <a:rPr lang="ru-RU" dirty="0" smtClean="0">
                <a:hlinkClick r:id="rId3"/>
              </a:rPr>
              <a:t>статьи 53</a:t>
            </a:r>
            <a:r>
              <a:rPr lang="ru-RU" dirty="0" smtClean="0"/>
              <a:t> и пункта 1 статьи 46 Конституции (</a:t>
            </a:r>
            <a:r>
              <a:rPr lang="ru-RU" dirty="0" smtClean="0">
                <a:hlinkClick r:id="rId4"/>
              </a:rPr>
              <a:t>п. 2 определения КС от 16.01.2018 № 7-О</a:t>
            </a:r>
            <a:endParaRPr lang="ru-RU" dirty="0" smtClean="0"/>
          </a:p>
          <a:p>
            <a:pPr fontAlgn="base"/>
            <a:r>
              <a:rPr lang="ru-RU" b="1" dirty="0" smtClean="0"/>
              <a:t>По мнению Верховного суда, сумма НДФЛ, уплаченная компанией с вознаграждения адвоката, такая же часть судебных расходов, как и сумма, которую адвокат получил на руки.</a:t>
            </a:r>
            <a:r>
              <a:rPr lang="ru-RU" dirty="0" smtClean="0"/>
              <a:t> </a:t>
            </a:r>
            <a:r>
              <a:rPr lang="ru-RU" u="sng" dirty="0" smtClean="0">
                <a:hlinkClick r:id="rId5"/>
              </a:rPr>
              <a:t>Определение ВС от 09.08.2018 № 310-КГ16-13086</a:t>
            </a:r>
            <a:endParaRPr lang="ru-RU" dirty="0" smtClean="0"/>
          </a:p>
          <a:p>
            <a:r>
              <a:rPr lang="ru-RU" b="1" dirty="0" smtClean="0"/>
              <a:t>Защитник </a:t>
            </a:r>
            <a:r>
              <a:rPr lang="ru-RU" b="1" dirty="0"/>
              <a:t>без статуса адвоката можно </a:t>
            </a:r>
            <a:r>
              <a:rPr lang="ru-RU" dirty="0">
                <a:hlinkClick r:id="rId6"/>
              </a:rPr>
              <a:t>АС Центрального округа от 12.12.2017 № А36-13004/2016</a:t>
            </a:r>
            <a:r>
              <a:rPr lang="ru-RU" dirty="0"/>
              <a:t>, </a:t>
            </a:r>
            <a:r>
              <a:rPr lang="ru-RU" dirty="0">
                <a:hlinkClick r:id="rId7"/>
              </a:rPr>
              <a:t>Девятнадцатого ААС от 07.07.2016 № А36-707/2015</a:t>
            </a:r>
            <a:r>
              <a:rPr lang="ru-RU" dirty="0"/>
              <a:t>).</a:t>
            </a:r>
          </a:p>
          <a:p>
            <a:r>
              <a:rPr lang="ru-RU" b="1" dirty="0"/>
              <a:t>Реальность расходов взять </a:t>
            </a:r>
            <a:r>
              <a:rPr lang="ru-RU" b="1" dirty="0" err="1"/>
              <a:t>займ</a:t>
            </a:r>
            <a:r>
              <a:rPr lang="ru-RU" b="1" dirty="0"/>
              <a:t> на </a:t>
            </a:r>
            <a:r>
              <a:rPr lang="ru-RU" b="1" dirty="0" err="1"/>
              <a:t>адвоката</a:t>
            </a:r>
            <a:r>
              <a:rPr lang="ru-RU" dirty="0" err="1">
                <a:hlinkClick r:id="rId8"/>
              </a:rPr>
              <a:t>ВС</a:t>
            </a:r>
            <a:r>
              <a:rPr lang="ru-RU" dirty="0">
                <a:hlinkClick r:id="rId8"/>
              </a:rPr>
              <a:t> от 22.07.2016 № 307-ЭС16-9917</a:t>
            </a:r>
            <a:endParaRPr lang="ru-RU" dirty="0"/>
          </a:p>
          <a:p>
            <a:r>
              <a:rPr lang="ru-RU" dirty="0"/>
              <a:t>10% от суммы иска МОЖНО  </a:t>
            </a:r>
            <a:r>
              <a:rPr lang="ru-RU" dirty="0">
                <a:solidFill>
                  <a:srgbClr val="0070C0"/>
                </a:solidFill>
              </a:rPr>
              <a:t>№ </a:t>
            </a:r>
            <a:r>
              <a:rPr lang="ru-RU" dirty="0" smtClean="0">
                <a:solidFill>
                  <a:srgbClr val="0070C0"/>
                </a:solidFill>
              </a:rPr>
              <a:t>А36-13004/2016</a:t>
            </a:r>
          </a:p>
          <a:p>
            <a:r>
              <a:rPr lang="ru-RU" dirty="0" smtClean="0">
                <a:hlinkClick r:id="rId9"/>
              </a:rPr>
              <a:t>- </a:t>
            </a:r>
            <a:r>
              <a:rPr lang="ru-RU" b="1" dirty="0" smtClean="0">
                <a:solidFill>
                  <a:srgbClr val="00B050"/>
                </a:solidFill>
                <a:hlinkClick r:id="rId9"/>
              </a:rPr>
              <a:t>судебные издержки в сумме 220 </a:t>
            </a:r>
            <a:r>
              <a:rPr lang="ru-RU" b="1" dirty="0" err="1" smtClean="0">
                <a:solidFill>
                  <a:srgbClr val="00B050"/>
                </a:solidFill>
                <a:hlinkClick r:id="rId9"/>
              </a:rPr>
              <a:t>тр</a:t>
            </a:r>
            <a:r>
              <a:rPr lang="ru-RU" b="1" dirty="0" smtClean="0">
                <a:solidFill>
                  <a:srgbClr val="00B050"/>
                </a:solidFill>
                <a:hlinkClick r:id="rId9"/>
              </a:rPr>
              <a:t> да, остальное нет – пояснения о затратах не дали и т.д. </a:t>
            </a:r>
            <a:r>
              <a:rPr lang="ru-RU" dirty="0" smtClean="0">
                <a:hlinkClick r:id="rId9"/>
              </a:rPr>
              <a:t>постановление Шестого ААС от 21.05.2018 № 06АП-1988/2018</a:t>
            </a:r>
            <a:r>
              <a:rPr lang="ru-RU" dirty="0" smtClean="0"/>
              <a:t>).</a:t>
            </a:r>
          </a:p>
          <a:p>
            <a:r>
              <a:rPr lang="ru-RU" dirty="0" smtClean="0">
                <a:solidFill>
                  <a:srgbClr val="0070C0"/>
                </a:solidFill>
              </a:rPr>
              <a:t>ИФНС взыскала судебные расходы 53тр </a:t>
            </a:r>
            <a:r>
              <a:rPr lang="ru-RU" dirty="0" smtClean="0">
                <a:hlinkClick r:id="rId10"/>
              </a:rPr>
              <a:t>постановление Восемнадцатого ААС от 23.08.2018 № 18АП-10296/2018</a:t>
            </a:r>
            <a:r>
              <a:rPr lang="ru-RU" dirty="0" smtClean="0"/>
              <a:t>).</a:t>
            </a:r>
          </a:p>
          <a:p>
            <a:endParaRPr lang="ru-RU" dirty="0">
              <a:solidFill>
                <a:srgbClr val="0070C0"/>
              </a:solidFill>
            </a:endParaRPr>
          </a:p>
          <a:p>
            <a:endParaRPr lang="ru-RU" dirty="0"/>
          </a:p>
        </p:txBody>
      </p:sp>
    </p:spTree>
    <p:extLst>
      <p:ext uri="{BB962C8B-B14F-4D97-AF65-F5344CB8AC3E}">
        <p14:creationId xmlns="" xmlns:p14="http://schemas.microsoft.com/office/powerpoint/2010/main" val="12400001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Деловая переписка</a:t>
            </a:r>
            <a:endParaRPr lang="ru-RU" dirty="0"/>
          </a:p>
        </p:txBody>
      </p:sp>
      <p:sp>
        <p:nvSpPr>
          <p:cNvPr id="3" name="Объект 2"/>
          <p:cNvSpPr>
            <a:spLocks noGrp="1"/>
          </p:cNvSpPr>
          <p:nvPr>
            <p:ph sz="half" idx="1"/>
          </p:nvPr>
        </p:nvSpPr>
        <p:spPr/>
        <p:txBody>
          <a:bodyPr>
            <a:normAutofit fontScale="62500" lnSpcReduction="20000"/>
          </a:bodyPr>
          <a:lstStyle/>
          <a:p>
            <a:r>
              <a:rPr lang="ru-RU" dirty="0"/>
              <a:t>скриншот может быть доказательством в суде (</a:t>
            </a:r>
            <a:r>
              <a:rPr lang="ru-RU" u="sng" dirty="0">
                <a:hlinkClick r:id="rId2"/>
              </a:rPr>
              <a:t>письмо от 31.03.2016 № СА-4-7/5589</a:t>
            </a:r>
            <a:r>
              <a:rPr lang="ru-RU" dirty="0" smtClean="0"/>
              <a:t>).</a:t>
            </a:r>
            <a:r>
              <a:rPr lang="ru-RU" dirty="0"/>
              <a:t> делать скриншоты каждой электронной страницы по отправке электронной налоговой декларации или другой информации в инспекцию. Они позволят вам сделать обоснованный запрос в ФНС и получить ответ. Без скриншотов вам в запросе могут и отказать (письма ФНС </a:t>
            </a:r>
            <a:r>
              <a:rPr lang="ru-RU" u="sng" dirty="0">
                <a:hlinkClick r:id="rId3"/>
              </a:rPr>
              <a:t>от 02.07.2020 № АБ-3-19/4937@</a:t>
            </a:r>
            <a:r>
              <a:rPr lang="ru-RU" dirty="0"/>
              <a:t>, </a:t>
            </a:r>
            <a:r>
              <a:rPr lang="ru-RU" u="sng" dirty="0">
                <a:hlinkClick r:id="rId4"/>
              </a:rPr>
              <a:t>от 17.02.2020 № БС-3-11/1183@</a:t>
            </a:r>
            <a:r>
              <a:rPr lang="ru-RU" dirty="0"/>
              <a:t> и </a:t>
            </a:r>
            <a:r>
              <a:rPr lang="ru-RU" u="sng" dirty="0">
                <a:hlinkClick r:id="rId5"/>
              </a:rPr>
              <a:t>от 21.02.2020 № БС-3-11/1405@</a:t>
            </a:r>
            <a:r>
              <a:rPr lang="ru-RU" dirty="0"/>
              <a:t>). Также в случае налогового спора пригодятся скриншоты электронных писем по сделке с контрагентом или переговоры в мессенджерах.</a:t>
            </a:r>
          </a:p>
        </p:txBody>
      </p:sp>
      <p:sp>
        <p:nvSpPr>
          <p:cNvPr id="4" name="Объект 3"/>
          <p:cNvSpPr>
            <a:spLocks noGrp="1"/>
          </p:cNvSpPr>
          <p:nvPr>
            <p:ph sz="half" idx="2"/>
          </p:nvPr>
        </p:nvSpPr>
        <p:spPr/>
        <p:txBody>
          <a:bodyPr>
            <a:normAutofit fontScale="62500" lnSpcReduction="20000"/>
          </a:bodyPr>
          <a:lstStyle/>
          <a:p>
            <a:r>
              <a:rPr lang="ru-RU" dirty="0" smtClean="0"/>
              <a:t>суды </a:t>
            </a:r>
            <a:r>
              <a:rPr lang="ru-RU" dirty="0"/>
              <a:t>требуют, чтобы распечатки заверил нотариус (постановления ФАС Московского округа от 30.12.2009 № КА-А40/14666-09 и </a:t>
            </a:r>
            <a:r>
              <a:rPr lang="ru-RU" u="sng" dirty="0">
                <a:hlinkClick r:id="rId6"/>
              </a:rPr>
              <a:t>от </a:t>
            </a:r>
            <a:r>
              <a:rPr lang="ru-RU" u="sng" dirty="0" smtClean="0">
                <a:hlinkClick r:id="rId6"/>
              </a:rPr>
              <a:t>22.10.2009 </a:t>
            </a:r>
            <a:r>
              <a:rPr lang="ru-RU" u="sng" dirty="0">
                <a:hlinkClick r:id="rId6"/>
              </a:rPr>
              <a:t>№ КГ-А40/10844-09</a:t>
            </a:r>
            <a:r>
              <a:rPr lang="ru-RU" dirty="0"/>
              <a:t>). </a:t>
            </a:r>
            <a:endParaRPr lang="ru-RU" dirty="0" smtClean="0"/>
          </a:p>
          <a:p>
            <a:r>
              <a:rPr lang="ru-RU" dirty="0"/>
              <a:t>Скриншот СМС-переписки помог гражданину доказать факт заключения трудового договора (</a:t>
            </a:r>
            <a:r>
              <a:rPr lang="ru-RU" dirty="0">
                <a:hlinkClick r:id="rId7"/>
              </a:rPr>
              <a:t>определение ВС от 13.05.2019 № 69-КГ19-4</a:t>
            </a:r>
            <a:r>
              <a:rPr lang="ru-RU" dirty="0" smtClean="0"/>
              <a:t>);</a:t>
            </a:r>
            <a:r>
              <a:rPr lang="ru-RU" dirty="0"/>
              <a:t> В скриншотах из социальной сети выяснилось: две компании используют одних и тех же сотрудников. А в рекламной информации они позиционируют себя как единое целое (</a:t>
            </a:r>
            <a:r>
              <a:rPr lang="ru-RU" dirty="0">
                <a:hlinkClick r:id="rId8"/>
              </a:rPr>
              <a:t>постановление АС Северо-Западного округа от 20.01.2020 № А13-18218/2017</a:t>
            </a:r>
            <a:r>
              <a:rPr lang="ru-RU" dirty="0"/>
              <a:t>);</a:t>
            </a:r>
          </a:p>
          <a:p>
            <a:r>
              <a:rPr lang="ru-RU" dirty="0"/>
              <a:t>чтобы подтвердить взаимодействие с госорганами. Чиновники могут предъявить скриншот, который докажет, что вы получили запрос из инспекции. Например, из программы АИС «Налог-3» (</a:t>
            </a:r>
            <a:r>
              <a:rPr lang="ru-RU" dirty="0">
                <a:hlinkClick r:id="rId9"/>
              </a:rPr>
              <a:t>постановление АС Северо-Кавказского округа от 03.06.2020 № А61-3358/2019</a:t>
            </a:r>
            <a:r>
              <a:rPr lang="ru-RU" dirty="0"/>
              <a:t>);</a:t>
            </a:r>
          </a:p>
        </p:txBody>
      </p:sp>
    </p:spTree>
    <p:extLst>
      <p:ext uri="{BB962C8B-B14F-4D97-AF65-F5344CB8AC3E}">
        <p14:creationId xmlns="" xmlns:p14="http://schemas.microsoft.com/office/powerpoint/2010/main" val="13816186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Электронная переписка</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Судьи подчеркивают, что </a:t>
            </a:r>
            <a:r>
              <a:rPr lang="ru-RU" dirty="0" err="1" smtClean="0"/>
              <a:t>скриншоты</a:t>
            </a:r>
            <a:r>
              <a:rPr lang="ru-RU" dirty="0" smtClean="0"/>
              <a:t> не могут расцениваться в качестве надлежащих доказательств. В одном из дел арбитры указали, что нет сведений о дате и времени составления </a:t>
            </a:r>
            <a:r>
              <a:rPr lang="ru-RU" dirty="0" err="1" smtClean="0"/>
              <a:t>скриншотов</a:t>
            </a:r>
            <a:r>
              <a:rPr lang="ru-RU" dirty="0" smtClean="0"/>
              <a:t>, о программном обеспечении и компьютерной технике, а также о человеке, который вывел их на экран и распечатал (</a:t>
            </a:r>
            <a:r>
              <a:rPr lang="ru-RU" dirty="0" smtClean="0">
                <a:hlinkClick r:id="rId2"/>
              </a:rPr>
              <a:t>постановление Девятого ААС от 07.03.2017 № 09АП-1010/2017</a:t>
            </a:r>
            <a:r>
              <a:rPr lang="ru-RU" dirty="0" smtClean="0"/>
              <a:t>).</a:t>
            </a:r>
          </a:p>
          <a:p>
            <a:r>
              <a:rPr lang="ru-RU" dirty="0" smtClean="0"/>
              <a:t>+</a:t>
            </a:r>
          </a:p>
          <a:p>
            <a:r>
              <a:rPr lang="ru-RU" dirty="0" smtClean="0"/>
              <a:t>В другом деле суд отклонил ссылки инспекции на электронную переписку в виде </a:t>
            </a:r>
            <a:r>
              <a:rPr lang="ru-RU" dirty="0" err="1" smtClean="0"/>
              <a:t>скриншотов</a:t>
            </a:r>
            <a:r>
              <a:rPr lang="ru-RU" dirty="0" smtClean="0"/>
              <a:t>. На снимках не указан уникальный идентификационный номер (</a:t>
            </a:r>
            <a:r>
              <a:rPr lang="ru-RU" dirty="0" err="1" smtClean="0"/>
              <a:t>message</a:t>
            </a:r>
            <a:r>
              <a:rPr lang="ru-RU" dirty="0" smtClean="0"/>
              <a:t> </a:t>
            </a:r>
            <a:r>
              <a:rPr lang="ru-RU" dirty="0" err="1" smtClean="0"/>
              <a:t>id</a:t>
            </a:r>
            <a:r>
              <a:rPr lang="ru-RU" dirty="0" smtClean="0"/>
              <a:t>), присваиваемый всем электронным письмам. Отсутствует отчет о доставке письма в виде </a:t>
            </a:r>
            <a:r>
              <a:rPr lang="ru-RU" dirty="0" err="1" smtClean="0"/>
              <a:t>лог-файла</a:t>
            </a:r>
            <a:r>
              <a:rPr lang="ru-RU" dirty="0" smtClean="0"/>
              <a:t>, фиксирующего доставку на сервер получателя. Налоговики не предоставили протоколы осмотра переписки (</a:t>
            </a:r>
            <a:r>
              <a:rPr lang="ru-RU" dirty="0" smtClean="0">
                <a:hlinkClick r:id="rId3"/>
              </a:rPr>
              <a:t>постановление Девятого ААС от 25.05.2018 № 09АП-17207/2018</a:t>
            </a:r>
            <a:r>
              <a:rPr lang="ru-RU" dirty="0" smtClean="0"/>
              <a:t>).</a:t>
            </a:r>
          </a:p>
          <a:p>
            <a:r>
              <a:rPr lang="ru-RU" dirty="0" smtClean="0"/>
              <a:t>Суды не принимают в качестве доказательств переписку по электронной почте, если неясно, являлись ли адресаты и отправители сотрудниками спорных компаний. Должно быть отчетливо видно, во исполнение какого договора стороны вели переписку (постановление Пятнадцатого ААС от 14.11.2011 № 15АП-7865/2011, 15АП-7900/2011).</a:t>
            </a:r>
          </a:p>
          <a:p>
            <a:r>
              <a:rPr lang="ru-RU" dirty="0" smtClean="0"/>
              <a:t>Судьи также отклоняют ссылки на электронную переписку на иностранном языке (</a:t>
            </a:r>
            <a:r>
              <a:rPr lang="ru-RU" dirty="0" smtClean="0">
                <a:hlinkClick r:id="rId4"/>
              </a:rPr>
              <a:t>постановление Пятнадцатого ААС от 26.06.2013 № 15АП-4755/2013</a:t>
            </a:r>
            <a:r>
              <a:rPr lang="ru-RU" dirty="0" smtClean="0"/>
              <a:t>). Отсутствие электронной переписки между сторонами договора свидетельствует о нереальности операций (</a:t>
            </a:r>
            <a:r>
              <a:rPr lang="ru-RU" dirty="0" smtClean="0">
                <a:hlinkClick r:id="rId5"/>
              </a:rPr>
              <a:t>постановление ФАС </a:t>
            </a:r>
            <a:r>
              <a:rPr lang="ru-RU" dirty="0" err="1" smtClean="0">
                <a:hlinkClick r:id="rId5"/>
              </a:rPr>
              <a:t>Западно-Сибирского</a:t>
            </a:r>
            <a:r>
              <a:rPr lang="ru-RU" dirty="0" smtClean="0">
                <a:hlinkClick r:id="rId5"/>
              </a:rPr>
              <a:t> округа от 20.05.2014 № А46-8788/2013</a:t>
            </a:r>
            <a:r>
              <a:rPr lang="ru-RU" dirty="0" smtClean="0"/>
              <a:t>).</a:t>
            </a:r>
          </a:p>
          <a:p>
            <a:r>
              <a:rPr lang="ru-RU" b="1" dirty="0" smtClean="0"/>
              <a:t>Для  снижения рисков необходимо составить протокол осмотра электронной почты.</a:t>
            </a:r>
            <a:r>
              <a:rPr lang="ru-RU" dirty="0" smtClean="0"/>
              <a:t> </a:t>
            </a:r>
          </a:p>
          <a:p>
            <a:r>
              <a:rPr lang="ru-RU" dirty="0" smtClean="0"/>
              <a:t>Осмотреть и зафиксировать сведения, содержащиеся в электронной почте, можно с помощью нотариуса (ст. </a:t>
            </a:r>
            <a:r>
              <a:rPr lang="ru-RU" dirty="0" smtClean="0">
                <a:hlinkClick r:id="rId6"/>
              </a:rPr>
              <a:t>102</a:t>
            </a:r>
            <a:r>
              <a:rPr lang="ru-RU" dirty="0" smtClean="0"/>
              <a:t>, </a:t>
            </a:r>
            <a:r>
              <a:rPr lang="ru-RU" dirty="0" smtClean="0">
                <a:hlinkClick r:id="rId7"/>
              </a:rPr>
              <a:t>103</a:t>
            </a:r>
            <a:r>
              <a:rPr lang="ru-RU" dirty="0" smtClean="0"/>
              <a:t> Основ законодательства РФ о нотариате от 11.02.1993 № 4462–1, </a:t>
            </a:r>
            <a:r>
              <a:rPr lang="ru-RU" dirty="0" smtClean="0">
                <a:hlinkClick r:id="rId8"/>
              </a:rPr>
              <a:t>ст. 71</a:t>
            </a:r>
            <a:r>
              <a:rPr lang="ru-RU" dirty="0" smtClean="0"/>
              <a:t> АПК). </a:t>
            </a:r>
            <a:endParaRPr lang="ru-RU" b="1" dirty="0">
              <a:solidFill>
                <a:srgbClr val="FF0000"/>
              </a:solidFill>
            </a:endParaRPr>
          </a:p>
        </p:txBody>
      </p:sp>
    </p:spTree>
    <p:extLst>
      <p:ext uri="{BB962C8B-B14F-4D97-AF65-F5344CB8AC3E}">
        <p14:creationId xmlns="" xmlns:p14="http://schemas.microsoft.com/office/powerpoint/2010/main" val="11690585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Продажа недвижимости</a:t>
            </a:r>
          </a:p>
        </p:txBody>
      </p:sp>
      <p:sp>
        <p:nvSpPr>
          <p:cNvPr id="3" name="Содержимое 2"/>
          <p:cNvSpPr>
            <a:spLocks noGrp="1"/>
          </p:cNvSpPr>
          <p:nvPr>
            <p:ph idx="1"/>
          </p:nvPr>
        </p:nvSpPr>
        <p:spPr/>
        <p:txBody>
          <a:bodyPr>
            <a:normAutofit fontScale="32500" lnSpcReduction="20000"/>
          </a:bodyPr>
          <a:lstStyle/>
          <a:p>
            <a:r>
              <a:rPr lang="ru-RU" sz="3700" b="1" dirty="0"/>
              <a:t>1. передача не может быть формальной, </a:t>
            </a:r>
            <a:r>
              <a:rPr lang="ru-RU" sz="3700" dirty="0"/>
              <a:t>а объект так и остался в распоряжении первоначального владельца. Таких дел много, пример тому — постановления АС </a:t>
            </a:r>
            <a:r>
              <a:rPr lang="ru-RU" sz="3700" u="sng" dirty="0">
                <a:hlinkClick r:id="rId2"/>
              </a:rPr>
              <a:t>Уральского от 06.02.17 № Ф09-11807/16</a:t>
            </a:r>
            <a:r>
              <a:rPr lang="ru-RU" sz="3700" dirty="0"/>
              <a:t>, </a:t>
            </a:r>
            <a:r>
              <a:rPr lang="ru-RU" sz="3700" u="sng" dirty="0" err="1">
                <a:hlinkClick r:id="rId3"/>
              </a:rPr>
              <a:t>Западно-Сибирского</a:t>
            </a:r>
            <a:r>
              <a:rPr lang="ru-RU" sz="3700" u="sng" dirty="0">
                <a:hlinkClick r:id="rId3"/>
              </a:rPr>
              <a:t> от 10.11.16 № Ф04-5009/2016</a:t>
            </a:r>
            <a:r>
              <a:rPr lang="ru-RU" sz="3700" dirty="0"/>
              <a:t>, </a:t>
            </a:r>
            <a:r>
              <a:rPr lang="ru-RU" sz="3700" u="sng" dirty="0">
                <a:hlinkClick r:id="rId4"/>
              </a:rPr>
              <a:t>Поволжского от 15.08.16 № Ф06-11828/2016</a:t>
            </a:r>
            <a:r>
              <a:rPr lang="ru-RU" sz="3700" dirty="0"/>
              <a:t> (оставлено в силе </a:t>
            </a:r>
            <a:r>
              <a:rPr lang="ru-RU" sz="3700" u="sng" dirty="0">
                <a:hlinkClick r:id="rId5"/>
              </a:rPr>
              <a:t>определением ВС РФ от 13.12.16 № 306-КГ16-16519</a:t>
            </a:r>
            <a:r>
              <a:rPr lang="ru-RU" sz="3700" dirty="0"/>
              <a:t>) округов. Здесь решение суда зависит от того, убедит ли компания суд в том, что сделка была реальной.</a:t>
            </a:r>
          </a:p>
          <a:p>
            <a:pPr fontAlgn="base"/>
            <a:r>
              <a:rPr lang="ru-RU" sz="3700" b="1" dirty="0"/>
              <a:t>2. Только рыночная стоимость</a:t>
            </a:r>
          </a:p>
          <a:p>
            <a:pPr fontAlgn="base"/>
            <a:r>
              <a:rPr lang="ru-RU" sz="3700" dirty="0"/>
              <a:t>Налоговики стараются оспорить выводы оценщиков. В одном из дел контролеры представили суду рецензию на отчет, а также сообщили о том, что оценщик привлекался к дисциплинарным взысканиям по жалобам других клиентов. Но суд заявил, что рецензия не подменяет собой отчет, а взыскания не опровергают выводов о стоимости объекта (</a:t>
            </a:r>
            <a:r>
              <a:rPr lang="ru-RU" sz="3700" u="sng" dirty="0">
                <a:hlinkClick r:id="rId6"/>
              </a:rPr>
              <a:t>постановление АС </a:t>
            </a:r>
            <a:r>
              <a:rPr lang="ru-RU" sz="3700" u="sng" dirty="0" err="1">
                <a:hlinkClick r:id="rId6"/>
              </a:rPr>
              <a:t>Западно-Сибирского</a:t>
            </a:r>
            <a:r>
              <a:rPr lang="ru-RU" sz="3700" u="sng" dirty="0">
                <a:hlinkClick r:id="rId6"/>
              </a:rPr>
              <a:t> округа от 31.10.16 № Ф04-4668/2016</a:t>
            </a:r>
            <a:r>
              <a:rPr lang="ru-RU" sz="3700" dirty="0"/>
              <a:t>). В другом деле налоговики сами ссылались на отчет оценщика, но суд не принял ссылку, поскольку не была установлена цель оценки (</a:t>
            </a:r>
            <a:r>
              <a:rPr lang="ru-RU" sz="3700" u="sng" dirty="0">
                <a:hlinkClick r:id="rId7"/>
              </a:rPr>
              <a:t>постановление АС Поволжского округа от 27.04.16 № Ф06-8003/2016</a:t>
            </a:r>
            <a:r>
              <a:rPr lang="ru-RU" sz="3700" dirty="0"/>
              <a:t>).</a:t>
            </a:r>
          </a:p>
          <a:p>
            <a:pPr fontAlgn="base"/>
            <a:r>
              <a:rPr lang="ru-RU" sz="3700" dirty="0"/>
              <a:t>Однако отчет — не панацея для компании. Если налоговики выявят другие сомнительные признаки сделки, суд не поверит отчету оценщика (постановления </a:t>
            </a:r>
            <a:r>
              <a:rPr lang="ru-RU" sz="3700" u="sng" dirty="0">
                <a:hlinkClick r:id="rId8"/>
              </a:rPr>
              <a:t>АС Московского от 17.05.16 № Ф05-1221/2016</a:t>
            </a:r>
            <a:r>
              <a:rPr lang="ru-RU" sz="3700" dirty="0"/>
              <a:t> (оставлено в силе </a:t>
            </a:r>
            <a:r>
              <a:rPr lang="ru-RU" sz="3700" u="sng" dirty="0">
                <a:hlinkClick r:id="rId9"/>
              </a:rPr>
              <a:t>определением ВС РФ от 08.08.16 № 305-КГ16-9205</a:t>
            </a:r>
            <a:r>
              <a:rPr lang="ru-RU" sz="3700" dirty="0"/>
              <a:t>), </a:t>
            </a:r>
            <a:r>
              <a:rPr lang="ru-RU" sz="3700" u="sng" dirty="0" err="1">
                <a:hlinkClick r:id="rId10"/>
              </a:rPr>
              <a:t>Восточно-Сибирского</a:t>
            </a:r>
            <a:r>
              <a:rPr lang="ru-RU" sz="3700" u="sng" dirty="0">
                <a:hlinkClick r:id="rId10"/>
              </a:rPr>
              <a:t> от 15.07.16 № Ф02-3367/2016</a:t>
            </a:r>
            <a:r>
              <a:rPr lang="ru-RU" sz="3700" dirty="0"/>
              <a:t> (оставлено в силе </a:t>
            </a:r>
            <a:r>
              <a:rPr lang="ru-RU" sz="3700" u="sng" dirty="0">
                <a:hlinkClick r:id="rId11"/>
              </a:rPr>
              <a:t>определением ВС РФ от 08.11.16 № 302-КГ16-14372</a:t>
            </a:r>
            <a:r>
              <a:rPr lang="ru-RU" sz="3700" dirty="0"/>
              <a:t>) округов).</a:t>
            </a:r>
          </a:p>
          <a:p>
            <a:pPr fontAlgn="base"/>
            <a:r>
              <a:rPr lang="ru-RU" sz="3700" b="1" dirty="0"/>
              <a:t>3. ВНИМАНИЕ Общая стоимость долей в объекте не равна стоимости самого объекта</a:t>
            </a:r>
          </a:p>
          <a:p>
            <a:pPr fontAlgn="base"/>
            <a:r>
              <a:rPr lang="ru-RU" sz="3700" dirty="0"/>
              <a:t>АС Центрального округа указал, что доля в объекте недвижимости — это имущественное право, а не имущество. По своим характеристикам оно не может быть идентично или однородно со зданием в целом как материальной вещью. Поэтому оценивать нужно не объекты недвижимости в целом, а долю как самостоятельный предмет договора купли-продажи (</a:t>
            </a:r>
            <a:r>
              <a:rPr lang="ru-RU" sz="3700" u="sng" dirty="0">
                <a:hlinkClick r:id="rId12"/>
              </a:rPr>
              <a:t>постановление от 07.06.16 № Ф10-1520/2016</a:t>
            </a:r>
            <a:r>
              <a:rPr lang="ru-RU" sz="3700" dirty="0"/>
              <a:t>).</a:t>
            </a:r>
          </a:p>
          <a:p>
            <a:pPr fontAlgn="base"/>
            <a:r>
              <a:rPr lang="ru-RU" sz="3700" b="1" dirty="0"/>
              <a:t>4. СХЕМА!!!!   </a:t>
            </a:r>
            <a:r>
              <a:rPr lang="ru-RU" sz="3700" dirty="0"/>
              <a:t>Суд подчеркнул, что многократная разница в цене может учитываться лишь в качестве одного из признаков налоговой схемы: взаимозависимость, создание юридического лица незадолго до сделки, особые формы расчетов и сроки платежей и т. п. Если инспекторы не докажут такую совокупность, компания выиграет в суде (в частности, </a:t>
            </a:r>
            <a:r>
              <a:rPr lang="ru-RU" sz="3700" u="sng" dirty="0">
                <a:hlinkClick r:id="rId13"/>
              </a:rPr>
              <a:t>определение ВС РФ от 01.12.16 № 308-КГ16-10862</a:t>
            </a:r>
            <a:r>
              <a:rPr lang="ru-RU" sz="3700" dirty="0"/>
              <a:t>). ФНС России направила это определение инспекциям для использования в работе (</a:t>
            </a:r>
            <a:r>
              <a:rPr lang="ru-RU" sz="3700" u="sng" dirty="0">
                <a:hlinkClick r:id="rId14"/>
              </a:rPr>
              <a:t>п. 6 письма от 23.12.16 № СА-4-7/24825@</a:t>
            </a:r>
            <a:r>
              <a:rPr lang="ru-RU" sz="3700" dirty="0"/>
              <a:t>).</a:t>
            </a:r>
          </a:p>
          <a:p>
            <a:pPr fontAlgn="base"/>
            <a:endParaRPr lang="ru-RU" sz="3700" dirty="0"/>
          </a:p>
          <a:p>
            <a:pPr fontAlgn="base"/>
            <a:r>
              <a:rPr lang="ru-RU" b="1" dirty="0"/>
              <a:t>Отсрочка платежа за недвижимость позволяет продавцу сохранить право на </a:t>
            </a:r>
            <a:r>
              <a:rPr lang="ru-RU" b="1" dirty="0" err="1"/>
              <a:t>спецрежим</a:t>
            </a:r>
            <a:r>
              <a:rPr lang="ru-RU" u="sng" dirty="0" err="1">
                <a:hlinkClick r:id="rId7"/>
              </a:rPr>
              <a:t>постановление</a:t>
            </a:r>
            <a:r>
              <a:rPr lang="ru-RU" u="sng" dirty="0">
                <a:hlinkClick r:id="rId7"/>
              </a:rPr>
              <a:t> от 27.04.16 № Ф06-8003/2016</a:t>
            </a:r>
            <a:r>
              <a:rPr lang="ru-RU" dirty="0"/>
              <a:t>).</a:t>
            </a:r>
          </a:p>
          <a:p>
            <a:endParaRPr lang="ru-RU" dirty="0"/>
          </a:p>
          <a:p>
            <a:endParaRPr lang="ru-RU" dirty="0"/>
          </a:p>
        </p:txBody>
      </p:sp>
    </p:spTree>
    <p:extLst>
      <p:ext uri="{BB962C8B-B14F-4D97-AF65-F5344CB8AC3E}">
        <p14:creationId xmlns="" xmlns:p14="http://schemas.microsoft.com/office/powerpoint/2010/main" val="1977950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Роялти</a:t>
            </a: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smtClean="0"/>
              <a:t> 1) оспаривание величины выплат роялти (ст. 40 НК РФ)</a:t>
            </a:r>
          </a:p>
          <a:p>
            <a:r>
              <a:rPr lang="ru-RU" dirty="0" smtClean="0"/>
              <a:t> 2) вменение внереализационного дохода при безвозмездном использовании интеллектуальной собственности (п.8 ст. 250 НК РФ)</a:t>
            </a:r>
          </a:p>
          <a:p>
            <a:r>
              <a:rPr lang="ru-RU" dirty="0" smtClean="0"/>
              <a:t> 3) отказ в принятии в расходы всей суммы лицензионных выплат как направленных на получение необоснованной налоговой выгоды. </a:t>
            </a:r>
          </a:p>
          <a:p>
            <a:pPr marL="0" indent="0">
              <a:buNone/>
            </a:pPr>
            <a:r>
              <a:rPr lang="ru-RU" b="1" u="sng" dirty="0" smtClean="0">
                <a:hlinkClick r:id="rId2"/>
              </a:rPr>
              <a:t> АС СКО от 20.02.2021 по делу №А53-39983/19</a:t>
            </a:r>
            <a:r>
              <a:rPr lang="ru-RU" b="1" u="sng" dirty="0" smtClean="0"/>
              <a:t>- платил роялти но договор был зарегистрирован позже.. Убрали из расходов</a:t>
            </a:r>
            <a:endParaRPr lang="ru-RU" dirty="0"/>
          </a:p>
        </p:txBody>
      </p:sp>
      <p:sp>
        <p:nvSpPr>
          <p:cNvPr id="4" name="Содержимое 3"/>
          <p:cNvSpPr>
            <a:spLocks noGrp="1"/>
          </p:cNvSpPr>
          <p:nvPr>
            <p:ph sz="half" idx="2"/>
          </p:nvPr>
        </p:nvSpPr>
        <p:spPr/>
        <p:txBody>
          <a:bodyPr>
            <a:normAutofit fontScale="77500" lnSpcReduction="20000"/>
          </a:bodyPr>
          <a:lstStyle/>
          <a:p>
            <a:r>
              <a:rPr lang="ru-RU" b="1" dirty="0" smtClean="0"/>
              <a:t>Нет деловой цели</a:t>
            </a:r>
          </a:p>
          <a:p>
            <a:r>
              <a:rPr lang="ru-RU" b="1" dirty="0" smtClean="0"/>
              <a:t>Нематериальный актив не имеет ценности для налогоплательщика или не используется им в хозяйственной деятельности</a:t>
            </a:r>
            <a:r>
              <a:rPr lang="ru-RU" dirty="0" smtClean="0"/>
              <a:t>. </a:t>
            </a:r>
          </a:p>
          <a:p>
            <a:r>
              <a:rPr lang="ru-RU" b="1" dirty="0" smtClean="0"/>
              <a:t>Отсутствие факта ведения реальной экономической деятельности получателем лицензионных платежей.</a:t>
            </a:r>
            <a:r>
              <a:rPr lang="ru-RU" dirty="0" smtClean="0"/>
              <a:t> </a:t>
            </a:r>
          </a:p>
          <a:p>
            <a:r>
              <a:rPr lang="ru-RU" b="1" dirty="0" smtClean="0"/>
              <a:t>Минимальные налоговые обязательства у получателя лицензионных платежей.</a:t>
            </a:r>
          </a:p>
          <a:p>
            <a:r>
              <a:rPr lang="ru-RU" dirty="0" smtClean="0"/>
              <a:t>Компания должна вести переписку/переговоры с лицензиатами и иметь свой </a:t>
            </a:r>
            <a:r>
              <a:rPr lang="ru-RU" dirty="0" err="1" smtClean="0"/>
              <a:t>веб-сайт</a:t>
            </a:r>
            <a:endParaRPr lang="ru-RU" dirty="0"/>
          </a:p>
        </p:txBody>
      </p:sp>
    </p:spTree>
    <p:extLst>
      <p:ext uri="{BB962C8B-B14F-4D97-AF65-F5344CB8AC3E}">
        <p14:creationId xmlns="" xmlns:p14="http://schemas.microsoft.com/office/powerpoint/2010/main" val="28866582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РОЯЛТИ</a:t>
            </a:r>
            <a:endParaRPr lang="ru-RU" dirty="0"/>
          </a:p>
        </p:txBody>
      </p:sp>
      <p:sp>
        <p:nvSpPr>
          <p:cNvPr id="3" name="Содержимое 2"/>
          <p:cNvSpPr>
            <a:spLocks noGrp="1"/>
          </p:cNvSpPr>
          <p:nvPr>
            <p:ph sz="half" idx="1"/>
          </p:nvPr>
        </p:nvSpPr>
        <p:spPr/>
        <p:txBody>
          <a:bodyPr>
            <a:normAutofit fontScale="55000" lnSpcReduction="20000"/>
          </a:bodyPr>
          <a:lstStyle/>
          <a:p>
            <a:r>
              <a:rPr lang="ru-RU" b="1" dirty="0" smtClean="0"/>
              <a:t>Право на товарный знак регистрирует Роспатент- </a:t>
            </a:r>
            <a:r>
              <a:rPr lang="ru-RU" dirty="0" smtClean="0"/>
              <a:t>Правила составления заявки на </a:t>
            </a:r>
            <a:r>
              <a:rPr lang="ru-RU" dirty="0" err="1" smtClean="0"/>
              <a:t>госрегистрацию</a:t>
            </a:r>
            <a:r>
              <a:rPr lang="ru-RU" dirty="0" smtClean="0"/>
              <a:t> товарного знака утвердило Минэкономразвития (</a:t>
            </a:r>
            <a:r>
              <a:rPr lang="ru-RU" dirty="0" smtClean="0">
                <a:hlinkClick r:id="rId2"/>
              </a:rPr>
              <a:t>приказ от 20.07.2015 № 482</a:t>
            </a:r>
            <a:r>
              <a:rPr lang="ru-RU" dirty="0" smtClean="0"/>
              <a:t>, далее — </a:t>
            </a:r>
            <a:r>
              <a:rPr lang="ru-RU" dirty="0" smtClean="0">
                <a:hlinkClick r:id="rId2"/>
              </a:rPr>
              <a:t>приказ № 482</a:t>
            </a:r>
            <a:r>
              <a:rPr lang="ru-RU" dirty="0" smtClean="0"/>
              <a:t>).</a:t>
            </a:r>
          </a:p>
          <a:p>
            <a:r>
              <a:rPr lang="ru-RU" b="1" dirty="0" smtClean="0"/>
              <a:t>Правообладателем лучше сделать </a:t>
            </a:r>
            <a:r>
              <a:rPr lang="ru-RU" b="1" dirty="0" err="1" smtClean="0"/>
              <a:t>низконалогового</a:t>
            </a:r>
            <a:r>
              <a:rPr lang="ru-RU" b="1" dirty="0" smtClean="0"/>
              <a:t> субъекта- ИП 6% или Иностранец в стране с которой есть соглашение.</a:t>
            </a:r>
          </a:p>
          <a:p>
            <a:r>
              <a:rPr lang="ru-RU" b="1" dirty="0" smtClean="0"/>
              <a:t>Обосновать размер роялти и стоимость товарного знака (!!!!)</a:t>
            </a:r>
            <a:r>
              <a:rPr lang="ru-RU" dirty="0" smtClean="0"/>
              <a:t> Передача прав ИП на товарные знаки не имела экономического смысла и деловой цели. Расходы в виде роялти нецелесообразны (</a:t>
            </a:r>
            <a:r>
              <a:rPr lang="ru-RU" dirty="0" smtClean="0">
                <a:hlinkClick r:id="rId3"/>
              </a:rPr>
              <a:t> АС МО от 09.11.2017 № Ф05-16498/2017</a:t>
            </a:r>
            <a:r>
              <a:rPr lang="ru-RU" dirty="0" smtClean="0"/>
              <a:t>)</a:t>
            </a:r>
          </a:p>
          <a:p>
            <a:endParaRPr lang="ru-RU" b="1" dirty="0" smtClean="0">
              <a:solidFill>
                <a:srgbClr val="FF0000"/>
              </a:solidFill>
              <a:hlinkClick r:id=""/>
            </a:endParaRPr>
          </a:p>
          <a:p>
            <a:endParaRPr lang="ru-RU" b="1" dirty="0" smtClean="0">
              <a:solidFill>
                <a:srgbClr val="FF0000"/>
              </a:solidFill>
              <a:hlinkClick r:id=""/>
            </a:endParaRPr>
          </a:p>
          <a:p>
            <a:r>
              <a:rPr lang="ru-RU" b="1" dirty="0" smtClean="0">
                <a:solidFill>
                  <a:srgbClr val="FF0000"/>
                </a:solidFill>
                <a:hlinkClick r:id=""/>
              </a:rPr>
              <a:t>Определение ВС от 05.04.2017 № А40-198821/2015</a:t>
            </a:r>
            <a:r>
              <a:rPr lang="ru-RU" b="1" dirty="0" smtClean="0">
                <a:solidFill>
                  <a:srgbClr val="FF0000"/>
                </a:solidFill>
              </a:rPr>
              <a:t> (дело ООО «Фирма </a:t>
            </a:r>
            <a:r>
              <a:rPr lang="ru-RU" b="1" dirty="0" err="1" smtClean="0">
                <a:solidFill>
                  <a:srgbClr val="FF0000"/>
                </a:solidFill>
              </a:rPr>
              <a:t>СтройСофт</a:t>
            </a:r>
            <a:r>
              <a:rPr lang="ru-RU" b="1" dirty="0" smtClean="0">
                <a:solidFill>
                  <a:srgbClr val="FF0000"/>
                </a:solidFill>
              </a:rPr>
              <a:t>»)</a:t>
            </a:r>
            <a:r>
              <a:rPr lang="ru-RU" b="1" dirty="0" smtClean="0">
                <a:solidFill>
                  <a:srgbClr val="FF0000"/>
                </a:solidFill>
                <a:hlinkClick r:id="rId3"/>
              </a:rPr>
              <a:t>Постановление АС Московского округа от 09.11.2017 № А40-34089/2017</a:t>
            </a:r>
            <a:r>
              <a:rPr lang="ru-RU" b="1" dirty="0" smtClean="0">
                <a:solidFill>
                  <a:srgbClr val="FF0000"/>
                </a:solidFill>
              </a:rPr>
              <a:t> (дело ЗАО «</a:t>
            </a:r>
            <a:r>
              <a:rPr lang="ru-RU" b="1" dirty="0" err="1" smtClean="0">
                <a:solidFill>
                  <a:srgbClr val="FF0000"/>
                </a:solidFill>
              </a:rPr>
              <a:t>Фармцентр</a:t>
            </a:r>
            <a:r>
              <a:rPr lang="ru-RU" b="1" dirty="0" smtClean="0">
                <a:solidFill>
                  <a:srgbClr val="FF0000"/>
                </a:solidFill>
              </a:rPr>
              <a:t> ВИЛАР»)Переквалификация роялти в дивиденды</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dirty="0" smtClean="0"/>
              <a:t>Российская компания продала товарный знак через цепочку взаимозависимых лиц (резидентов Кипра) другой российской фирме. Однако деньги за передачу исключительных прав продавцу так и не поступили.</a:t>
            </a:r>
          </a:p>
          <a:p>
            <a:r>
              <a:rPr lang="ru-RU" dirty="0" smtClean="0"/>
              <a:t>+</a:t>
            </a:r>
          </a:p>
          <a:p>
            <a:r>
              <a:rPr lang="ru-RU" dirty="0" smtClean="0"/>
              <a:t>Судьи указали, что это безвозмездная реализация. К тому же налогоплательщик продолжал продавать продукцию под этим знаком на территории России. В дальнейшем товарный знак купил резидент Кипра. Его действительную стоимость перераспределили в пользу незарегистрированного условного актива (131 </a:t>
            </a:r>
            <a:r>
              <a:rPr lang="ru-RU" dirty="0" err="1" smtClean="0"/>
              <a:t>млн</a:t>
            </a:r>
            <a:r>
              <a:rPr lang="ru-RU" dirty="0" smtClean="0"/>
              <a:t> евро). Конечным приобретателем товарного знака было российское общество, которое перечислило резиденту Кипра реальную стоимость.</a:t>
            </a:r>
          </a:p>
          <a:p>
            <a:r>
              <a:rPr lang="ru-RU" dirty="0" smtClean="0">
                <a:hlinkClick r:id="rId4"/>
              </a:rPr>
              <a:t>ВС от 26.04.2019 № 305-ЭС19-5059</a:t>
            </a:r>
            <a:r>
              <a:rPr lang="ru-RU" dirty="0" smtClean="0"/>
              <a:t>).</a:t>
            </a:r>
            <a:endParaRPr lang="ru-RU" dirty="0"/>
          </a:p>
        </p:txBody>
      </p:sp>
    </p:spTree>
    <p:extLst>
      <p:ext uri="{BB962C8B-B14F-4D97-AF65-F5344CB8AC3E}">
        <p14:creationId xmlns="" xmlns:p14="http://schemas.microsoft.com/office/powerpoint/2010/main" val="255814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8A5058-5CEE-4A92-A3B2-936C3872C88B}"/>
              </a:ext>
            </a:extLst>
          </p:cNvPr>
          <p:cNvSpPr>
            <a:spLocks noGrp="1"/>
          </p:cNvSpPr>
          <p:nvPr>
            <p:ph type="title"/>
          </p:nvPr>
        </p:nvSpPr>
        <p:spPr>
          <a:xfrm>
            <a:off x="2129183" y="1196388"/>
            <a:ext cx="7626096" cy="718296"/>
          </a:xfrm>
        </p:spPr>
        <p:txBody>
          <a:bodyPr>
            <a:normAutofit/>
          </a:bodyPr>
          <a:lstStyle/>
          <a:p>
            <a:r>
              <a:rPr lang="ru-RU" sz="2775">
                <a:latin typeface="Arial"/>
                <a:cs typeface="Calibri Light"/>
              </a:rPr>
              <a:t>Новая налоговая реальность</a:t>
            </a:r>
            <a:r>
              <a:rPr lang="ru-RU" sz="2775" dirty="0">
                <a:latin typeface="Arial"/>
                <a:cs typeface="Calibri Light"/>
              </a:rPr>
              <a:t/>
            </a:r>
            <a:br>
              <a:rPr lang="ru-RU" sz="2775" dirty="0">
                <a:latin typeface="Arial"/>
                <a:cs typeface="Calibri Light"/>
              </a:rPr>
            </a:br>
            <a:r>
              <a:rPr lang="ru-RU" sz="1350">
                <a:latin typeface="Arial"/>
                <a:cs typeface="Calibri Light"/>
              </a:rPr>
              <a:t>основные характеристики</a:t>
            </a:r>
            <a:endParaRPr lang="ru-RU" sz="2775" dirty="0">
              <a:latin typeface="Arial"/>
              <a:cs typeface="Calibri Light"/>
            </a:endParaRPr>
          </a:p>
        </p:txBody>
      </p:sp>
      <p:sp>
        <p:nvSpPr>
          <p:cNvPr id="4" name="Прямоугольник: скругленные углы 3">
            <a:extLst>
              <a:ext uri="{FF2B5EF4-FFF2-40B4-BE49-F238E27FC236}">
                <a16:creationId xmlns:a16="http://schemas.microsoft.com/office/drawing/2014/main" xmlns="" id="{27A138D4-D962-4FF7-9096-5C56CD8CD012}"/>
              </a:ext>
            </a:extLst>
          </p:cNvPr>
          <p:cNvSpPr/>
          <p:nvPr/>
        </p:nvSpPr>
        <p:spPr>
          <a:xfrm>
            <a:off x="7888570" y="2145657"/>
            <a:ext cx="2335250" cy="84639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ru-RU" sz="1275">
                <a:solidFill>
                  <a:prstClr val="black">
                    <a:lumMod val="95000"/>
                    <a:lumOff val="5000"/>
                  </a:prstClr>
                </a:solidFill>
                <a:latin typeface="Arial"/>
                <a:cs typeface="Calibri"/>
              </a:rPr>
              <a:t>Непрерывный поиск баланса интересов:</a:t>
            </a:r>
          </a:p>
          <a:p>
            <a:pPr algn="ctr" defTabSz="685800">
              <a:defRPr/>
            </a:pPr>
            <a:r>
              <a:rPr lang="ru-RU" sz="1275">
                <a:solidFill>
                  <a:prstClr val="black">
                    <a:lumMod val="95000"/>
                    <a:lumOff val="5000"/>
                  </a:prstClr>
                </a:solidFill>
                <a:latin typeface="Arial"/>
                <a:cs typeface="Calibri"/>
              </a:rPr>
              <a:t>государство - бизне</a:t>
            </a:r>
            <a:r>
              <a:rPr lang="ru-RU" sz="1275" dirty="0">
                <a:solidFill>
                  <a:srgbClr val="0C0C0C"/>
                </a:solidFill>
                <a:latin typeface="Arial"/>
                <a:cs typeface="Calibri"/>
              </a:rPr>
              <a:t>с</a:t>
            </a:r>
          </a:p>
        </p:txBody>
      </p:sp>
      <p:sp>
        <p:nvSpPr>
          <p:cNvPr id="9" name="Прямоугольник: скругленные углы 8">
            <a:extLst>
              <a:ext uri="{FF2B5EF4-FFF2-40B4-BE49-F238E27FC236}">
                <a16:creationId xmlns:a16="http://schemas.microsoft.com/office/drawing/2014/main" xmlns="" id="{EB08F851-3E93-4041-8E44-549B8EEBED3B}"/>
              </a:ext>
            </a:extLst>
          </p:cNvPr>
          <p:cNvSpPr/>
          <p:nvPr/>
        </p:nvSpPr>
        <p:spPr>
          <a:xfrm>
            <a:off x="1897283" y="2145657"/>
            <a:ext cx="2265881" cy="84639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ru-RU" sz="1275" dirty="0">
                <a:solidFill>
                  <a:prstClr val="black">
                    <a:lumMod val="95000"/>
                    <a:lumOff val="5000"/>
                  </a:prstClr>
                </a:solidFill>
                <a:latin typeface="Arial"/>
                <a:cs typeface="Calibri"/>
              </a:rPr>
              <a:t>Огромный массив </a:t>
            </a:r>
            <a:r>
              <a:rPr lang="ru-RU" sz="1275">
                <a:solidFill>
                  <a:prstClr val="black">
                    <a:lumMod val="95000"/>
                    <a:lumOff val="5000"/>
                  </a:prstClr>
                </a:solidFill>
                <a:latin typeface="Arial"/>
                <a:cs typeface="Calibri"/>
              </a:rPr>
              <a:t>доступной</a:t>
            </a:r>
            <a:endParaRPr lang="ru-RU" sz="1275" dirty="0">
              <a:solidFill>
                <a:prstClr val="black">
                  <a:lumMod val="95000"/>
                  <a:lumOff val="5000"/>
                </a:prstClr>
              </a:solidFill>
              <a:latin typeface="Arial"/>
              <a:cs typeface="Calibri"/>
            </a:endParaRPr>
          </a:p>
          <a:p>
            <a:pPr algn="ctr" defTabSz="685800">
              <a:defRPr/>
            </a:pPr>
            <a:r>
              <a:rPr lang="ru-RU" sz="1275">
                <a:solidFill>
                  <a:prstClr val="black">
                    <a:lumMod val="95000"/>
                    <a:lumOff val="5000"/>
                  </a:prstClr>
                </a:solidFill>
                <a:latin typeface="Arial"/>
                <a:cs typeface="Calibri"/>
              </a:rPr>
              <a:t>информации</a:t>
            </a:r>
            <a:endParaRPr lang="ru-RU" sz="1350">
              <a:solidFill>
                <a:prstClr val="black">
                  <a:lumMod val="95000"/>
                  <a:lumOff val="5000"/>
                </a:prstClr>
              </a:solidFill>
              <a:latin typeface="Calibri" panose="020F0502020204030204"/>
            </a:endParaRPr>
          </a:p>
        </p:txBody>
      </p:sp>
      <p:sp>
        <p:nvSpPr>
          <p:cNvPr id="11" name="Прямоугольник: скругленные углы 10">
            <a:extLst>
              <a:ext uri="{FF2B5EF4-FFF2-40B4-BE49-F238E27FC236}">
                <a16:creationId xmlns:a16="http://schemas.microsoft.com/office/drawing/2014/main" xmlns="" id="{C4FBF4AA-CB31-4A1B-9F0F-9EADEC132EF0}"/>
              </a:ext>
            </a:extLst>
          </p:cNvPr>
          <p:cNvSpPr/>
          <p:nvPr/>
        </p:nvSpPr>
        <p:spPr>
          <a:xfrm>
            <a:off x="4992421" y="2148036"/>
            <a:ext cx="2208603" cy="84639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endParaRPr lang="ru-RU" sz="1350" dirty="0">
              <a:solidFill>
                <a:prstClr val="black">
                  <a:lumMod val="95000"/>
                  <a:lumOff val="5000"/>
                </a:prstClr>
              </a:solidFill>
              <a:latin typeface="Calibri" panose="020F0502020204030204"/>
              <a:cs typeface="Calibri"/>
            </a:endParaRPr>
          </a:p>
          <a:p>
            <a:pPr algn="ctr" defTabSz="685800">
              <a:defRPr/>
            </a:pPr>
            <a:r>
              <a:rPr lang="ru-RU" sz="1200">
                <a:solidFill>
                  <a:prstClr val="black">
                    <a:lumMod val="95000"/>
                    <a:lumOff val="5000"/>
                  </a:prstClr>
                </a:solidFill>
                <a:latin typeface="Arial"/>
                <a:cs typeface="Calibri"/>
              </a:rPr>
              <a:t>Современные</a:t>
            </a:r>
            <a:endParaRPr lang="ru-RU" sz="1200" dirty="0">
              <a:solidFill>
                <a:prstClr val="black">
                  <a:lumMod val="95000"/>
                  <a:lumOff val="5000"/>
                </a:prstClr>
              </a:solidFill>
              <a:latin typeface="Arial"/>
              <a:cs typeface="Calibri"/>
            </a:endParaRPr>
          </a:p>
          <a:p>
            <a:pPr algn="ctr" defTabSz="685800">
              <a:defRPr/>
            </a:pPr>
            <a:r>
              <a:rPr lang="ru-RU" sz="1200">
                <a:solidFill>
                  <a:prstClr val="black">
                    <a:lumMod val="95000"/>
                    <a:lumOff val="5000"/>
                  </a:prstClr>
                </a:solidFill>
                <a:latin typeface="Arial"/>
                <a:cs typeface="Calibri"/>
              </a:rPr>
              <a:t>информационно-</a:t>
            </a:r>
            <a:endParaRPr lang="ru-RU" sz="1200" dirty="0">
              <a:solidFill>
                <a:prstClr val="black">
                  <a:lumMod val="95000"/>
                  <a:lumOff val="5000"/>
                </a:prstClr>
              </a:solidFill>
              <a:latin typeface="Arial"/>
              <a:cs typeface="Calibri"/>
            </a:endParaRPr>
          </a:p>
          <a:p>
            <a:pPr algn="ctr" defTabSz="685800">
              <a:defRPr/>
            </a:pPr>
            <a:r>
              <a:rPr lang="ru-RU" sz="1200">
                <a:solidFill>
                  <a:prstClr val="black">
                    <a:lumMod val="95000"/>
                    <a:lumOff val="5000"/>
                  </a:prstClr>
                </a:solidFill>
                <a:latin typeface="Arial"/>
                <a:cs typeface="Calibri"/>
              </a:rPr>
              <a:t>аналитические технологи</a:t>
            </a:r>
            <a:r>
              <a:rPr lang="ru-RU" sz="1200" dirty="0">
                <a:solidFill>
                  <a:prstClr val="black">
                    <a:lumMod val="95000"/>
                    <a:lumOff val="5000"/>
                  </a:prstClr>
                </a:solidFill>
                <a:latin typeface="Arial"/>
                <a:cs typeface="Calibri"/>
              </a:rPr>
              <a:t>и</a:t>
            </a:r>
            <a:endParaRPr lang="ru-RU" sz="1200" dirty="0">
              <a:solidFill>
                <a:prstClr val="black">
                  <a:lumMod val="95000"/>
                  <a:lumOff val="5000"/>
                </a:prstClr>
              </a:solidFill>
              <a:latin typeface="Arial"/>
              <a:ea typeface="+mn-lt"/>
              <a:cs typeface="Calibri" panose="020F0502020204030204"/>
            </a:endParaRPr>
          </a:p>
          <a:p>
            <a:pPr algn="ctr" defTabSz="685800">
              <a:defRPr/>
            </a:pPr>
            <a:endParaRPr lang="ru-RU" sz="1350" dirty="0">
              <a:solidFill>
                <a:prstClr val="black">
                  <a:lumMod val="95000"/>
                  <a:lumOff val="5000"/>
                </a:prstClr>
              </a:solidFill>
              <a:latin typeface="Calibri" panose="020F0502020204030204"/>
              <a:cs typeface="Calibri"/>
            </a:endParaRPr>
          </a:p>
        </p:txBody>
      </p:sp>
      <p:sp>
        <p:nvSpPr>
          <p:cNvPr id="13" name="Прямоугольник: скругленные углы 12">
            <a:extLst>
              <a:ext uri="{FF2B5EF4-FFF2-40B4-BE49-F238E27FC236}">
                <a16:creationId xmlns:a16="http://schemas.microsoft.com/office/drawing/2014/main" xmlns="" id="{7FECF9D1-BBD5-4A1D-AC75-31F43EC36C2C}"/>
              </a:ext>
            </a:extLst>
          </p:cNvPr>
          <p:cNvSpPr/>
          <p:nvPr/>
        </p:nvSpPr>
        <p:spPr>
          <a:xfrm>
            <a:off x="1897283" y="3071632"/>
            <a:ext cx="2265882" cy="9187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ru-RU" sz="1275">
                <a:solidFill>
                  <a:srgbClr val="0C0C0C"/>
                </a:solidFill>
                <a:latin typeface="Arial"/>
                <a:cs typeface="Calibri"/>
              </a:rPr>
              <a:t>Активная борьба с коррупцией</a:t>
            </a:r>
            <a:endParaRPr lang="ru-RU" sz="1275">
              <a:solidFill>
                <a:srgbClr val="0C0C0C"/>
              </a:solidFill>
              <a:latin typeface="Arial"/>
              <a:cs typeface="Arial"/>
            </a:endParaRPr>
          </a:p>
        </p:txBody>
      </p:sp>
      <p:sp>
        <p:nvSpPr>
          <p:cNvPr id="16" name="Прямоугольник: скругленные углы 15">
            <a:extLst>
              <a:ext uri="{FF2B5EF4-FFF2-40B4-BE49-F238E27FC236}">
                <a16:creationId xmlns:a16="http://schemas.microsoft.com/office/drawing/2014/main" xmlns="" id="{C9D89848-78CC-45A9-B584-FE7275704E65}"/>
              </a:ext>
            </a:extLst>
          </p:cNvPr>
          <p:cNvSpPr/>
          <p:nvPr/>
        </p:nvSpPr>
        <p:spPr>
          <a:xfrm>
            <a:off x="4992421" y="3071632"/>
            <a:ext cx="2208602" cy="91874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ru-RU" sz="1275">
                <a:solidFill>
                  <a:srgbClr val="0C0C0C"/>
                </a:solidFill>
                <a:latin typeface="Arial"/>
                <a:cs typeface="Calibri"/>
              </a:rPr>
              <a:t>Регулирующее влияние судебной практики</a:t>
            </a:r>
          </a:p>
        </p:txBody>
      </p:sp>
      <p:sp>
        <p:nvSpPr>
          <p:cNvPr id="6" name="Прямоугольник: скругленные углы 5">
            <a:extLst>
              <a:ext uri="{FF2B5EF4-FFF2-40B4-BE49-F238E27FC236}">
                <a16:creationId xmlns:a16="http://schemas.microsoft.com/office/drawing/2014/main" xmlns="" id="{5E2BA118-416D-4FF9-986C-3CC0517008C2}"/>
              </a:ext>
            </a:extLst>
          </p:cNvPr>
          <p:cNvSpPr/>
          <p:nvPr/>
        </p:nvSpPr>
        <p:spPr>
          <a:xfrm>
            <a:off x="7888570" y="3071631"/>
            <a:ext cx="2335250" cy="91874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ru-RU" sz="1200">
                <a:solidFill>
                  <a:prstClr val="black">
                    <a:lumMod val="95000"/>
                    <a:lumOff val="5000"/>
                  </a:prstClr>
                </a:solidFill>
                <a:latin typeface="Arial"/>
                <a:cs typeface="Calibri"/>
              </a:rPr>
              <a:t>Ужесточение международного администрирования налоговой сферы</a:t>
            </a:r>
          </a:p>
        </p:txBody>
      </p:sp>
      <p:sp>
        <p:nvSpPr>
          <p:cNvPr id="22" name="Прямоугольник: скругленные углы 21">
            <a:extLst>
              <a:ext uri="{FF2B5EF4-FFF2-40B4-BE49-F238E27FC236}">
                <a16:creationId xmlns:a16="http://schemas.microsoft.com/office/drawing/2014/main" xmlns="" id="{FB17749E-EFD8-487B-BA4C-6F1217DD27CE}"/>
              </a:ext>
            </a:extLst>
          </p:cNvPr>
          <p:cNvSpPr/>
          <p:nvPr/>
        </p:nvSpPr>
        <p:spPr>
          <a:xfrm>
            <a:off x="7888569" y="4062712"/>
            <a:ext cx="2335250" cy="91874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ru-RU" sz="1200" dirty="0">
                <a:solidFill>
                  <a:prstClr val="black">
                    <a:lumMod val="95000"/>
                    <a:lumOff val="5000"/>
                  </a:prstClr>
                </a:solidFill>
                <a:latin typeface="Arial"/>
                <a:cs typeface="Calibri"/>
              </a:rPr>
              <a:t>Глобальные/локальные ограничительные меры </a:t>
            </a:r>
            <a:r>
              <a:rPr lang="ru-RU" sz="900" dirty="0">
                <a:solidFill>
                  <a:prstClr val="black">
                    <a:lumMod val="95000"/>
                    <a:lumOff val="5000"/>
                  </a:prstClr>
                </a:solidFill>
                <a:latin typeface="Arial"/>
                <a:cs typeface="Calibri"/>
              </a:rPr>
              <a:t>(COVID-19, деофшоризация, пр.)</a:t>
            </a:r>
          </a:p>
        </p:txBody>
      </p:sp>
      <p:sp>
        <p:nvSpPr>
          <p:cNvPr id="23" name="Прямоугольник: скругленные углы 22">
            <a:extLst>
              <a:ext uri="{FF2B5EF4-FFF2-40B4-BE49-F238E27FC236}">
                <a16:creationId xmlns:a16="http://schemas.microsoft.com/office/drawing/2014/main" xmlns="" id="{3ADC71BD-3BBE-4CFF-9950-FAEB778CCB91}"/>
              </a:ext>
            </a:extLst>
          </p:cNvPr>
          <p:cNvSpPr/>
          <p:nvPr/>
        </p:nvSpPr>
        <p:spPr>
          <a:xfrm>
            <a:off x="1897283" y="4062713"/>
            <a:ext cx="2265882" cy="91874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ru-RU" sz="1275">
                <a:solidFill>
                  <a:prstClr val="black">
                    <a:lumMod val="95000"/>
                    <a:lumOff val="5000"/>
                  </a:prstClr>
                </a:solidFill>
                <a:latin typeface="Arial"/>
                <a:cs typeface="Calibri"/>
              </a:rPr>
              <a:t>Внедрение новых </a:t>
            </a:r>
            <a:r>
              <a:rPr lang="ru-RU" sz="1275" dirty="0">
                <a:solidFill>
                  <a:prstClr val="black">
                    <a:lumMod val="95000"/>
                    <a:lumOff val="5000"/>
                  </a:prstClr>
                </a:solidFill>
                <a:latin typeface="Arial"/>
                <a:cs typeface="Calibri"/>
              </a:rPr>
              <a:t>стандартов и правил</a:t>
            </a:r>
          </a:p>
          <a:p>
            <a:pPr algn="ctr" defTabSz="685800">
              <a:defRPr/>
            </a:pPr>
            <a:r>
              <a:rPr lang="ru-RU" sz="900" dirty="0">
                <a:solidFill>
                  <a:prstClr val="black">
                    <a:lumMod val="95000"/>
                    <a:lumOff val="5000"/>
                  </a:prstClr>
                </a:solidFill>
                <a:latin typeface="Arial"/>
                <a:cs typeface="Calibri"/>
              </a:rPr>
              <a:t>(н.осмотрительность, </a:t>
            </a:r>
            <a:r>
              <a:rPr lang="ru-RU" sz="900">
                <a:solidFill>
                  <a:prstClr val="black">
                    <a:lumMod val="95000"/>
                    <a:lumOff val="5000"/>
                  </a:prstClr>
                </a:solidFill>
                <a:latin typeface="Arial"/>
                <a:cs typeface="Calibri"/>
              </a:rPr>
              <a:t>н.комплайенс, н.мониторинг, пр.)</a:t>
            </a:r>
          </a:p>
        </p:txBody>
      </p:sp>
      <p:sp>
        <p:nvSpPr>
          <p:cNvPr id="24" name="Прямоугольник: скругленные углы 23">
            <a:extLst>
              <a:ext uri="{FF2B5EF4-FFF2-40B4-BE49-F238E27FC236}">
                <a16:creationId xmlns:a16="http://schemas.microsoft.com/office/drawing/2014/main" xmlns="" id="{F8773643-A2EB-4577-ACC8-47BD0853BCC0}"/>
              </a:ext>
            </a:extLst>
          </p:cNvPr>
          <p:cNvSpPr/>
          <p:nvPr/>
        </p:nvSpPr>
        <p:spPr>
          <a:xfrm>
            <a:off x="4992422" y="4062713"/>
            <a:ext cx="2208603" cy="91874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ru-RU" sz="1200">
                <a:solidFill>
                  <a:prstClr val="black">
                    <a:lumMod val="95000"/>
                    <a:lumOff val="5000"/>
                  </a:prstClr>
                </a:solidFill>
                <a:latin typeface="Arial"/>
                <a:cs typeface="Calibri"/>
              </a:rPr>
              <a:t>Непрерывность мониторинга информационного поля</a:t>
            </a:r>
            <a:endParaRPr lang="ru-RU" sz="1200">
              <a:solidFill>
                <a:prstClr val="black">
                  <a:lumMod val="95000"/>
                  <a:lumOff val="5000"/>
                </a:prstClr>
              </a:solidFill>
              <a:latin typeface="Arial"/>
              <a:cs typeface="Arial"/>
            </a:endParaRPr>
          </a:p>
        </p:txBody>
      </p:sp>
      <p:sp>
        <p:nvSpPr>
          <p:cNvPr id="3" name="Стрелка: вниз 2">
            <a:extLst>
              <a:ext uri="{FF2B5EF4-FFF2-40B4-BE49-F238E27FC236}">
                <a16:creationId xmlns:a16="http://schemas.microsoft.com/office/drawing/2014/main" xmlns="" id="{CDEE14A6-6D8C-424C-9136-3A0806C77D38}"/>
              </a:ext>
            </a:extLst>
          </p:cNvPr>
          <p:cNvSpPr/>
          <p:nvPr/>
        </p:nvSpPr>
        <p:spPr>
          <a:xfrm>
            <a:off x="5270422" y="5058731"/>
            <a:ext cx="1656626" cy="296600"/>
          </a:xfrm>
          <a:prstGeom prst="down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white"/>
              </a:solidFill>
              <a:latin typeface="Calibri" panose="020F0502020204030204"/>
            </a:endParaRPr>
          </a:p>
        </p:txBody>
      </p:sp>
      <p:sp>
        <p:nvSpPr>
          <p:cNvPr id="7" name="TextBox 6">
            <a:extLst>
              <a:ext uri="{FF2B5EF4-FFF2-40B4-BE49-F238E27FC236}">
                <a16:creationId xmlns:a16="http://schemas.microsoft.com/office/drawing/2014/main" xmlns="" id="{717A027B-EBB6-4E44-8C5C-012335E7C54F}"/>
              </a:ext>
            </a:extLst>
          </p:cNvPr>
          <p:cNvSpPr txBox="1"/>
          <p:nvPr/>
        </p:nvSpPr>
        <p:spPr>
          <a:xfrm>
            <a:off x="2830584" y="5383042"/>
            <a:ext cx="6535355"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a:defRPr/>
            </a:pPr>
            <a:r>
              <a:rPr lang="ru-RU">
                <a:solidFill>
                  <a:prstClr val="black"/>
                </a:solidFill>
                <a:latin typeface="Arial"/>
                <a:cs typeface="Calibri"/>
              </a:rPr>
              <a:t>Критическое усложнение сферы налогового </a:t>
            </a:r>
            <a:r>
              <a:rPr lang="ru-RU" sz="1650" dirty="0">
                <a:solidFill>
                  <a:prstClr val="black"/>
                </a:solidFill>
                <a:latin typeface="Arial"/>
                <a:cs typeface="Calibri"/>
              </a:rPr>
              <a:t>регулирования</a:t>
            </a:r>
          </a:p>
        </p:txBody>
      </p:sp>
      <p:sp>
        <p:nvSpPr>
          <p:cNvPr id="5" name="Прямоугольник 4">
            <a:extLst>
              <a:ext uri="{FF2B5EF4-FFF2-40B4-BE49-F238E27FC236}">
                <a16:creationId xmlns:a16="http://schemas.microsoft.com/office/drawing/2014/main" xmlns="" id="{053B157E-99AF-4700-B119-57F8BDF16495}"/>
              </a:ext>
            </a:extLst>
          </p:cNvPr>
          <p:cNvSpPr/>
          <p:nvPr/>
        </p:nvSpPr>
        <p:spPr>
          <a:xfrm>
            <a:off x="1568078" y="1377644"/>
            <a:ext cx="542564" cy="564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ru-RU" sz="1350">
              <a:solidFill>
                <a:prstClr val="white"/>
              </a:solidFill>
              <a:latin typeface="Calibri" panose="020F0502020204030204"/>
            </a:endParaRPr>
          </a:p>
        </p:txBody>
      </p:sp>
    </p:spTree>
    <p:extLst>
      <p:ext uri="{BB962C8B-B14F-4D97-AF65-F5344CB8AC3E}">
        <p14:creationId xmlns="" xmlns:p14="http://schemas.microsoft.com/office/powerpoint/2010/main" val="40824424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Переквалификация сделок</a:t>
            </a:r>
            <a:endParaRPr lang="ru-RU" dirty="0"/>
          </a:p>
        </p:txBody>
      </p:sp>
      <p:sp>
        <p:nvSpPr>
          <p:cNvPr id="3" name="Объект 2"/>
          <p:cNvSpPr>
            <a:spLocks noGrp="1"/>
          </p:cNvSpPr>
          <p:nvPr>
            <p:ph sz="half" idx="1"/>
          </p:nvPr>
        </p:nvSpPr>
        <p:spPr/>
        <p:txBody>
          <a:bodyPr/>
          <a:lstStyle/>
          <a:p>
            <a:r>
              <a:rPr lang="ru-RU" u="sng" dirty="0" err="1" smtClean="0">
                <a:hlinkClick r:id="rId2"/>
              </a:rPr>
              <a:t>Займ</a:t>
            </a:r>
            <a:r>
              <a:rPr lang="ru-RU" u="sng" dirty="0" smtClean="0">
                <a:hlinkClick r:id=""/>
              </a:rPr>
              <a:t> 191 млн у иностранцев под 1% годовых. % не платил+ не возвращал</a:t>
            </a:r>
          </a:p>
          <a:p>
            <a:r>
              <a:rPr lang="ru-RU" u="sng" dirty="0" smtClean="0">
                <a:hlinkClick r:id=""/>
              </a:rPr>
              <a:t>АС</a:t>
            </a:r>
            <a:r>
              <a:rPr lang="ru-RU" u="sng" dirty="0">
                <a:hlinkClick r:id="rId2"/>
              </a:rPr>
              <a:t> Центрального округа от 27.01.2021 № Ф10-5543/2020</a:t>
            </a:r>
            <a:r>
              <a:rPr lang="ru-RU" dirty="0"/>
              <a:t>)</a:t>
            </a:r>
          </a:p>
        </p:txBody>
      </p:sp>
      <p:sp>
        <p:nvSpPr>
          <p:cNvPr id="4" name="Объект 3"/>
          <p:cNvSpPr>
            <a:spLocks noGrp="1"/>
          </p:cNvSpPr>
          <p:nvPr>
            <p:ph sz="half" idx="2"/>
          </p:nvPr>
        </p:nvSpPr>
        <p:spPr/>
        <p:txBody>
          <a:bodyPr/>
          <a:lstStyle/>
          <a:p>
            <a:endParaRPr lang="ru-RU"/>
          </a:p>
        </p:txBody>
      </p:sp>
    </p:spTree>
    <p:extLst>
      <p:ext uri="{BB962C8B-B14F-4D97-AF65-F5344CB8AC3E}">
        <p14:creationId xmlns="" xmlns:p14="http://schemas.microsoft.com/office/powerpoint/2010/main" val="9120044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Вывод денег учредителю</a:t>
            </a:r>
          </a:p>
        </p:txBody>
      </p:sp>
      <p:sp>
        <p:nvSpPr>
          <p:cNvPr id="3" name="Содержимое 2"/>
          <p:cNvSpPr>
            <a:spLocks noGrp="1"/>
          </p:cNvSpPr>
          <p:nvPr>
            <p:ph idx="1"/>
          </p:nvPr>
        </p:nvSpPr>
        <p:spPr/>
        <p:txBody>
          <a:bodyPr>
            <a:normAutofit fontScale="85000" lnSpcReduction="20000"/>
          </a:bodyPr>
          <a:lstStyle/>
          <a:p>
            <a:r>
              <a:rPr lang="ru-RU" b="1" dirty="0">
                <a:solidFill>
                  <a:srgbClr val="00B050"/>
                </a:solidFill>
              </a:rPr>
              <a:t>Дивиденды 1 раз в год !!! ДААААА</a:t>
            </a:r>
          </a:p>
          <a:p>
            <a:r>
              <a:rPr lang="ru-RU" b="1" dirty="0">
                <a:solidFill>
                  <a:srgbClr val="C00000"/>
                </a:solidFill>
              </a:rPr>
              <a:t>Выдать заем </a:t>
            </a:r>
            <a:r>
              <a:rPr lang="ru-RU" b="1" dirty="0"/>
              <a:t>-</a:t>
            </a:r>
            <a:r>
              <a:rPr lang="ru-RU" dirty="0" err="1">
                <a:hlinkClick r:id="rId2"/>
              </a:rPr>
              <a:t>подп</a:t>
            </a:r>
            <a:r>
              <a:rPr lang="ru-RU" dirty="0">
                <a:hlinkClick r:id="rId2"/>
              </a:rPr>
              <a:t>. 1 п. 1 ст. 212 НК</a:t>
            </a:r>
            <a:endParaRPr lang="ru-RU" b="1" dirty="0"/>
          </a:p>
          <a:p>
            <a:r>
              <a:rPr lang="ru-RU" b="1" dirty="0"/>
              <a:t>Выплатить компенсацию </a:t>
            </a:r>
            <a:r>
              <a:rPr lang="ru-RU" dirty="0"/>
              <a:t>Компенсацию и затраты, связанные с эксплуатацией личного имущества, можно учесть в составе прочих расходов (</a:t>
            </a:r>
            <a:r>
              <a:rPr lang="ru-RU" dirty="0" err="1">
                <a:hlinkClick r:id="rId3"/>
              </a:rPr>
              <a:t>подп</a:t>
            </a:r>
            <a:r>
              <a:rPr lang="ru-RU" dirty="0">
                <a:hlinkClick r:id="rId3"/>
              </a:rPr>
              <a:t>. 49</a:t>
            </a:r>
            <a:r>
              <a:rPr lang="ru-RU" dirty="0"/>
              <a:t> п. 1 ст. 264 НК, </a:t>
            </a:r>
            <a:r>
              <a:rPr lang="ru-RU" dirty="0">
                <a:hlinkClick r:id="rId4"/>
              </a:rPr>
              <a:t>письмо Минфина от 18.03.2010 № 03-03-06/1/150</a:t>
            </a:r>
            <a:r>
              <a:rPr lang="ru-RU" dirty="0"/>
              <a:t>). не облагается НДФЛ и страховыми взносами (</a:t>
            </a:r>
            <a:r>
              <a:rPr lang="ru-RU" dirty="0">
                <a:hlinkClick r:id="rId5"/>
              </a:rPr>
              <a:t>п. 3</a:t>
            </a:r>
            <a:r>
              <a:rPr lang="ru-RU" dirty="0"/>
              <a:t> ст. 217 НК, </a:t>
            </a:r>
            <a:r>
              <a:rPr lang="ru-RU" dirty="0" err="1">
                <a:hlinkClick r:id="rId6"/>
              </a:rPr>
              <a:t>подп</a:t>
            </a:r>
            <a:r>
              <a:rPr lang="ru-RU" dirty="0">
                <a:hlinkClick r:id="rId6"/>
              </a:rPr>
              <a:t>. 2</a:t>
            </a:r>
            <a:r>
              <a:rPr lang="ru-RU" dirty="0"/>
              <a:t> п. 1 ст. 422, </a:t>
            </a:r>
            <a:r>
              <a:rPr lang="ru-RU" dirty="0" err="1">
                <a:hlinkClick r:id="rId7"/>
              </a:rPr>
              <a:t>абз</a:t>
            </a:r>
            <a:r>
              <a:rPr lang="ru-RU" dirty="0">
                <a:hlinkClick r:id="rId7"/>
              </a:rPr>
              <a:t>. 10</a:t>
            </a:r>
            <a:r>
              <a:rPr lang="ru-RU" dirty="0"/>
              <a:t> </a:t>
            </a:r>
            <a:r>
              <a:rPr lang="ru-RU" dirty="0" err="1"/>
              <a:t>подп</a:t>
            </a:r>
            <a:r>
              <a:rPr lang="ru-RU" dirty="0"/>
              <a:t>. 2 п. 1 ст. 20.2 Закона от 24.07.1998 № 125‑ФЗ). согласовать в трудовом договоре.</a:t>
            </a:r>
          </a:p>
          <a:p>
            <a:r>
              <a:rPr lang="ru-RU" b="1" dirty="0">
                <a:solidFill>
                  <a:srgbClr val="FF0000"/>
                </a:solidFill>
              </a:rPr>
              <a:t> Выплатить вознаграждение управляющему</a:t>
            </a:r>
            <a:endParaRPr lang="ru-RU" dirty="0">
              <a:solidFill>
                <a:srgbClr val="FF0000"/>
              </a:solidFill>
            </a:endParaRPr>
          </a:p>
          <a:p>
            <a:r>
              <a:rPr lang="ru-RU" b="1" dirty="0">
                <a:solidFill>
                  <a:srgbClr val="FF0000"/>
                </a:solidFill>
              </a:rPr>
              <a:t>Выдать деньги под отчет на много лет</a:t>
            </a:r>
          </a:p>
          <a:p>
            <a:r>
              <a:rPr lang="ru-RU" b="1" dirty="0">
                <a:solidFill>
                  <a:srgbClr val="FF0000"/>
                </a:solidFill>
              </a:rPr>
              <a:t>Уволить сотрудника-учредителя с «золотым парашютом»</a:t>
            </a:r>
          </a:p>
          <a:p>
            <a:r>
              <a:rPr lang="ru-RU" b="1" dirty="0">
                <a:solidFill>
                  <a:srgbClr val="FF0000"/>
                </a:solidFill>
              </a:rPr>
              <a:t>Оплатить личные покупки директора-учредителя</a:t>
            </a:r>
          </a:p>
          <a:p>
            <a:r>
              <a:rPr lang="ru-RU" b="1" dirty="0">
                <a:solidFill>
                  <a:srgbClr val="FF0000"/>
                </a:solidFill>
              </a:rPr>
              <a:t>Вывести деньги через сомнительных контрагентов</a:t>
            </a:r>
            <a:endParaRPr lang="ru-RU" dirty="0">
              <a:solidFill>
                <a:srgbClr val="FF0000"/>
              </a:solidFill>
            </a:endParaRPr>
          </a:p>
        </p:txBody>
      </p:sp>
    </p:spTree>
    <p:extLst>
      <p:ext uri="{BB962C8B-B14F-4D97-AF65-F5344CB8AC3E}">
        <p14:creationId xmlns="" xmlns:p14="http://schemas.microsoft.com/office/powerpoint/2010/main" val="12731851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92500"/>
          </a:bodyPr>
          <a:lstStyle/>
          <a:p>
            <a:r>
              <a:rPr lang="ru-RU" dirty="0"/>
              <a:t>Компенсация дистанционному сотруднику за использование оборудования, программно-технических средств, а также за услуги связи (письмо Минфина от 06.11.2020 № </a:t>
            </a:r>
            <a:r>
              <a:rPr lang="ru-RU" dirty="0" smtClean="0"/>
              <a:t>03-04-06/96913</a:t>
            </a:r>
          </a:p>
          <a:p>
            <a:r>
              <a:rPr lang="ru-RU" dirty="0"/>
              <a:t>Компенсация затрат за эксплуатацию личного имущества: планшета, ноутбука и т. д. (</a:t>
            </a:r>
            <a:r>
              <a:rPr lang="ru-RU" dirty="0">
                <a:hlinkClick r:id="rId2"/>
              </a:rPr>
              <a:t>письмо Минфина от 04.02.2020 № 03-03-06/1/6672</a:t>
            </a:r>
            <a:r>
              <a:rPr lang="ru-RU" dirty="0"/>
              <a:t>)</a:t>
            </a:r>
          </a:p>
          <a:p>
            <a:endParaRPr lang="ru-RU" dirty="0"/>
          </a:p>
        </p:txBody>
      </p:sp>
      <p:sp>
        <p:nvSpPr>
          <p:cNvPr id="4" name="Объект 3"/>
          <p:cNvSpPr>
            <a:spLocks noGrp="1"/>
          </p:cNvSpPr>
          <p:nvPr>
            <p:ph sz="half" idx="2"/>
          </p:nvPr>
        </p:nvSpPr>
        <p:spPr/>
        <p:txBody>
          <a:bodyPr>
            <a:normAutofit fontScale="92500"/>
          </a:bodyPr>
          <a:lstStyle/>
          <a:p>
            <a:r>
              <a:rPr lang="ru-RU" dirty="0" err="1"/>
              <a:t>Вс</a:t>
            </a:r>
            <a:r>
              <a:rPr lang="ru-RU" dirty="0"/>
              <a:t> 306-эс19-1713 от 21.03.19</a:t>
            </a:r>
            <a:br>
              <a:rPr lang="ru-RU" dirty="0"/>
            </a:br>
            <a:r>
              <a:rPr lang="ru-RU" dirty="0"/>
              <a:t>Компенсация расходов на оплату жилья не облагаются стразовыми</a:t>
            </a:r>
          </a:p>
        </p:txBody>
      </p:sp>
    </p:spTree>
    <p:extLst>
      <p:ext uri="{BB962C8B-B14F-4D97-AF65-F5344CB8AC3E}">
        <p14:creationId xmlns="" xmlns:p14="http://schemas.microsoft.com/office/powerpoint/2010/main" val="4966246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Компенсации</a:t>
            </a:r>
            <a:endParaRPr lang="ru-RU" dirty="0"/>
          </a:p>
        </p:txBody>
      </p:sp>
      <p:sp>
        <p:nvSpPr>
          <p:cNvPr id="3" name="Содержимое 2"/>
          <p:cNvSpPr>
            <a:spLocks noGrp="1"/>
          </p:cNvSpPr>
          <p:nvPr>
            <p:ph idx="1"/>
          </p:nvPr>
        </p:nvSpPr>
        <p:spPr/>
        <p:txBody>
          <a:bodyPr>
            <a:normAutofit fontScale="47500" lnSpcReduction="20000"/>
          </a:bodyPr>
          <a:lstStyle/>
          <a:p>
            <a:pPr fontAlgn="base"/>
            <a:r>
              <a:rPr lang="ru-RU" b="1" dirty="0" smtClean="0"/>
              <a:t>Работодателю</a:t>
            </a:r>
            <a:r>
              <a:rPr lang="ru-RU" b="1" dirty="0"/>
              <a:t>, выплачивающему дистанционным работникам компенсацию за использования личного имущества в рабочих целях, не нужно начислять страховые взносы и НДФЛ с сумм такой компенсации.</a:t>
            </a:r>
          </a:p>
          <a:p>
            <a:pPr fontAlgn="base"/>
            <a:r>
              <a:rPr lang="ru-RU" dirty="0"/>
              <a:t>Источник: </a:t>
            </a:r>
            <a:r>
              <a:rPr lang="ru-RU" u="sng" dirty="0">
                <a:hlinkClick r:id="rId2"/>
              </a:rPr>
              <a:t>Письмо ФНС от 12.02.2021 № СД-4-11/1705@</a:t>
            </a:r>
            <a:endParaRPr lang="ru-RU" dirty="0"/>
          </a:p>
          <a:p>
            <a:endParaRPr lang="ru-RU" dirty="0" smtClean="0">
              <a:solidFill>
                <a:srgbClr val="00B050"/>
              </a:solidFill>
            </a:endParaRPr>
          </a:p>
          <a:p>
            <a:r>
              <a:rPr lang="ru-RU" dirty="0" smtClean="0">
                <a:solidFill>
                  <a:srgbClr val="00B050"/>
                </a:solidFill>
              </a:rPr>
              <a:t>Компенсация расходов на сотовую связь </a:t>
            </a:r>
            <a:r>
              <a:rPr lang="ru-RU" dirty="0" smtClean="0">
                <a:hlinkClick r:id="rId3"/>
              </a:rPr>
              <a:t>АС Северо-Кавказского округа от 28.04.2018 № Ф08-2677/2018</a:t>
            </a:r>
            <a:endParaRPr lang="ru-RU" dirty="0" smtClean="0"/>
          </a:p>
          <a:p>
            <a:r>
              <a:rPr lang="ru-RU" dirty="0" smtClean="0"/>
              <a:t>Сотруднику, который использует личный мобильный телефон в служебных целях, компания вправе компенсировать расходы на сотовую связь. В зависимости от регламента она может покрывать расходы либо полностью, либо часть в пределах установленного лимита (</a:t>
            </a:r>
            <a:r>
              <a:rPr lang="ru-RU" dirty="0" smtClean="0">
                <a:hlinkClick r:id="rId4"/>
              </a:rPr>
              <a:t>ст. 188 ТК</a:t>
            </a:r>
            <a:r>
              <a:rPr lang="ru-RU" dirty="0" smtClean="0"/>
              <a:t>). Минфин ранее подтверждал, что такие выплаты не облагаются страховыми взносами и НДФЛ (</a:t>
            </a:r>
            <a:r>
              <a:rPr lang="ru-RU" dirty="0" smtClean="0">
                <a:hlinkClick r:id="rId5"/>
              </a:rPr>
              <a:t>письмо Минфина от 14.12.2017 № 03-04-06/83831</a:t>
            </a:r>
            <a:r>
              <a:rPr lang="ru-RU" dirty="0" smtClean="0"/>
              <a:t>)</a:t>
            </a:r>
          </a:p>
          <a:p>
            <a:r>
              <a:rPr lang="ru-RU" dirty="0" smtClean="0">
                <a:solidFill>
                  <a:srgbClr val="C00000"/>
                </a:solidFill>
              </a:rPr>
              <a:t>Компенсация затрат на фитнес Определения ВС </a:t>
            </a:r>
            <a:r>
              <a:rPr lang="ru-RU" dirty="0" smtClean="0">
                <a:solidFill>
                  <a:srgbClr val="C00000"/>
                </a:solidFill>
                <a:hlinkClick r:id="rId6"/>
              </a:rPr>
              <a:t>от 07.04.2017 № 304-КГ17-3700</a:t>
            </a:r>
            <a:r>
              <a:rPr lang="ru-RU" dirty="0" smtClean="0">
                <a:solidFill>
                  <a:srgbClr val="C00000"/>
                </a:solidFill>
              </a:rPr>
              <a:t>, </a:t>
            </a:r>
            <a:r>
              <a:rPr lang="ru-RU" dirty="0" smtClean="0">
                <a:solidFill>
                  <a:srgbClr val="C00000"/>
                </a:solidFill>
                <a:hlinkClick r:id="rId7"/>
              </a:rPr>
              <a:t>от 30.03.2017 № 310-КГ17-2161</a:t>
            </a:r>
            <a:r>
              <a:rPr lang="ru-RU" dirty="0" smtClean="0">
                <a:solidFill>
                  <a:srgbClr val="C00000"/>
                </a:solidFill>
              </a:rPr>
              <a:t>, </a:t>
            </a:r>
            <a:r>
              <a:rPr lang="ru-RU" dirty="0" smtClean="0">
                <a:solidFill>
                  <a:srgbClr val="C00000"/>
                </a:solidFill>
                <a:hlinkClick r:id="rId8"/>
              </a:rPr>
              <a:t>от 19.01.2017 № 307-КГ16-19377</a:t>
            </a:r>
            <a:r>
              <a:rPr lang="ru-RU" dirty="0" smtClean="0">
                <a:solidFill>
                  <a:srgbClr val="C00000"/>
                </a:solidFill>
              </a:rPr>
              <a:t>)</a:t>
            </a:r>
          </a:p>
          <a:p>
            <a:r>
              <a:rPr lang="ru-RU" dirty="0" smtClean="0"/>
              <a:t>Компенсация стоимости питания на основе локального нормативного акта </a:t>
            </a:r>
            <a:r>
              <a:rPr lang="ru-RU" dirty="0" smtClean="0">
                <a:hlinkClick r:id="rId9"/>
              </a:rPr>
              <a:t>Определение ВС от 17.05.2016 № 306-КГ16-4633</a:t>
            </a:r>
            <a:endParaRPr lang="ru-RU" dirty="0" smtClean="0"/>
          </a:p>
          <a:p>
            <a:r>
              <a:rPr lang="ru-RU" dirty="0" smtClean="0"/>
              <a:t>Компенсация платы за детский сад на основании коллективного договора </a:t>
            </a:r>
            <a:r>
              <a:rPr lang="ru-RU" dirty="0" smtClean="0">
                <a:hlinkClick r:id="rId10"/>
              </a:rPr>
              <a:t>ВС от 01.02.2016 № 306-КГ15-18624</a:t>
            </a:r>
            <a:endParaRPr lang="ru-RU" dirty="0" smtClean="0"/>
          </a:p>
          <a:p>
            <a:r>
              <a:rPr lang="ru-RU" dirty="0" smtClean="0"/>
              <a:t>Компенсация расходов на обучение </a:t>
            </a:r>
            <a:r>
              <a:rPr lang="ru-RU" dirty="0" smtClean="0">
                <a:hlinkClick r:id="rId11"/>
              </a:rPr>
              <a:t>Определение ВС от 28.01.2016 № 310-КГ15-18757</a:t>
            </a:r>
            <a:endParaRPr lang="ru-RU" dirty="0" smtClean="0"/>
          </a:p>
          <a:p>
            <a:endParaRPr lang="ru-RU" dirty="0" smtClean="0">
              <a:solidFill>
                <a:srgbClr val="C00000"/>
              </a:solidFill>
            </a:endParaRPr>
          </a:p>
          <a:p>
            <a:r>
              <a:rPr lang="ru-RU" dirty="0" smtClean="0"/>
              <a:t>Компенсация расходов на оплату жилья сотрудника, переехавшего в другую местность </a:t>
            </a:r>
            <a:r>
              <a:rPr lang="ru-RU" dirty="0" smtClean="0">
                <a:hlinkClick r:id="rId12"/>
              </a:rPr>
              <a:t>Определение ВС от 06.12.2017 № 304-КГ17-18637</a:t>
            </a:r>
            <a:endParaRPr lang="ru-RU" dirty="0" smtClean="0"/>
          </a:p>
          <a:p>
            <a:r>
              <a:rPr lang="ru-RU" dirty="0" smtClean="0"/>
              <a:t>Компенсация расходов на ипотеку Постановление АС Уральского округа от 02.09.2016 № Ф09-8783/16ПостановлениеАС Дальневосточного округа от 05.12.2014 № Ф03-5471/2014</a:t>
            </a:r>
          </a:p>
          <a:p>
            <a:r>
              <a:rPr lang="ru-RU" dirty="0" smtClean="0"/>
              <a:t>Компенсация за задержку </a:t>
            </a:r>
            <a:r>
              <a:rPr lang="ru-RU" dirty="0" err="1" smtClean="0"/>
              <a:t>зп</a:t>
            </a:r>
            <a:r>
              <a:rPr lang="ru-RU" dirty="0" smtClean="0"/>
              <a:t> </a:t>
            </a:r>
            <a:r>
              <a:rPr lang="ru-RU" dirty="0" smtClean="0">
                <a:hlinkClick r:id="rId13"/>
              </a:rPr>
              <a:t>АС </a:t>
            </a:r>
            <a:r>
              <a:rPr lang="ru-RU" dirty="0" err="1" smtClean="0">
                <a:hlinkClick r:id="rId13"/>
              </a:rPr>
              <a:t>Западно-Сибирского</a:t>
            </a:r>
            <a:r>
              <a:rPr lang="ru-RU" dirty="0" smtClean="0">
                <a:hlinkClick r:id="rId13"/>
              </a:rPr>
              <a:t> округа от 02.03.2018 № Ф04-454/2018</a:t>
            </a:r>
            <a:endParaRPr lang="ru-RU" dirty="0" smtClean="0"/>
          </a:p>
          <a:p>
            <a:endParaRPr lang="ru-RU" dirty="0"/>
          </a:p>
        </p:txBody>
      </p:sp>
    </p:spTree>
    <p:extLst>
      <p:ext uri="{BB962C8B-B14F-4D97-AF65-F5344CB8AC3E}">
        <p14:creationId xmlns="" xmlns:p14="http://schemas.microsoft.com/office/powerpoint/2010/main" val="21368667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Дебиторка</a:t>
            </a:r>
            <a:r>
              <a:rPr lang="ru-RU" dirty="0"/>
              <a:t> и </a:t>
            </a:r>
            <a:r>
              <a:rPr lang="ru-RU" dirty="0" err="1"/>
              <a:t>кредиторка</a:t>
            </a:r>
            <a:endParaRPr lang="ru-RU" dirty="0"/>
          </a:p>
        </p:txBody>
      </p:sp>
      <p:sp>
        <p:nvSpPr>
          <p:cNvPr id="3" name="Содержимое 2"/>
          <p:cNvSpPr>
            <a:spLocks noGrp="1"/>
          </p:cNvSpPr>
          <p:nvPr>
            <p:ph idx="1"/>
          </p:nvPr>
        </p:nvSpPr>
        <p:spPr/>
        <p:txBody>
          <a:bodyPr>
            <a:normAutofit fontScale="92500" lnSpcReduction="10000"/>
          </a:bodyPr>
          <a:lstStyle/>
          <a:p>
            <a:r>
              <a:rPr lang="ru-RU" b="1" dirty="0">
                <a:solidFill>
                  <a:srgbClr val="FF0000"/>
                </a:solidFill>
              </a:rPr>
              <a:t>Письмо Минфина от 26.07.18 № 03-03-06/1/52667</a:t>
            </a:r>
            <a:r>
              <a:rPr lang="ru-RU" dirty="0"/>
              <a:t> дебиторская задолженность признается сомнительной с момента наступления срока оплаты, прописанного в договоре.</a:t>
            </a:r>
            <a:endParaRPr lang="ru-RU" sz="3000" b="1" dirty="0">
              <a:solidFill>
                <a:srgbClr val="FF0000"/>
              </a:solidFill>
            </a:endParaRPr>
          </a:p>
          <a:p>
            <a:r>
              <a:rPr lang="ru-RU" sz="3000" dirty="0"/>
              <a:t>Строго </a:t>
            </a:r>
            <a:r>
              <a:rPr lang="ru-RU" sz="3000" b="1" dirty="0"/>
              <a:t>ДО</a:t>
            </a:r>
            <a:r>
              <a:rPr lang="ru-RU" sz="3000" dirty="0"/>
              <a:t> истечении срока исковой давности (</a:t>
            </a:r>
            <a:r>
              <a:rPr lang="ru-RU" sz="3000" dirty="0">
                <a:solidFill>
                  <a:srgbClr val="0070C0"/>
                </a:solidFill>
              </a:rPr>
              <a:t>Пленум ВС п.21 от 29.09.15 №43</a:t>
            </a:r>
            <a:r>
              <a:rPr lang="ru-RU" sz="3000" dirty="0"/>
              <a:t>)</a:t>
            </a:r>
            <a:r>
              <a:rPr lang="ru-RU" sz="2400" dirty="0">
                <a:hlinkClick r:id="rId2"/>
              </a:rPr>
              <a:t> </a:t>
            </a:r>
          </a:p>
          <a:p>
            <a:r>
              <a:rPr lang="ru-RU" sz="3000" dirty="0"/>
              <a:t>Акт сверки – образец- дело </a:t>
            </a:r>
            <a:r>
              <a:rPr lang="ru-RU" sz="3000" dirty="0">
                <a:solidFill>
                  <a:srgbClr val="0070C0"/>
                </a:solidFill>
              </a:rPr>
              <a:t>Ф05-3494/2016 от 21.04.16</a:t>
            </a:r>
          </a:p>
          <a:p>
            <a:r>
              <a:rPr lang="ru-RU" sz="3000" dirty="0"/>
              <a:t>Договор под видеокамеру</a:t>
            </a:r>
          </a:p>
          <a:p>
            <a:r>
              <a:rPr lang="ru-RU" sz="3000" dirty="0"/>
              <a:t>Проверка реальности существования контрагента</a:t>
            </a:r>
          </a:p>
          <a:p>
            <a:r>
              <a:rPr lang="ru-RU" sz="3000" dirty="0"/>
              <a:t>Нельзя списывать </a:t>
            </a:r>
            <a:r>
              <a:rPr lang="ru-RU" sz="3000" dirty="0" err="1"/>
              <a:t>дебиторку</a:t>
            </a:r>
            <a:r>
              <a:rPr lang="ru-RU" sz="3000" dirty="0"/>
              <a:t> позднее, а нужно сдать </a:t>
            </a:r>
            <a:r>
              <a:rPr lang="ru-RU" sz="3000" dirty="0" err="1"/>
              <a:t>уточненку</a:t>
            </a:r>
            <a:r>
              <a:rPr lang="ru-RU" sz="3000" dirty="0"/>
              <a:t> (</a:t>
            </a:r>
            <a:r>
              <a:rPr lang="ru-RU" sz="3000" dirty="0">
                <a:solidFill>
                  <a:srgbClr val="0070C0"/>
                </a:solidFill>
              </a:rPr>
              <a:t>МФ от 06.04.16 №03-03-06/2/19410)</a:t>
            </a:r>
          </a:p>
          <a:p>
            <a:endParaRPr lang="ru-RU" dirty="0"/>
          </a:p>
        </p:txBody>
      </p:sp>
    </p:spTree>
    <p:extLst>
      <p:ext uri="{BB962C8B-B14F-4D97-AF65-F5344CB8AC3E}">
        <p14:creationId xmlns="" xmlns:p14="http://schemas.microsoft.com/office/powerpoint/2010/main" val="18054660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ДЕБИТОРКА</a:t>
            </a:r>
            <a:endParaRPr lang="ru-RU" dirty="0"/>
          </a:p>
        </p:txBody>
      </p:sp>
      <p:sp>
        <p:nvSpPr>
          <p:cNvPr id="3" name="Содержимое 2"/>
          <p:cNvSpPr>
            <a:spLocks noGrp="1"/>
          </p:cNvSpPr>
          <p:nvPr>
            <p:ph sz="half" idx="1"/>
          </p:nvPr>
        </p:nvSpPr>
        <p:spPr/>
        <p:txBody>
          <a:bodyPr>
            <a:normAutofit fontScale="47500" lnSpcReduction="20000"/>
          </a:bodyPr>
          <a:lstStyle/>
          <a:p>
            <a:r>
              <a:rPr lang="ru-RU" dirty="0" smtClean="0">
                <a:hlinkClick r:id="rId2"/>
              </a:rPr>
              <a:t>Определение ВС от 19.01.2018 № 305-КГ17-14988</a:t>
            </a:r>
            <a:r>
              <a:rPr lang="ru-RU" dirty="0" smtClean="0"/>
              <a:t> (дело ООО «ФК Пульс»)Общество отнесло в состав расходов дебиторскую задолженность в 127 </a:t>
            </a:r>
            <a:r>
              <a:rPr lang="ru-RU" dirty="0" err="1" smtClean="0"/>
              <a:t>млн</a:t>
            </a:r>
            <a:r>
              <a:rPr lang="ru-RU" dirty="0" smtClean="0"/>
              <a:t> руб. по хозяйственным операциям с рядом контрагентов. Срок исковой давности для взыскания истек в предыдущих налоговых периодах. Инспекторы решили, что такой учет списанной задолженности неправомерен. ВС решил, что компания вправе выбрать, в какой момент включать в расходы безнадежную дебиторскую задолженность: в текущем периоде либо в периоде истечения срока исковой давности. Судьи отметили, что налогоплательщик действительно ошибся, не списав долг в периоде, когда срок исковой давности истек. Но это ошибка привела к переплате. Значит, ее можно исправить в периоде, когда общество ее нашло (</a:t>
            </a:r>
            <a:r>
              <a:rPr lang="ru-RU" dirty="0" err="1" smtClean="0">
                <a:hlinkClick r:id="rId3"/>
              </a:rPr>
              <a:t>абз</a:t>
            </a:r>
            <a:r>
              <a:rPr lang="ru-RU" dirty="0" smtClean="0">
                <a:hlinkClick r:id="rId3"/>
              </a:rPr>
              <a:t>. 3 п. 1 ст. 54 НК</a:t>
            </a:r>
            <a:r>
              <a:rPr lang="ru-RU" dirty="0" smtClean="0"/>
              <a:t>). Правило сработает, если с момента переплаты не прошло трех лет (</a:t>
            </a:r>
            <a:r>
              <a:rPr lang="ru-RU" dirty="0" smtClean="0">
                <a:hlinkClick r:id="rId4"/>
              </a:rPr>
              <a:t>п. 7 ст. 78 НК</a:t>
            </a:r>
            <a:r>
              <a:rPr lang="ru-RU" dirty="0" smtClean="0"/>
              <a:t>)</a:t>
            </a:r>
            <a:endParaRPr lang="ru-RU" dirty="0"/>
          </a:p>
        </p:txBody>
      </p:sp>
      <p:sp>
        <p:nvSpPr>
          <p:cNvPr id="4" name="Содержимое 3"/>
          <p:cNvSpPr>
            <a:spLocks noGrp="1"/>
          </p:cNvSpPr>
          <p:nvPr>
            <p:ph sz="half" idx="2"/>
          </p:nvPr>
        </p:nvSpPr>
        <p:spPr/>
        <p:txBody>
          <a:bodyPr>
            <a:normAutofit fontScale="47500" lnSpcReduction="20000"/>
          </a:bodyPr>
          <a:lstStyle/>
          <a:p>
            <a:r>
              <a:rPr lang="ru-RU" b="1" dirty="0" smtClean="0"/>
              <a:t>Прощенные проценты по долговым обязательствам надо включать в состав доходов. </a:t>
            </a:r>
            <a:r>
              <a:rPr lang="ru-RU" dirty="0" smtClean="0">
                <a:hlinkClick r:id="rId5"/>
              </a:rPr>
              <a:t>Определение ВС от 05.06.2018 № А23-7374/2016</a:t>
            </a:r>
            <a:endParaRPr lang="ru-RU" dirty="0" smtClean="0"/>
          </a:p>
          <a:p>
            <a:endParaRPr lang="ru-RU" dirty="0" smtClean="0"/>
          </a:p>
          <a:p>
            <a:r>
              <a:rPr lang="ru-RU" dirty="0" smtClean="0"/>
              <a:t>При обнаружении ошибок, приведших к завышению суммы налога на прибыль к уплате в прошлых периодах, пересчитать налоговую базу можно за период, в котором были выявлены эти ошибки.</a:t>
            </a:r>
            <a:br>
              <a:rPr lang="ru-RU" dirty="0" smtClean="0"/>
            </a:br>
            <a:r>
              <a:rPr lang="ru-RU" dirty="0" smtClean="0"/>
              <a:t> Письмо Минфина от 04.08.17 № 03-03-06/2/50113 </a:t>
            </a:r>
          </a:p>
          <a:p>
            <a:endParaRPr lang="ru-RU" dirty="0" smtClean="0"/>
          </a:p>
          <a:p>
            <a:r>
              <a:rPr lang="ru-RU" dirty="0" smtClean="0"/>
              <a:t>Минфин -  безнадежную </a:t>
            </a:r>
            <a:r>
              <a:rPr lang="ru-RU" dirty="0" err="1" smtClean="0"/>
              <a:t>дебиторку</a:t>
            </a:r>
            <a:r>
              <a:rPr lang="ru-RU" dirty="0" smtClean="0"/>
              <a:t> надо включать в расходы, как только истек срок давности (</a:t>
            </a:r>
            <a:r>
              <a:rPr lang="ru-RU" dirty="0" smtClean="0">
                <a:hlinkClick r:id="rId6"/>
              </a:rPr>
              <a:t>письмо от 25.08.2017 № 03-03-06/1/54556</a:t>
            </a:r>
            <a:r>
              <a:rPr lang="ru-RU" dirty="0" smtClean="0"/>
              <a:t>)</a:t>
            </a:r>
          </a:p>
          <a:p>
            <a:endParaRPr lang="ru-RU" dirty="0" smtClean="0"/>
          </a:p>
          <a:p>
            <a:r>
              <a:rPr lang="ru-RU" dirty="0"/>
              <a:t>Расходы прошлых периодов включили в текущий....</a:t>
            </a:r>
            <a:br>
              <a:rPr lang="ru-RU" dirty="0"/>
            </a:br>
            <a:r>
              <a:rPr lang="ru-RU" dirty="0"/>
              <a:t>Сколько говорить, что п. 1ст. 54 НК РФ спорный. Вот и здесь был известен период возникновения убытка, а допущенные ошибки не привели к излишней уплате налога. В этой связи отсутствовали основания для отнесения задолженности в текущем периоде...</a:t>
            </a:r>
            <a:br>
              <a:rPr lang="ru-RU" dirty="0"/>
            </a:br>
            <a:r>
              <a:rPr lang="ru-RU" dirty="0" smtClean="0"/>
              <a:t>Определение </a:t>
            </a:r>
            <a:r>
              <a:rPr lang="ru-RU" dirty="0"/>
              <a:t>ВС РФ от 24.02.2021 N306-ЭС20-20307</a:t>
            </a:r>
            <a:br>
              <a:rPr lang="ru-RU" dirty="0"/>
            </a:br>
            <a:r>
              <a:rPr lang="ru-RU" dirty="0"/>
              <a:t>Не стоит относить расходы прошлых периодов в текущем! Риски</a:t>
            </a:r>
          </a:p>
        </p:txBody>
      </p:sp>
    </p:spTree>
    <p:extLst>
      <p:ext uri="{BB962C8B-B14F-4D97-AF65-F5344CB8AC3E}">
        <p14:creationId xmlns="" xmlns:p14="http://schemas.microsoft.com/office/powerpoint/2010/main" val="7617499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Дебиторка</a:t>
            </a:r>
            <a:r>
              <a:rPr lang="ru-RU" dirty="0" smtClean="0"/>
              <a:t> оптимизация</a:t>
            </a:r>
            <a:endParaRPr lang="ru-RU" dirty="0"/>
          </a:p>
        </p:txBody>
      </p:sp>
      <p:sp>
        <p:nvSpPr>
          <p:cNvPr id="3" name="Объект 2"/>
          <p:cNvSpPr>
            <a:spLocks noGrp="1"/>
          </p:cNvSpPr>
          <p:nvPr>
            <p:ph sz="half" idx="1"/>
          </p:nvPr>
        </p:nvSpPr>
        <p:spPr/>
        <p:txBody>
          <a:bodyPr>
            <a:normAutofit fontScale="62500" lnSpcReduction="20000"/>
          </a:bodyPr>
          <a:lstStyle/>
          <a:p>
            <a:r>
              <a:rPr lang="ru-RU" b="1" dirty="0">
                <a:solidFill>
                  <a:srgbClr val="FF0000"/>
                </a:solidFill>
              </a:rPr>
              <a:t>Докажите, что пытались вернуть деньги иначе проиграете </a:t>
            </a:r>
            <a:r>
              <a:rPr lang="ru-RU" dirty="0">
                <a:solidFill>
                  <a:srgbClr val="FF0000"/>
                </a:solidFill>
                <a:hlinkClick r:id="rId2"/>
              </a:rPr>
              <a:t>АС Поволжского округа от 17.05.2016 № А49-9628/2015</a:t>
            </a:r>
            <a:r>
              <a:rPr lang="ru-RU" dirty="0">
                <a:solidFill>
                  <a:srgbClr val="FF0000"/>
                </a:solidFill>
              </a:rPr>
              <a:t>). ВС указал, что бездействие кредитора не препятствует учету </a:t>
            </a:r>
            <a:r>
              <a:rPr lang="ru-RU" dirty="0" err="1">
                <a:solidFill>
                  <a:srgbClr val="FF0000"/>
                </a:solidFill>
              </a:rPr>
              <a:t>дебиторки</a:t>
            </a:r>
            <a:r>
              <a:rPr lang="ru-RU" dirty="0">
                <a:solidFill>
                  <a:srgbClr val="FF0000"/>
                </a:solidFill>
              </a:rPr>
              <a:t> в расходах (</a:t>
            </a:r>
            <a:r>
              <a:rPr lang="ru-RU" dirty="0">
                <a:solidFill>
                  <a:srgbClr val="FF0000"/>
                </a:solidFill>
                <a:hlinkClick r:id="rId3"/>
              </a:rPr>
              <a:t>определение от 19.01.2018 № 305-КГ17-14988</a:t>
            </a:r>
            <a:r>
              <a:rPr lang="ru-RU" dirty="0">
                <a:solidFill>
                  <a:srgbClr val="FF0000"/>
                </a:solidFill>
              </a:rPr>
              <a:t>).</a:t>
            </a:r>
            <a:endParaRPr lang="ru-RU" b="1" dirty="0">
              <a:solidFill>
                <a:srgbClr val="FF0000"/>
              </a:solidFill>
            </a:endParaRPr>
          </a:p>
          <a:p>
            <a:r>
              <a:rPr lang="ru-RU" dirty="0">
                <a:solidFill>
                  <a:srgbClr val="FF0000"/>
                </a:solidFill>
              </a:rPr>
              <a:t>Если не собирался возвращать деньги (</a:t>
            </a:r>
            <a:r>
              <a:rPr lang="ru-RU" dirty="0">
                <a:solidFill>
                  <a:srgbClr val="FF0000"/>
                </a:solidFill>
                <a:hlinkClick r:id="rId4"/>
              </a:rPr>
              <a:t>постановление АС Волго-Вятского округа от 10.01.2018 № А79-9660/2016</a:t>
            </a:r>
            <a:endParaRPr lang="ru-RU" dirty="0">
              <a:solidFill>
                <a:srgbClr val="FF0000"/>
              </a:solidFill>
            </a:endParaRPr>
          </a:p>
          <a:p>
            <a:r>
              <a:rPr lang="ru-RU" dirty="0" smtClean="0">
                <a:solidFill>
                  <a:srgbClr val="FF0000"/>
                </a:solidFill>
              </a:rPr>
              <a:t>Акта </a:t>
            </a:r>
            <a:r>
              <a:rPr lang="ru-RU" dirty="0">
                <a:solidFill>
                  <a:srgbClr val="FF0000"/>
                </a:solidFill>
              </a:rPr>
              <a:t>инвентаризации, бухгалтерских справок и актов сверок для списания долга недостаточно (</a:t>
            </a:r>
            <a:r>
              <a:rPr lang="ru-RU" dirty="0">
                <a:solidFill>
                  <a:srgbClr val="FF0000"/>
                </a:solidFill>
                <a:hlinkClick r:id="rId5"/>
              </a:rPr>
              <a:t>постановления АС Восточно-Сибирского от 31.05.2018 № А58-89/2017</a:t>
            </a:r>
            <a:r>
              <a:rPr lang="ru-RU" dirty="0">
                <a:solidFill>
                  <a:srgbClr val="FF0000"/>
                </a:solidFill>
              </a:rPr>
              <a:t>,</a:t>
            </a:r>
            <a:r>
              <a:rPr lang="ru-RU" dirty="0">
                <a:solidFill>
                  <a:srgbClr val="FF0000"/>
                </a:solidFill>
                <a:hlinkClick r:id="rId6"/>
              </a:rPr>
              <a:t>Дальневосточного от 05.06.2018 № А73-8664/2017</a:t>
            </a:r>
            <a:endParaRPr lang="ru-RU" dirty="0">
              <a:solidFill>
                <a:srgbClr val="FF0000"/>
              </a:solidFill>
            </a:endParaRPr>
          </a:p>
          <a:p>
            <a:r>
              <a:rPr lang="ru-RU" dirty="0">
                <a:solidFill>
                  <a:srgbClr val="FF0000"/>
                </a:solidFill>
              </a:rPr>
              <a:t>Должник недобросовестен, сделка фиктивна сделки направлены на искусственное завышение затрат (</a:t>
            </a:r>
            <a:r>
              <a:rPr lang="ru-RU" dirty="0">
                <a:solidFill>
                  <a:srgbClr val="FF0000"/>
                </a:solidFill>
                <a:hlinkClick r:id="rId7"/>
              </a:rPr>
              <a:t>постановления АС Московского от 25.09.2018 № А40-11088/2018</a:t>
            </a:r>
            <a:r>
              <a:rPr lang="ru-RU" dirty="0">
                <a:solidFill>
                  <a:srgbClr val="FF0000"/>
                </a:solidFill>
              </a:rPr>
              <a:t>, </a:t>
            </a:r>
            <a:r>
              <a:rPr lang="ru-RU" dirty="0">
                <a:solidFill>
                  <a:srgbClr val="FF0000"/>
                </a:solidFill>
                <a:hlinkClick r:id="rId8"/>
              </a:rPr>
              <a:t>Поволжского от 07.02.2018 </a:t>
            </a:r>
            <a:r>
              <a:rPr lang="ru-RU" dirty="0">
                <a:hlinkClick r:id="rId8"/>
              </a:rPr>
              <a:t>№ А55-9808/2017</a:t>
            </a:r>
            <a:endParaRPr lang="ru-RU" dirty="0"/>
          </a:p>
        </p:txBody>
      </p:sp>
      <p:sp>
        <p:nvSpPr>
          <p:cNvPr id="4" name="Объект 3"/>
          <p:cNvSpPr>
            <a:spLocks noGrp="1"/>
          </p:cNvSpPr>
          <p:nvPr>
            <p:ph sz="half" idx="2"/>
          </p:nvPr>
        </p:nvSpPr>
        <p:spPr/>
        <p:txBody>
          <a:bodyPr>
            <a:noAutofit/>
          </a:bodyPr>
          <a:lstStyle/>
          <a:p>
            <a:r>
              <a:rPr lang="ru-RU" sz="2400" dirty="0"/>
              <a:t>— создать резерв по сомнительным долгам.</a:t>
            </a:r>
            <a:r>
              <a:rPr lang="ru-RU" sz="2400" b="1" dirty="0"/>
              <a:t> Письмо Департамента налоговой политики Минфина России от 9 апреля 2021 г. № 03-03-06/1/26531</a:t>
            </a:r>
            <a:endParaRPr lang="ru-RU" sz="2400" dirty="0"/>
          </a:p>
          <a:p>
            <a:pPr fontAlgn="base"/>
            <a:endParaRPr lang="ru-RU" sz="2400" dirty="0"/>
          </a:p>
          <a:p>
            <a:pPr fontAlgn="base"/>
            <a:r>
              <a:rPr lang="ru-RU" sz="2400" dirty="0"/>
              <a:t>— заключить договор факторинга.</a:t>
            </a:r>
          </a:p>
          <a:p>
            <a:pPr fontAlgn="base"/>
            <a:r>
              <a:rPr lang="ru-RU" sz="2400" dirty="0"/>
              <a:t>— уступить </a:t>
            </a:r>
            <a:r>
              <a:rPr lang="ru-RU" sz="2400" dirty="0" err="1"/>
              <a:t>долг+коллекторы</a:t>
            </a:r>
            <a:endParaRPr lang="ru-RU" sz="2400" dirty="0"/>
          </a:p>
        </p:txBody>
      </p:sp>
    </p:spTree>
    <p:extLst>
      <p:ext uri="{BB962C8B-B14F-4D97-AF65-F5344CB8AC3E}">
        <p14:creationId xmlns="" xmlns:p14="http://schemas.microsoft.com/office/powerpoint/2010/main" val="39660119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r>
              <a:rPr lang="ru-RU" dirty="0"/>
              <a:t> с 1 января 2017 года закон о </a:t>
            </a:r>
            <a:r>
              <a:rPr lang="ru-RU" dirty="0" err="1"/>
              <a:t>коллекторской</a:t>
            </a:r>
            <a:r>
              <a:rPr lang="ru-RU" dirty="0"/>
              <a:t> деятельности (</a:t>
            </a:r>
            <a:r>
              <a:rPr lang="ru-RU" u="sng" dirty="0">
                <a:hlinkClick r:id="rId2"/>
              </a:rPr>
              <a:t>Федеральный закон от 03.07.16 № 230‑ФЗ</a:t>
            </a:r>
            <a:r>
              <a:rPr lang="ru-RU" dirty="0"/>
              <a:t>) не помешает — он распространяется только на долги </a:t>
            </a:r>
            <a:r>
              <a:rPr lang="ru-RU" dirty="0" err="1"/>
              <a:t>физлиц</a:t>
            </a:r>
            <a:r>
              <a:rPr lang="ru-RU" dirty="0"/>
              <a:t>.</a:t>
            </a:r>
          </a:p>
          <a:p>
            <a:endParaRPr lang="ru-RU" dirty="0"/>
          </a:p>
        </p:txBody>
      </p:sp>
    </p:spTree>
    <p:extLst>
      <p:ext uri="{BB962C8B-B14F-4D97-AF65-F5344CB8AC3E}">
        <p14:creationId xmlns="" xmlns:p14="http://schemas.microsoft.com/office/powerpoint/2010/main" val="2056646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Резерв по сомнительным долгам</a:t>
            </a:r>
          </a:p>
        </p:txBody>
      </p:sp>
      <p:sp>
        <p:nvSpPr>
          <p:cNvPr id="3" name="Объект 2"/>
          <p:cNvSpPr>
            <a:spLocks noGrp="1"/>
          </p:cNvSpPr>
          <p:nvPr>
            <p:ph sz="half" idx="1"/>
          </p:nvPr>
        </p:nvSpPr>
        <p:spPr/>
        <p:txBody>
          <a:bodyPr>
            <a:normAutofit fontScale="85000" lnSpcReduction="20000"/>
          </a:bodyPr>
          <a:lstStyle/>
          <a:p>
            <a:r>
              <a:rPr lang="ru-RU" u="sng" dirty="0" smtClean="0">
                <a:hlinkClick r:id="rId2"/>
              </a:rPr>
              <a:t>Взаимозависимость и подконтрольность- две разные вещи</a:t>
            </a:r>
            <a:endParaRPr lang="ru-RU" u="sng" dirty="0">
              <a:hlinkClick r:id="rId2"/>
            </a:endParaRPr>
          </a:p>
          <a:p>
            <a:r>
              <a:rPr lang="ru-RU" u="sng" dirty="0" smtClean="0">
                <a:hlinkClick r:id="rId2"/>
              </a:rPr>
              <a:t>АС</a:t>
            </a:r>
            <a:r>
              <a:rPr lang="ru-RU" u="sng" dirty="0">
                <a:hlinkClick r:id="rId2"/>
              </a:rPr>
              <a:t> Центрального округа от 12.10.2020 № А62-9400/2019</a:t>
            </a:r>
            <a:r>
              <a:rPr lang="ru-RU" dirty="0" smtClean="0"/>
              <a:t>).</a:t>
            </a:r>
          </a:p>
          <a:p>
            <a:r>
              <a:rPr lang="ru-RU" dirty="0" smtClean="0"/>
              <a:t>Нужно взыскивать долг</a:t>
            </a:r>
          </a:p>
          <a:p>
            <a:r>
              <a:rPr lang="ru-RU" dirty="0" smtClean="0"/>
              <a:t>Деловая цель</a:t>
            </a:r>
          </a:p>
          <a:p>
            <a:r>
              <a:rPr lang="ru-RU" dirty="0" smtClean="0"/>
              <a:t>Пени и штрафы</a:t>
            </a:r>
          </a:p>
          <a:p>
            <a:r>
              <a:rPr lang="ru-RU" dirty="0" smtClean="0"/>
              <a:t>Доказать отсутствие денег у контрагента- протоколы и переговоры</a:t>
            </a:r>
          </a:p>
          <a:p>
            <a:endParaRPr lang="ru-RU" dirty="0"/>
          </a:p>
          <a:p>
            <a:r>
              <a:rPr lang="ru-RU" dirty="0" smtClean="0"/>
              <a:t>Вексель, Цессия, перевод долга</a:t>
            </a:r>
            <a:endParaRPr lang="ru-RU" dirty="0"/>
          </a:p>
        </p:txBody>
      </p:sp>
      <p:sp>
        <p:nvSpPr>
          <p:cNvPr id="4" name="Объект 3"/>
          <p:cNvSpPr>
            <a:spLocks noGrp="1"/>
          </p:cNvSpPr>
          <p:nvPr>
            <p:ph sz="half" idx="2"/>
          </p:nvPr>
        </p:nvSpPr>
        <p:spPr/>
        <p:txBody>
          <a:bodyPr>
            <a:normAutofit fontScale="85000" lnSpcReduction="20000"/>
          </a:bodyPr>
          <a:lstStyle/>
          <a:p>
            <a:r>
              <a:rPr lang="ru-RU" b="1" dirty="0"/>
              <a:t>если долг возник ранее, а налогоплательщик сформировал резерв позднее для распределения расходов во избежание убытков, это правомерно (</a:t>
            </a:r>
            <a:r>
              <a:rPr lang="ru-RU" b="1" dirty="0">
                <a:hlinkClick r:id="rId3"/>
              </a:rPr>
              <a:t>решение АС Смоленской области от 22.01.2020 № А62-9400/2019</a:t>
            </a:r>
            <a:endParaRPr lang="ru-RU" b="1" dirty="0"/>
          </a:p>
          <a:p>
            <a:r>
              <a:rPr lang="ru-RU" dirty="0"/>
              <a:t>Если вы предоставляете покупателю коммерческий кредит, то пропишите в договоре, что залога не возникает. Долг, обеспеченный залогом, нельзя отнести к сомнительному и включить в резерв. </a:t>
            </a:r>
            <a:r>
              <a:rPr lang="ru-RU" sz="2400" b="1" dirty="0"/>
              <a:t>Определение ВС  от 25.02.2019 № 303-КГ18-20736</a:t>
            </a:r>
          </a:p>
          <a:p>
            <a:endParaRPr lang="ru-RU" dirty="0"/>
          </a:p>
        </p:txBody>
      </p:sp>
    </p:spTree>
    <p:extLst>
      <p:ext uri="{BB962C8B-B14F-4D97-AF65-F5344CB8AC3E}">
        <p14:creationId xmlns="" xmlns:p14="http://schemas.microsoft.com/office/powerpoint/2010/main" val="36637387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Безнадежный долг</a:t>
            </a:r>
          </a:p>
        </p:txBody>
      </p:sp>
      <p:sp>
        <p:nvSpPr>
          <p:cNvPr id="3" name="Содержимое 2"/>
          <p:cNvSpPr>
            <a:spLocks noGrp="1"/>
          </p:cNvSpPr>
          <p:nvPr>
            <p:ph idx="1"/>
          </p:nvPr>
        </p:nvSpPr>
        <p:spPr/>
        <p:txBody>
          <a:bodyPr>
            <a:normAutofit/>
          </a:bodyPr>
          <a:lstStyle/>
          <a:p>
            <a:pPr fontAlgn="base"/>
            <a:r>
              <a:rPr lang="ru-RU" dirty="0"/>
              <a:t>Компания вправе списать безнадежный долг в расходы в том периоде, когда наступило одно из следующих событий (</a:t>
            </a:r>
            <a:r>
              <a:rPr lang="ru-RU" u="sng" dirty="0" err="1">
                <a:hlinkClick r:id="rId2"/>
              </a:rPr>
              <a:t>подп</a:t>
            </a:r>
            <a:r>
              <a:rPr lang="ru-RU" u="sng" dirty="0">
                <a:hlinkClick r:id="rId2"/>
              </a:rPr>
              <a:t>. 2 п. 2 ст. 265 НК РФ</a:t>
            </a:r>
            <a:r>
              <a:rPr lang="ru-RU" dirty="0" smtClean="0"/>
              <a:t>):</a:t>
            </a:r>
            <a:r>
              <a:rPr lang="ru-RU" dirty="0" smtClean="0">
                <a:solidFill>
                  <a:srgbClr val="FF0000"/>
                </a:solidFill>
              </a:rPr>
              <a:t>ПИСЬМО МИНФИНА РОССИИ от 09.11.2018 N 03-03-06/2/80503</a:t>
            </a:r>
            <a:endParaRPr lang="ru-RU" dirty="0">
              <a:solidFill>
                <a:srgbClr val="FF0000"/>
              </a:solidFill>
            </a:endParaRPr>
          </a:p>
          <a:p>
            <a:pPr fontAlgn="base"/>
            <a:r>
              <a:rPr lang="ru-RU" dirty="0"/>
              <a:t>срок исковой давности истек, в общем случае он равен трем годам (</a:t>
            </a:r>
            <a:r>
              <a:rPr lang="ru-RU" u="sng" dirty="0">
                <a:hlinkClick r:id="rId3"/>
              </a:rPr>
              <a:t>ст. 196 ГК РФ</a:t>
            </a:r>
            <a:r>
              <a:rPr lang="ru-RU" dirty="0"/>
              <a:t>);</a:t>
            </a:r>
          </a:p>
          <a:p>
            <a:pPr fontAlgn="base"/>
            <a:r>
              <a:rPr lang="ru-RU" dirty="0"/>
              <a:t>должник ликвидировался;</a:t>
            </a:r>
          </a:p>
          <a:p>
            <a:pPr fontAlgn="base"/>
            <a:r>
              <a:rPr lang="ru-RU" dirty="0"/>
              <a:t>судебный пристав-исполнитель вынес решение об окончании исполнительного производства (</a:t>
            </a:r>
            <a:r>
              <a:rPr lang="ru-RU" u="sng" dirty="0">
                <a:hlinkClick r:id="rId4"/>
              </a:rPr>
              <a:t>п. 2 ст. 266 НК РФ</a:t>
            </a:r>
            <a:r>
              <a:rPr lang="ru-RU" dirty="0"/>
              <a:t>).</a:t>
            </a:r>
          </a:p>
          <a:p>
            <a:endParaRPr lang="ru-RU" dirty="0"/>
          </a:p>
        </p:txBody>
      </p:sp>
    </p:spTree>
    <p:extLst>
      <p:ext uri="{BB962C8B-B14F-4D97-AF65-F5344CB8AC3E}">
        <p14:creationId xmlns="" xmlns:p14="http://schemas.microsoft.com/office/powerpoint/2010/main" val="2058494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B55A0FC-505F-497C-B68C-0B8ECED93459}"/>
              </a:ext>
            </a:extLst>
          </p:cNvPr>
          <p:cNvSpPr>
            <a:spLocks noGrp="1"/>
          </p:cNvSpPr>
          <p:nvPr>
            <p:ph type="title"/>
          </p:nvPr>
        </p:nvSpPr>
        <p:spPr>
          <a:xfrm>
            <a:off x="6890574" y="1532851"/>
            <a:ext cx="3386549" cy="357437"/>
          </a:xfrm>
        </p:spPr>
        <p:txBody>
          <a:bodyPr anchor="b">
            <a:normAutofit fontScale="90000"/>
          </a:bodyPr>
          <a:lstStyle/>
          <a:p>
            <a:r>
              <a:rPr lang="ru-RU" sz="2400" dirty="0">
                <a:latin typeface="Arial"/>
                <a:cs typeface="Calibri Light"/>
              </a:rPr>
              <a:t>Один в поле воин?</a:t>
            </a:r>
            <a:endParaRPr lang="ru-RU" sz="2400" dirty="0">
              <a:latin typeface="Arial"/>
              <a:cs typeface="Arial"/>
            </a:endParaRPr>
          </a:p>
        </p:txBody>
      </p:sp>
      <p:pic>
        <p:nvPicPr>
          <p:cNvPr id="7" name="Рисунок 7" descr="Изображение выглядит как объект, шахматная фигура&#10;&#10;Автоматически созданное описание">
            <a:extLst>
              <a:ext uri="{FF2B5EF4-FFF2-40B4-BE49-F238E27FC236}">
                <a16:creationId xmlns:a16="http://schemas.microsoft.com/office/drawing/2014/main" xmlns="" id="{6CEDEB9D-93E6-46F5-B13E-71E8A19627C4}"/>
              </a:ext>
            </a:extLst>
          </p:cNvPr>
          <p:cNvPicPr>
            <a:picLocks noChangeAspect="1"/>
          </p:cNvPicPr>
          <p:nvPr/>
        </p:nvPicPr>
        <p:blipFill rotWithShape="1">
          <a:blip r:embed="rId2" cstate="print"/>
          <a:srcRect l="17044" r="17655"/>
          <a:stretch/>
        </p:blipFill>
        <p:spPr>
          <a:xfrm>
            <a:off x="2161198" y="1326512"/>
            <a:ext cx="4078171" cy="4163460"/>
          </a:xfrm>
          <a:prstGeom prst="rect">
            <a:avLst/>
          </a:prstGeom>
        </p:spPr>
      </p:pic>
      <p:sp>
        <p:nvSpPr>
          <p:cNvPr id="11" name="Content Placeholder 10">
            <a:extLst>
              <a:ext uri="{FF2B5EF4-FFF2-40B4-BE49-F238E27FC236}">
                <a16:creationId xmlns:a16="http://schemas.microsoft.com/office/drawing/2014/main" xmlns="" id="{35A449DF-7E22-4D94-91B8-344AA3DC950A}"/>
              </a:ext>
            </a:extLst>
          </p:cNvPr>
          <p:cNvSpPr>
            <a:spLocks noGrp="1"/>
          </p:cNvSpPr>
          <p:nvPr>
            <p:ph idx="1"/>
          </p:nvPr>
        </p:nvSpPr>
        <p:spPr>
          <a:xfrm>
            <a:off x="6883242" y="2870322"/>
            <a:ext cx="3452251" cy="2619651"/>
          </a:xfrm>
        </p:spPr>
        <p:txBody>
          <a:bodyPr vert="horz" lIns="68580" tIns="34290" rIns="68580" bIns="34290" rtlCol="0">
            <a:normAutofit/>
          </a:bodyPr>
          <a:lstStyle/>
          <a:p>
            <a:r>
              <a:rPr lang="en-US" sz="1350">
                <a:cs typeface="Calibri"/>
              </a:rPr>
              <a:t>Налоговый орган - все ресурсы государства ("гроссмейстер")</a:t>
            </a:r>
            <a:endParaRPr lang="ru-RU" sz="1350"/>
          </a:p>
          <a:p>
            <a:r>
              <a:rPr lang="en-US" sz="1350">
                <a:cs typeface="Calibri"/>
              </a:rPr>
              <a:t>Налогоплательщик - опыт прошлых лет ("любитель")</a:t>
            </a:r>
          </a:p>
          <a:p>
            <a:r>
              <a:rPr lang="en-US" sz="1350">
                <a:cs typeface="Calibri"/>
              </a:rPr>
              <a:t>НО всегда начинает первым</a:t>
            </a:r>
          </a:p>
          <a:p>
            <a:r>
              <a:rPr lang="en-US" sz="1350">
                <a:cs typeface="Calibri"/>
              </a:rPr>
              <a:t>НО устанавливает правила</a:t>
            </a:r>
          </a:p>
          <a:p>
            <a:r>
              <a:rPr lang="en-US" sz="1350">
                <a:cs typeface="Calibri"/>
              </a:rPr>
              <a:t>Игра всегда и только на деньги налогоплательщика</a:t>
            </a:r>
          </a:p>
          <a:p>
            <a:r>
              <a:rPr lang="en-US" sz="1350">
                <a:cs typeface="Calibri"/>
              </a:rPr>
              <a:t>Лучший итог взаимодействия для НП - ничья</a:t>
            </a:r>
          </a:p>
          <a:p>
            <a:endParaRPr lang="en-US" sz="1350">
              <a:cs typeface="Calibri"/>
            </a:endParaRPr>
          </a:p>
        </p:txBody>
      </p:sp>
      <p:sp>
        <p:nvSpPr>
          <p:cNvPr id="3" name="TextBox 2">
            <a:extLst>
              <a:ext uri="{FF2B5EF4-FFF2-40B4-BE49-F238E27FC236}">
                <a16:creationId xmlns:a16="http://schemas.microsoft.com/office/drawing/2014/main" xmlns="" id="{77DC80B3-1CA6-47CA-A6F1-9AD26D7CB2A6}"/>
              </a:ext>
            </a:extLst>
          </p:cNvPr>
          <p:cNvSpPr txBox="1"/>
          <p:nvPr/>
        </p:nvSpPr>
        <p:spPr>
          <a:xfrm>
            <a:off x="6913799" y="1936867"/>
            <a:ext cx="2288893"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ru-RU" sz="1350" dirty="0">
                <a:solidFill>
                  <a:prstClr val="black"/>
                </a:solidFill>
                <a:latin typeface="Calibri" panose="020F0502020204030204"/>
                <a:cs typeface="Calibri"/>
              </a:rPr>
              <a:t>Правила, а также действительные роли сторон в ходе налоговой проверки:</a:t>
            </a:r>
          </a:p>
        </p:txBody>
      </p:sp>
    </p:spTree>
    <p:extLst>
      <p:ext uri="{BB962C8B-B14F-4D97-AF65-F5344CB8AC3E}">
        <p14:creationId xmlns="" xmlns:p14="http://schemas.microsoft.com/office/powerpoint/2010/main" val="17118093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Безнадежный долг</a:t>
            </a:r>
          </a:p>
        </p:txBody>
      </p:sp>
      <p:sp>
        <p:nvSpPr>
          <p:cNvPr id="3" name="Содержимое 2"/>
          <p:cNvSpPr>
            <a:spLocks noGrp="1"/>
          </p:cNvSpPr>
          <p:nvPr>
            <p:ph idx="1"/>
          </p:nvPr>
        </p:nvSpPr>
        <p:spPr/>
        <p:txBody>
          <a:bodyPr>
            <a:normAutofit fontScale="85000" lnSpcReduction="20000"/>
          </a:bodyPr>
          <a:lstStyle/>
          <a:p>
            <a:pPr fontAlgn="base"/>
            <a:r>
              <a:rPr lang="ru-RU" b="1" dirty="0"/>
              <a:t>Отслеживайте банкротство должников. К</a:t>
            </a:r>
            <a:r>
              <a:rPr lang="ru-RU" dirty="0"/>
              <a:t>омпания имела возможность узнать об окончании банкротства, значит, отсрочка списания неправомерна (например, </a:t>
            </a:r>
            <a:r>
              <a:rPr lang="ru-RU" u="sng" dirty="0">
                <a:hlinkClick r:id="rId2"/>
              </a:rPr>
              <a:t>постановление от 07.10.16 № Ф06-12948/2016</a:t>
            </a:r>
            <a:r>
              <a:rPr lang="ru-RU" dirty="0"/>
              <a:t>). Решение суда об окончании банкротства вступает в силу немедленно (</a:t>
            </a:r>
            <a:r>
              <a:rPr lang="ru-RU" u="sng" dirty="0">
                <a:hlinkClick r:id="rId3"/>
              </a:rPr>
              <a:t>п. 1 ст. 149 Федерального закона от 26.10.02 № 127-ФЗ «О несостоятельности (банкротстве)»</a:t>
            </a:r>
            <a:r>
              <a:rPr lang="ru-RU" dirty="0"/>
              <a:t>). На его основании налоговики исключают должника из ЕГРЮЛ в течение пяти дней. В этом периоде и нужно списать задолженность (</a:t>
            </a:r>
            <a:r>
              <a:rPr lang="ru-RU" u="sng" dirty="0">
                <a:hlinkClick r:id="rId4"/>
              </a:rPr>
              <a:t>постановление АС Поволжского округа от 16.03.16 № Ф06-6560/2016</a:t>
            </a:r>
            <a:r>
              <a:rPr lang="ru-RU" dirty="0"/>
              <a:t>).</a:t>
            </a:r>
            <a:r>
              <a:rPr lang="ru-RU" b="1" dirty="0"/>
              <a:t> </a:t>
            </a:r>
          </a:p>
          <a:p>
            <a:pPr fontAlgn="base"/>
            <a:r>
              <a:rPr lang="ru-RU" b="1" dirty="0"/>
              <a:t>Разработайте положение по работе с контрагентами </a:t>
            </a:r>
            <a:r>
              <a:rPr lang="ru-RU" dirty="0"/>
              <a:t>Если должника ликвидируют по инициативе кредитора, но тот не заявит требования о возврате долга, контролеры сочтут это прощением долга. А такие суммы не уменьшают налогооблагаемую прибыль (</a:t>
            </a:r>
            <a:r>
              <a:rPr lang="ru-RU" u="sng" dirty="0">
                <a:hlinkClick r:id="rId5"/>
              </a:rPr>
              <a:t>п. 16 ст. 270 НК РФ</a:t>
            </a:r>
            <a:r>
              <a:rPr lang="ru-RU" dirty="0"/>
              <a:t>). И суд поддержит проверяющих (в частности, </a:t>
            </a:r>
            <a:r>
              <a:rPr lang="ru-RU" u="sng" dirty="0">
                <a:hlinkClick r:id="rId6"/>
              </a:rPr>
              <a:t>постановление АС Уральского округа от 27.06.16 № Ф09-5866/16</a:t>
            </a:r>
            <a:r>
              <a:rPr lang="ru-RU" dirty="0"/>
              <a:t>).</a:t>
            </a:r>
          </a:p>
          <a:p>
            <a:pPr fontAlgn="base"/>
            <a:endParaRPr lang="ru-RU" dirty="0"/>
          </a:p>
          <a:p>
            <a:endParaRPr lang="ru-RU" dirty="0"/>
          </a:p>
        </p:txBody>
      </p:sp>
    </p:spTree>
    <p:extLst>
      <p:ext uri="{BB962C8B-B14F-4D97-AF65-F5344CB8AC3E}">
        <p14:creationId xmlns="" xmlns:p14="http://schemas.microsoft.com/office/powerpoint/2010/main" val="163033404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Налог на прибыль оптимизация</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Продажа доли в бизнесе поможет сэкономить на НДФЛ при условии владения ею в течение пяти лет (</a:t>
            </a:r>
            <a:r>
              <a:rPr lang="ru-RU" dirty="0" smtClean="0">
                <a:hlinkClick r:id="rId2"/>
              </a:rPr>
              <a:t>п. 17.2 ст. 217 НК</a:t>
            </a:r>
            <a:r>
              <a:rPr lang="ru-RU" dirty="0" smtClean="0"/>
              <a:t>). Способ позволяет без налогов вывести на учредителя полученные компанией доходы, не выплачивая дивиденды.</a:t>
            </a:r>
            <a:br>
              <a:rPr lang="ru-RU" dirty="0" smtClean="0"/>
            </a:br>
            <a:endParaRPr lang="ru-RU" dirty="0" smtClean="0"/>
          </a:p>
          <a:p>
            <a:r>
              <a:rPr lang="ru-RU" dirty="0" smtClean="0"/>
              <a:t>перенести убытки прошлых периодов на текущий;</a:t>
            </a:r>
          </a:p>
          <a:p>
            <a:r>
              <a:rPr lang="ru-RU" dirty="0" smtClean="0"/>
              <a:t>создать резервы в налоговом учете;</a:t>
            </a:r>
          </a:p>
          <a:p>
            <a:r>
              <a:rPr lang="ru-RU" dirty="0" smtClean="0"/>
              <a:t>чаще закрывать работы по договорам во избежание единовременного признания в конце года крупных сумм выручки;</a:t>
            </a:r>
          </a:p>
          <a:p>
            <a:r>
              <a:rPr lang="ru-RU" dirty="0" smtClean="0"/>
              <a:t>своевременно продавать с убытком или ликвидировать ненужное, устаревшее и часто ломающееся оборудование, автомобили и иные основные средства;</a:t>
            </a:r>
          </a:p>
          <a:p>
            <a:r>
              <a:rPr lang="ru-RU" dirty="0" smtClean="0"/>
              <a:t>пересмотреть перечень прямых затрат, чтобы учесть больше косвенных расходов; перечень косвенных расходов открытый (</a:t>
            </a:r>
            <a:r>
              <a:rPr lang="ru-RU" dirty="0" smtClean="0">
                <a:hlinkClick r:id="rId3"/>
              </a:rPr>
              <a:t>письмо от 19.10.2017 № 03-03-06/1/68373</a:t>
            </a:r>
            <a:r>
              <a:rPr lang="ru-RU" dirty="0" smtClean="0"/>
              <a:t>).  </a:t>
            </a:r>
            <a:r>
              <a:rPr lang="ru-RU" dirty="0"/>
              <a:t>Минфин прямо указывает, что налогоплательщик вправе отнести расходы к косвенным только при отсутствии реальной возможности отнести их к прямым (</a:t>
            </a:r>
            <a:r>
              <a:rPr lang="ru-RU" dirty="0">
                <a:hlinkClick r:id="rId4"/>
              </a:rPr>
              <a:t>письмо от 06.12.2018 № 03-03-06/1/88527</a:t>
            </a:r>
            <a:r>
              <a:rPr lang="ru-RU" dirty="0"/>
              <a:t>).</a:t>
            </a:r>
            <a:endParaRPr lang="ru-RU" dirty="0" smtClean="0"/>
          </a:p>
          <a:p>
            <a:r>
              <a:rPr lang="ru-RU" dirty="0" smtClean="0"/>
              <a:t>применять амортизационную премию и повышающие коэффициенты;</a:t>
            </a:r>
          </a:p>
          <a:p>
            <a:r>
              <a:rPr lang="ru-RU" dirty="0" smtClean="0"/>
              <a:t>провести инвентаризацию продукции и сырья на предмет порчи, недостачи и утвердить нормы естественной убыли;</a:t>
            </a:r>
          </a:p>
          <a:p>
            <a:r>
              <a:rPr lang="ru-RU" dirty="0" smtClean="0"/>
              <a:t>учесть расходы по </a:t>
            </a:r>
            <a:r>
              <a:rPr lang="ru-RU" dirty="0" err="1" smtClean="0"/>
              <a:t>первичке</a:t>
            </a:r>
            <a:r>
              <a:rPr lang="ru-RU" dirty="0" smtClean="0"/>
              <a:t>, поступившей за прошлые годы (</a:t>
            </a:r>
            <a:r>
              <a:rPr lang="ru-RU" dirty="0" smtClean="0">
                <a:hlinkClick r:id="rId5"/>
              </a:rPr>
              <a:t>п. 1 ст. 54 НК</a:t>
            </a:r>
            <a:r>
              <a:rPr lang="ru-RU" dirty="0" smtClean="0"/>
              <a:t>);</a:t>
            </a:r>
          </a:p>
          <a:p>
            <a:r>
              <a:rPr lang="ru-RU" dirty="0" smtClean="0"/>
              <a:t>списать в расходы входной НДС при наличии операций, освобождаемых от налогообложения (</a:t>
            </a:r>
            <a:r>
              <a:rPr lang="ru-RU" dirty="0" smtClean="0">
                <a:hlinkClick r:id="rId6"/>
              </a:rPr>
              <a:t>ст. 170 НК</a:t>
            </a:r>
            <a:r>
              <a:rPr lang="ru-RU" dirty="0" smtClean="0"/>
              <a:t>).</a:t>
            </a:r>
          </a:p>
          <a:p>
            <a:r>
              <a:rPr lang="ru-RU" dirty="0" smtClean="0"/>
              <a:t> </a:t>
            </a:r>
            <a:r>
              <a:rPr lang="ru-RU" dirty="0"/>
              <a:t>Платишь проценты за отсрочку или рассрочку по уплате налога</a:t>
            </a:r>
            <a:r>
              <a:rPr lang="ru-RU" dirty="0" smtClean="0"/>
              <a:t>? Включаем </a:t>
            </a:r>
            <a:r>
              <a:rPr lang="ru-RU" dirty="0"/>
              <a:t>в расходы</a:t>
            </a:r>
            <a:r>
              <a:rPr lang="ru-RU" dirty="0" smtClean="0"/>
              <a:t>! </a:t>
            </a:r>
            <a:r>
              <a:rPr lang="ru-RU" dirty="0"/>
              <a:t> ПИСЬМО МИНФИНА РОССИИ от 09.02.2021 N 03-03-06/1/8227</a:t>
            </a:r>
          </a:p>
          <a:p>
            <a:endParaRPr lang="ru-RU" dirty="0" smtClean="0"/>
          </a:p>
          <a:p>
            <a:endParaRPr lang="ru-RU" dirty="0"/>
          </a:p>
        </p:txBody>
      </p:sp>
    </p:spTree>
    <p:extLst>
      <p:ext uri="{BB962C8B-B14F-4D97-AF65-F5344CB8AC3E}">
        <p14:creationId xmlns="" xmlns:p14="http://schemas.microsoft.com/office/powerpoint/2010/main" val="74087398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Кадастровая стоимость от назначения участка</a:t>
            </a:r>
          </a:p>
        </p:txBody>
      </p:sp>
      <p:sp>
        <p:nvSpPr>
          <p:cNvPr id="3" name="Объект 2"/>
          <p:cNvSpPr>
            <a:spLocks noGrp="1"/>
          </p:cNvSpPr>
          <p:nvPr>
            <p:ph sz="half" idx="1"/>
          </p:nvPr>
        </p:nvSpPr>
        <p:spPr/>
        <p:txBody>
          <a:bodyPr>
            <a:normAutofit fontScale="32500" lnSpcReduction="20000"/>
          </a:bodyPr>
          <a:lstStyle/>
          <a:p>
            <a:pPr fontAlgn="base"/>
            <a:r>
              <a:rPr lang="ru-RU" dirty="0"/>
              <a:t>Кассационное определение Восьмого кассационного суда общей юрисдикции от 19.05.2021 № 88А-7563/2021 по административному делу № 2а-3666/2020</a:t>
            </a:r>
          </a:p>
          <a:p>
            <a:pPr fontAlgn="base"/>
            <a:r>
              <a:rPr lang="ru-RU" b="1" dirty="0"/>
              <a:t>У арендатора земельного участка не возникает обязанность по уплате земельного налога.</a:t>
            </a:r>
          </a:p>
          <a:p>
            <a:pPr fontAlgn="base"/>
            <a:r>
              <a:rPr lang="ru-RU" dirty="0"/>
              <a:t>Источник: </a:t>
            </a:r>
            <a:r>
              <a:rPr lang="ru-RU" u="sng" dirty="0">
                <a:hlinkClick r:id="rId2"/>
              </a:rPr>
              <a:t>Письмо ФНС от 21.07.2021 № БС-3-21/5125@</a:t>
            </a:r>
            <a:endParaRPr lang="ru-RU" dirty="0"/>
          </a:p>
          <a:p>
            <a:r>
              <a:rPr lang="ru-RU" b="1" dirty="0"/>
              <a:t>Кадастровая стоимость... изменение считать не с момента внесения в ЕГРН, а с момента начала обжалования. ООО фактически обжаловало</a:t>
            </a:r>
            <a:r>
              <a:rPr lang="ru-RU" dirty="0"/>
              <a:t> и кадастровую стоимость новых  земельных участков,  </a:t>
            </a:r>
          </a:p>
          <a:p>
            <a:r>
              <a:rPr lang="ru-RU" dirty="0"/>
              <a:t>возникших с 05.07.2016 в результате разделения первоначального земельного участка.</a:t>
            </a:r>
          </a:p>
          <a:p>
            <a:r>
              <a:rPr lang="ru-RU" dirty="0"/>
              <a:t>ВС РФ N309-ЭС20-21650 от </a:t>
            </a:r>
            <a:r>
              <a:rPr lang="ru-RU" dirty="0" smtClean="0"/>
              <a:t>05.05.20</a:t>
            </a:r>
          </a:p>
          <a:p>
            <a:endParaRPr lang="ru-RU" dirty="0"/>
          </a:p>
          <a:p>
            <a:r>
              <a:rPr lang="ru-RU" b="1" dirty="0"/>
              <a:t>Письмо ФНС России от 21.05.2021 № БС-4-21/7027@</a:t>
            </a:r>
            <a:endParaRPr lang="ru-RU" dirty="0"/>
          </a:p>
          <a:p>
            <a:r>
              <a:rPr lang="ru-RU" dirty="0"/>
              <a:t>ФНС информирует о критериях разграничения видов имущества (движимое или недвижимое) в целях применения главы 30 НК РФ.</a:t>
            </a:r>
          </a:p>
          <a:p>
            <a:endParaRPr lang="ru-RU" dirty="0"/>
          </a:p>
          <a:p>
            <a:r>
              <a:rPr lang="ru-RU" b="1" dirty="0"/>
              <a:t>ВС от 05.05.2021 № 309-ЭС20-21650 выделил из одного участка земли два- стоимость владения начинает течь с момента выделения</a:t>
            </a:r>
          </a:p>
          <a:p>
            <a:endParaRPr lang="ru-RU" dirty="0"/>
          </a:p>
          <a:p>
            <a:endParaRPr lang="ru-RU" b="1" dirty="0"/>
          </a:p>
          <a:p>
            <a:pPr fontAlgn="base"/>
            <a:r>
              <a:rPr lang="ru-RU" b="1" dirty="0"/>
              <a:t>Если кадастровая стоимость по объекту незавершенного строительства уже определена и внесена в ЕГРН, этот </a:t>
            </a:r>
            <a:r>
              <a:rPr lang="ru-RU" b="1" dirty="0" err="1"/>
              <a:t>недострой</a:t>
            </a:r>
            <a:r>
              <a:rPr lang="ru-RU" b="1" dirty="0"/>
              <a:t> облагается налогом на имущество организаций.</a:t>
            </a:r>
          </a:p>
          <a:p>
            <a:pPr fontAlgn="base"/>
            <a:r>
              <a:rPr lang="ru-RU" dirty="0"/>
              <a:t>Источник: </a:t>
            </a:r>
            <a:r>
              <a:rPr lang="ru-RU" u="sng" dirty="0">
                <a:hlinkClick r:id="rId3"/>
              </a:rPr>
              <a:t>Письмо Минфина от 23.06.2021 № 03-05-05-01/49305</a:t>
            </a:r>
            <a:endParaRPr lang="ru-RU" dirty="0"/>
          </a:p>
          <a:p>
            <a:endParaRPr lang="ru-RU" dirty="0"/>
          </a:p>
        </p:txBody>
      </p:sp>
      <p:sp>
        <p:nvSpPr>
          <p:cNvPr id="4" name="Объект 3"/>
          <p:cNvSpPr>
            <a:spLocks noGrp="1"/>
          </p:cNvSpPr>
          <p:nvPr>
            <p:ph sz="half" idx="2"/>
          </p:nvPr>
        </p:nvSpPr>
        <p:spPr/>
        <p:txBody>
          <a:bodyPr>
            <a:normAutofit fontScale="32500" lnSpcReduction="20000"/>
          </a:bodyPr>
          <a:lstStyle/>
          <a:p>
            <a:r>
              <a:rPr lang="ru-RU" b="1" dirty="0"/>
              <a:t>Постановление Конституционного Суда РФ от 12.11.2020 № 46-П "По делу о проверке конституционности подпункта 1 пункта 4 статьи 378.2 Налогового кодекса Российской Федерации в связи с жалобой открытого акционерного общества "Московская шерстопрядильная фабрика«</a:t>
            </a:r>
          </a:p>
          <a:p>
            <a:r>
              <a:rPr lang="ru-RU" b="1" dirty="0"/>
              <a:t>Налог на имущество не должен зависеть только от назначения земельного участка при ином фактическом использовании здания.</a:t>
            </a:r>
            <a:r>
              <a:rPr lang="ru-RU" dirty="0"/>
              <a:t/>
            </a:r>
            <a:br>
              <a:rPr lang="ru-RU" dirty="0"/>
            </a:br>
            <a:r>
              <a:rPr lang="ru-RU" dirty="0"/>
              <a:t>Фабрика использовала свои здания для производственных и образовательных целей. Однако налог на них был рассчитан не по среднегодовой, а по кадастровой стоимости, то есть в повышенном размере, потому что один из видов разрешенного использования (ВРИ) участков предполагал нахождение на нем коммерческой недвижимости. Связь налога исключительно с назначением земельного участка оспорить не удалось. Суды проигнорировали фактическое использование зданий и их реальную доходность. Конституционный Суд РФ проверил норму НК РФ, в силу которой здания заявителя автоматически признавались торговыми исходя только из ВРИ участков.</a:t>
            </a:r>
            <a:br>
              <a:rPr lang="ru-RU" dirty="0"/>
            </a:br>
            <a:r>
              <a:rPr lang="ru-RU" dirty="0"/>
              <a:t>Спорная норма не противоречит Конституции РФ, поскольку не предусматривает кадастровую оценку исключительно в связи с соответствующим ВРИ участка, независимо от предназначения и фактического использования здания. Отказ налогоплательщику рассчитать налог по среднегодовой стоимости не оправдан.</a:t>
            </a:r>
            <a:br>
              <a:rPr lang="ru-RU" dirty="0"/>
            </a:br>
            <a:r>
              <a:rPr lang="ru-RU" dirty="0"/>
              <a:t>Судебные решения по делу заявителя подлежат пересмотру.</a:t>
            </a:r>
            <a:br>
              <a:rPr lang="ru-RU" dirty="0"/>
            </a:br>
            <a:r>
              <a:rPr lang="ru-RU" dirty="0"/>
              <a:t/>
            </a:r>
            <a:br>
              <a:rPr lang="ru-RU" dirty="0"/>
            </a:br>
            <a:r>
              <a:rPr lang="ru-RU" b="1" dirty="0"/>
              <a:t>Налог на имущество организаций </a:t>
            </a:r>
          </a:p>
          <a:p>
            <a:r>
              <a:rPr lang="ru-RU" b="1" dirty="0"/>
              <a:t>Постановление правительства Москвы № 700-ПП от 28 ноя 2014 года и решение Московского городского суда № 3а-4463/2020 от 30 сен 2020 года. </a:t>
            </a:r>
          </a:p>
          <a:p>
            <a:r>
              <a:rPr lang="ru-RU" b="1" dirty="0"/>
              <a:t>Оказывается, если часть здания не офисное, то с кадастровой стоимости можно не платить</a:t>
            </a:r>
          </a:p>
          <a:p>
            <a:endParaRPr lang="ru-RU" b="1" dirty="0"/>
          </a:p>
          <a:p>
            <a:endParaRPr lang="ru-RU" dirty="0"/>
          </a:p>
        </p:txBody>
      </p:sp>
    </p:spTree>
    <p:extLst>
      <p:ext uri="{BB962C8B-B14F-4D97-AF65-F5344CB8AC3E}">
        <p14:creationId xmlns="" xmlns:p14="http://schemas.microsoft.com/office/powerpoint/2010/main" val="10062477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Новое с 2021</a:t>
            </a:r>
            <a:endParaRPr lang="ru-RU" dirty="0"/>
          </a:p>
        </p:txBody>
      </p:sp>
      <p:sp>
        <p:nvSpPr>
          <p:cNvPr id="3" name="Объект 2"/>
          <p:cNvSpPr>
            <a:spLocks noGrp="1"/>
          </p:cNvSpPr>
          <p:nvPr>
            <p:ph idx="1"/>
          </p:nvPr>
        </p:nvSpPr>
        <p:spPr/>
        <p:txBody>
          <a:bodyPr>
            <a:normAutofit fontScale="55000" lnSpcReduction="20000"/>
          </a:bodyPr>
          <a:lstStyle/>
          <a:p>
            <a:endParaRPr lang="ru-RU" sz="5400" dirty="0"/>
          </a:p>
          <a:p>
            <a:r>
              <a:rPr lang="ru-RU" b="1" dirty="0"/>
              <a:t>Пересмотр кадастровой стоимости.</a:t>
            </a:r>
            <a:r>
              <a:rPr lang="ru-RU" dirty="0"/>
              <a:t> Поменялся порядок пересмотра кадастровой стоимости недвижимости и земельных участков: когда новую стоимость можно учесть как в текущем, так и в прошлом периоде.</a:t>
            </a:r>
          </a:p>
          <a:p>
            <a:r>
              <a:rPr lang="ru-RU" dirty="0"/>
              <a:t>Во-первых, если кадастровая стоимость установлена в размере рыночной. Для расчета налогов новую стоимость применяйте с момента, когда измененную стоимость начали использовать. При этом пересматривать ее будут не в суде, и не в комиссии при </a:t>
            </a:r>
            <a:r>
              <a:rPr lang="ru-RU" dirty="0" err="1"/>
              <a:t>Росреестре</a:t>
            </a:r>
            <a:r>
              <a:rPr lang="ru-RU" dirty="0"/>
              <a:t>. Это связано с новой </a:t>
            </a:r>
            <a:r>
              <a:rPr lang="ru-RU" u="sng" dirty="0">
                <a:hlinkClick r:id="rId2"/>
              </a:rPr>
              <a:t>статьей 22.1</a:t>
            </a:r>
            <a:r>
              <a:rPr lang="ru-RU" dirty="0"/>
              <a:t> Федерального закона от 03.07.2016 № 237‑ФЗ «О государственной кадастровой оценке». Теперь оценкой кадастровой стоимости будет заниматься некое бюджетное учреждение по заявлениям заинтересованных лиц (</a:t>
            </a:r>
            <a:r>
              <a:rPr lang="ru-RU" u="sng" dirty="0">
                <a:hlinkClick r:id="rId3"/>
              </a:rPr>
              <a:t>письмо ФНС от 07.08.2020 № БС-4-21/12820@</a:t>
            </a:r>
            <a:r>
              <a:rPr lang="ru-RU" dirty="0"/>
              <a:t>).</a:t>
            </a:r>
          </a:p>
          <a:p>
            <a:r>
              <a:rPr lang="ru-RU" dirty="0"/>
              <a:t>Во-вторых, если ретроспективное применение пересмотренной стоимости предусмотрено в самом </a:t>
            </a:r>
            <a:r>
              <a:rPr lang="ru-RU" u="sng" dirty="0">
                <a:hlinkClick r:id="rId4"/>
              </a:rPr>
              <a:t>Законе № 237‑ФЗ</a:t>
            </a:r>
            <a:r>
              <a:rPr lang="ru-RU" dirty="0"/>
              <a:t>.</a:t>
            </a:r>
          </a:p>
          <a:p>
            <a:r>
              <a:rPr lang="ru-RU" b="1" dirty="0"/>
              <a:t>Уклониться от уплаты больше нельзя</a:t>
            </a:r>
            <a:r>
              <a:rPr lang="ru-RU" dirty="0"/>
              <a:t>. Региональные власти обязаны не позднее 1 января нового года установить перечень объектов, которые будут облагаться налогом по кадастровой стоимости (</a:t>
            </a:r>
            <a:r>
              <a:rPr lang="ru-RU" u="sng" dirty="0">
                <a:hlinkClick r:id="rId5"/>
              </a:rPr>
              <a:t>п. 7 ст. 378.2 НК</a:t>
            </a:r>
            <a:r>
              <a:rPr lang="ru-RU" dirty="0"/>
              <a:t>).</a:t>
            </a:r>
          </a:p>
          <a:p>
            <a:r>
              <a:rPr lang="ru-RU" dirty="0"/>
              <a:t>Ранее случалось, что объект в перечне есть, а кадастровой стоимости у него нет или она установлена только в течение года. Чиновникам пришлось признать, что в такой ситуации платить налог на имущество вообще не нужно (</a:t>
            </a:r>
            <a:r>
              <a:rPr lang="ru-RU" u="sng" dirty="0">
                <a:hlinkClick r:id="rId6"/>
              </a:rPr>
              <a:t>письмо Минфина от 28.12.2018 № 03-05-05-01/95999</a:t>
            </a:r>
            <a:r>
              <a:rPr lang="ru-RU" dirty="0"/>
              <a:t>).</a:t>
            </a:r>
          </a:p>
          <a:p>
            <a:r>
              <a:rPr lang="ru-RU" dirty="0"/>
              <a:t>Законодатели закрыли этот налоговый пробел (</a:t>
            </a:r>
            <a:r>
              <a:rPr lang="ru-RU" u="sng" dirty="0">
                <a:hlinkClick r:id="rId7"/>
              </a:rPr>
              <a:t>п. 2 ст. 378.2 НК</a:t>
            </a:r>
            <a:r>
              <a:rPr lang="ru-RU" dirty="0"/>
              <a:t>). В таких ситуациях налог придется платить в обычном порядке — по среднегодовой стоимости.</a:t>
            </a:r>
          </a:p>
          <a:p>
            <a:endParaRPr lang="ru-RU" dirty="0"/>
          </a:p>
        </p:txBody>
      </p:sp>
    </p:spTree>
    <p:extLst>
      <p:ext uri="{BB962C8B-B14F-4D97-AF65-F5344CB8AC3E}">
        <p14:creationId xmlns="" xmlns:p14="http://schemas.microsoft.com/office/powerpoint/2010/main" val="3715516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Налог на имущество</a:t>
            </a:r>
            <a:endParaRPr lang="ru-RU" dirty="0"/>
          </a:p>
        </p:txBody>
      </p:sp>
      <p:sp>
        <p:nvSpPr>
          <p:cNvPr id="3" name="Содержимое 2"/>
          <p:cNvSpPr>
            <a:spLocks noGrp="1"/>
          </p:cNvSpPr>
          <p:nvPr>
            <p:ph sz="half" idx="1"/>
          </p:nvPr>
        </p:nvSpPr>
        <p:spPr/>
        <p:txBody>
          <a:bodyPr>
            <a:noAutofit/>
          </a:bodyPr>
          <a:lstStyle/>
          <a:p>
            <a:r>
              <a:rPr lang="ru-RU" sz="1600" dirty="0"/>
              <a:t>Если земельный участок из состава земель с/х назначения используется не для сельскохозяйственного производства, а для иной коммерческой деятельности, то при расчёте земельного налога надлежит использовать повышенную ставку (АС МО от 28.01.21 по делу № А41-89568/2019)</a:t>
            </a:r>
            <a:r>
              <a:rPr lang="ru-RU" sz="1600" b="1" dirty="0"/>
              <a:t> </a:t>
            </a:r>
          </a:p>
          <a:p>
            <a:endParaRPr lang="ru-RU" sz="1600" b="1" dirty="0"/>
          </a:p>
          <a:p>
            <a:r>
              <a:rPr lang="ru-RU" sz="1600" b="1" dirty="0"/>
              <a:t>Письмо ФНС России от 17.03.2021 № БС-3-21/1931@</a:t>
            </a:r>
            <a:endParaRPr lang="ru-RU" sz="1600" dirty="0"/>
          </a:p>
          <a:p>
            <a:r>
              <a:rPr lang="ru-RU" sz="1600" dirty="0"/>
              <a:t>ФНС сообщает, что если «</a:t>
            </a:r>
            <a:r>
              <a:rPr lang="ru-RU" sz="1600" dirty="0" err="1"/>
              <a:t>беспилотник</a:t>
            </a:r>
            <a:r>
              <a:rPr lang="ru-RU" sz="1600" dirty="0"/>
              <a:t>» имеет взлетную массу 30 и более килограммов, подлежит государственной регистрации и учтен на балансе учреждения в качестве объекта основных средств, то он облагается налогом на имущество организаций.</a:t>
            </a:r>
          </a:p>
          <a:p>
            <a:pPr marL="0" indent="0">
              <a:buNone/>
            </a:pPr>
            <a:endParaRPr lang="ru-RU" sz="2400" dirty="0"/>
          </a:p>
        </p:txBody>
      </p:sp>
      <p:sp>
        <p:nvSpPr>
          <p:cNvPr id="4" name="Содержимое 3"/>
          <p:cNvSpPr>
            <a:spLocks noGrp="1"/>
          </p:cNvSpPr>
          <p:nvPr>
            <p:ph sz="half" idx="2"/>
          </p:nvPr>
        </p:nvSpPr>
        <p:spPr/>
        <p:txBody>
          <a:bodyPr>
            <a:normAutofit fontScale="25000" lnSpcReduction="20000"/>
          </a:bodyPr>
          <a:lstStyle/>
          <a:p>
            <a:pPr fontAlgn="base"/>
            <a:r>
              <a:rPr lang="ru-RU" sz="4800" b="1" dirty="0">
                <a:hlinkClick r:id="rId2"/>
              </a:rPr>
              <a:t>Определение ВС от 21.12.2018 № 306-КГ18-13567</a:t>
            </a:r>
            <a:r>
              <a:rPr lang="ru-RU" sz="4800" dirty="0"/>
              <a:t>ВС указали, что ликвидация основного средства не основание для восстановления НДС, поскольку объект физически перестал существовать. Право на вычет входного НДС невозможно утратить или скорректировать, если имущество невозможно использовать из-за форс-мажорных обстоятельств. Судьи уже приходили к схожему выводу, указывая, что утрата имущества из-за ЧП дает право не восстанавливать НДС, если компания правомерно приняла его к вычету. (</a:t>
            </a:r>
            <a:r>
              <a:rPr lang="ru-RU" sz="4800" dirty="0">
                <a:hlinkClick r:id="rId3"/>
              </a:rPr>
              <a:t>решение ВАС от 23.10.06 № 10652/06</a:t>
            </a:r>
            <a:r>
              <a:rPr lang="ru-RU" sz="4800" dirty="0"/>
              <a:t>).</a:t>
            </a:r>
          </a:p>
          <a:p>
            <a:pPr fontAlgn="base"/>
            <a:endParaRPr lang="ru-RU" sz="4800" dirty="0"/>
          </a:p>
          <a:p>
            <a:r>
              <a:rPr lang="ru-RU" sz="4900" b="1" dirty="0"/>
              <a:t>Письмо ФНС России от 01.03.2021 № </a:t>
            </a:r>
            <a:r>
              <a:rPr lang="ru-RU" sz="4900" b="1" dirty="0" smtClean="0"/>
              <a:t>БС-4-21/2512 </a:t>
            </a:r>
            <a:r>
              <a:rPr lang="ru-RU" sz="4900" dirty="0" smtClean="0"/>
              <a:t>ФНС </a:t>
            </a:r>
            <a:r>
              <a:rPr lang="ru-RU" sz="4900" dirty="0"/>
              <a:t>предприняла очередную попытку разъяснить, что является недвижимым имуществом для целей налогообложения.</a:t>
            </a:r>
          </a:p>
          <a:p>
            <a:r>
              <a:rPr lang="ru-RU" sz="6400" b="1" dirty="0"/>
              <a:t>Письмо ФНС России от 01.10.2021 № БС-4-21/13969@</a:t>
            </a:r>
            <a:endParaRPr lang="ru-RU" sz="6400" dirty="0"/>
          </a:p>
          <a:p>
            <a:r>
              <a:rPr lang="ru-RU" sz="6400" dirty="0"/>
              <a:t>ФНС рассказала о критериях разграничения видов имущества (движимое или недвижимое) в целях применения главы 30 НК РФ.</a:t>
            </a:r>
          </a:p>
          <a:p>
            <a:pPr fontAlgn="base"/>
            <a:endParaRPr lang="ru-RU" sz="4800" dirty="0"/>
          </a:p>
          <a:p>
            <a:pPr fontAlgn="base"/>
            <a:r>
              <a:rPr lang="ru-RU" sz="7200" dirty="0"/>
              <a:t>Оформил </a:t>
            </a:r>
            <a:r>
              <a:rPr lang="ru-RU" sz="7200" dirty="0" err="1"/>
              <a:t>самострой</a:t>
            </a:r>
            <a:r>
              <a:rPr lang="ru-RU" sz="7200" dirty="0"/>
              <a:t>: теперь плати налог на имущество</a:t>
            </a:r>
          </a:p>
          <a:p>
            <a:pPr fontAlgn="base"/>
            <a:r>
              <a:rPr lang="ru-RU" sz="7200" u="sng" dirty="0">
                <a:hlinkClick r:id="rId4"/>
              </a:rPr>
              <a:t>Письмо ФНС от 22.03.2021 № БС-3-21/2112@</a:t>
            </a:r>
            <a:endParaRPr lang="ru-RU" sz="7200" dirty="0"/>
          </a:p>
          <a:p>
            <a:pPr fontAlgn="base"/>
            <a:endParaRPr lang="ru-RU" sz="4800" dirty="0"/>
          </a:p>
          <a:p>
            <a:pPr fontAlgn="base"/>
            <a:endParaRPr lang="ru-RU" sz="4800" dirty="0"/>
          </a:p>
          <a:p>
            <a:pPr fontAlgn="base"/>
            <a:endParaRPr lang="ru-RU" dirty="0"/>
          </a:p>
        </p:txBody>
      </p:sp>
    </p:spTree>
    <p:extLst>
      <p:ext uri="{BB962C8B-B14F-4D97-AF65-F5344CB8AC3E}">
        <p14:creationId xmlns="" xmlns:p14="http://schemas.microsoft.com/office/powerpoint/2010/main" val="255648264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Движимое и недвижимое</a:t>
            </a:r>
            <a:endParaRPr lang="ru-RU" dirty="0"/>
          </a:p>
        </p:txBody>
      </p:sp>
      <p:sp>
        <p:nvSpPr>
          <p:cNvPr id="3" name="Объект 2"/>
          <p:cNvSpPr>
            <a:spLocks noGrp="1"/>
          </p:cNvSpPr>
          <p:nvPr>
            <p:ph sz="half" idx="1"/>
          </p:nvPr>
        </p:nvSpPr>
        <p:spPr/>
        <p:txBody>
          <a:bodyPr>
            <a:normAutofit fontScale="55000" lnSpcReduction="20000"/>
          </a:bodyPr>
          <a:lstStyle/>
          <a:p>
            <a:r>
              <a:rPr lang="ru-RU" dirty="0"/>
              <a:t>и </a:t>
            </a:r>
            <a:r>
              <a:rPr lang="ru-RU" u="sng" dirty="0">
                <a:hlinkClick r:id="rId2"/>
              </a:rPr>
              <a:t>связь с землей</a:t>
            </a:r>
            <a:r>
              <a:rPr lang="ru-RU" dirty="0"/>
              <a:t>, ни </a:t>
            </a:r>
            <a:r>
              <a:rPr lang="ru-RU" dirty="0">
                <a:hlinkClick r:id="rId2"/>
              </a:rPr>
              <a:t>регистрация в ЕГРН</a:t>
            </a:r>
            <a:r>
              <a:rPr lang="ru-RU" dirty="0"/>
              <a:t> не могут быть безусловными критериями, по которым объект относят к недвижимости. Нужно исходить из правил бухучета, а именно: если имущество по </a:t>
            </a:r>
            <a:r>
              <a:rPr lang="ru-RU" dirty="0">
                <a:hlinkClick r:id="rId3"/>
              </a:rPr>
              <a:t>ОКОФ</a:t>
            </a:r>
            <a:r>
              <a:rPr lang="ru-RU" dirty="0"/>
              <a:t> считают оборудованием, а не зданием или сооружением, то оно движимое. Подробнее о позиции ВС РФ см. </a:t>
            </a:r>
            <a:r>
              <a:rPr lang="ru-RU" dirty="0">
                <a:hlinkClick r:id="rId4"/>
              </a:rPr>
              <a:t>обзор</a:t>
            </a:r>
            <a:r>
              <a:rPr lang="ru-RU" dirty="0"/>
              <a:t>.</a:t>
            </a:r>
          </a:p>
          <a:p>
            <a:r>
              <a:rPr lang="ru-RU" i="1" dirty="0"/>
              <a:t>Документ: </a:t>
            </a:r>
            <a:r>
              <a:rPr lang="ru-RU" i="1" dirty="0">
                <a:hlinkClick r:id="rId2"/>
              </a:rPr>
              <a:t>Письмо</a:t>
            </a:r>
            <a:r>
              <a:rPr lang="ru-RU" i="1" dirty="0"/>
              <a:t> ФНС России от 21.05.2021 N БС-4-21/7027</a:t>
            </a:r>
            <a:r>
              <a:rPr lang="ru-RU" i="1" dirty="0" smtClean="0"/>
              <a:t>@</a:t>
            </a:r>
          </a:p>
          <a:p>
            <a:endParaRPr lang="ru-RU" dirty="0"/>
          </a:p>
          <a:p>
            <a:r>
              <a:rPr lang="ru-RU" dirty="0"/>
              <a:t> </a:t>
            </a:r>
            <a:r>
              <a:rPr lang="ru-RU" b="1" dirty="0"/>
              <a:t>Письмо ФНС России от 02.08.2021 № СД-4-21/10889@</a:t>
            </a:r>
            <a:endParaRPr lang="ru-RU" dirty="0"/>
          </a:p>
          <a:p>
            <a:r>
              <a:rPr lang="ru-RU" dirty="0"/>
              <a:t>В связи с обращениями по вопросам об отнесении отдельных видов имущества к движимому или недвижимому в целях применения гл. 30 НК РФ, в дополнение к направленному письму ФНС от 21.05.2021 № БС-4-21/7027@, подготовленному с учетом правовой позиции ВС РФ (Определения от 12.07.2019 № 307-ЭС19-5241, от 17.05.2021 № 308-ЭС20-23222), ФНС также рекомендует использовать разъяснения Минфина (письма от 26.05.2021 № 03-05-05-01/40484, от 29.06.2021 № 03-05-05-01/51043).</a:t>
            </a:r>
          </a:p>
          <a:p>
            <a:endParaRPr lang="ru-RU" dirty="0"/>
          </a:p>
        </p:txBody>
      </p:sp>
      <p:sp>
        <p:nvSpPr>
          <p:cNvPr id="4" name="Объект 3"/>
          <p:cNvSpPr>
            <a:spLocks noGrp="1"/>
          </p:cNvSpPr>
          <p:nvPr>
            <p:ph sz="half" idx="2"/>
          </p:nvPr>
        </p:nvSpPr>
        <p:spPr/>
        <p:txBody>
          <a:bodyPr>
            <a:normAutofit fontScale="55000" lnSpcReduction="20000"/>
          </a:bodyPr>
          <a:lstStyle/>
          <a:p>
            <a:r>
              <a:rPr lang="ru-RU" dirty="0"/>
              <a:t>вещь является недвижимой либо в силу своих природных свойств (</a:t>
            </a:r>
            <a:r>
              <a:rPr lang="ru-RU" dirty="0">
                <a:hlinkClick r:id="rId5"/>
              </a:rPr>
              <a:t>абзац первый пункта 1 статьи 130</a:t>
            </a:r>
            <a:r>
              <a:rPr lang="ru-RU" dirty="0"/>
              <a:t> Гражданского кодекса), либо в силу прямого указания закона, что такой объект подчинен режиму недвижимых вещей (</a:t>
            </a:r>
            <a:r>
              <a:rPr lang="ru-RU" dirty="0">
                <a:hlinkClick r:id="rId5"/>
              </a:rPr>
              <a:t>абзац второй пункта 1 статьи 130</a:t>
            </a:r>
            <a:r>
              <a:rPr lang="ru-RU" dirty="0"/>
              <a:t> </a:t>
            </a:r>
            <a:r>
              <a:rPr lang="ru-RU" dirty="0" smtClean="0"/>
              <a:t>ГК</a:t>
            </a:r>
          </a:p>
          <a:p>
            <a:endParaRPr lang="ru-RU" dirty="0"/>
          </a:p>
          <a:p>
            <a:r>
              <a:rPr lang="ru-RU" dirty="0"/>
              <a:t>В соответствии названными классификаторами оборудование не относится к зданиям и сооружениям, формируя самостоятельную группу основных средств, за исключением прямо предусмотренных в классификаторах случаев, когда отдельные объекты признаются неотъемлемой частью зданий и включаются в их состав (например, коммуникации внутри зданий, необходимые для их эксплуатации; оборудование встроенных котельных установок, водо-, газо- и теплопроводные устройства, а также устройства канализации).</a:t>
            </a:r>
            <a:endParaRPr lang="ru-RU" dirty="0" smtClean="0"/>
          </a:p>
          <a:p>
            <a:endParaRPr lang="ru-RU" dirty="0"/>
          </a:p>
        </p:txBody>
      </p:sp>
    </p:spTree>
    <p:extLst>
      <p:ext uri="{BB962C8B-B14F-4D97-AF65-F5344CB8AC3E}">
        <p14:creationId xmlns="" xmlns:p14="http://schemas.microsoft.com/office/powerpoint/2010/main" val="200987054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Оборудование для производства газированной воды- ДВИЖИМОЕ   ВС РФ № 308-ЭС21-6663 от 22.09.2021 г. По делу № А18-1531/2019  </a:t>
            </a:r>
            <a:br>
              <a:rPr lang="ru-RU" dirty="0"/>
            </a:br>
            <a:endParaRPr lang="ru-RU" dirty="0"/>
          </a:p>
        </p:txBody>
      </p:sp>
      <p:sp>
        <p:nvSpPr>
          <p:cNvPr id="3" name="Объект 2"/>
          <p:cNvSpPr>
            <a:spLocks noGrp="1"/>
          </p:cNvSpPr>
          <p:nvPr>
            <p:ph idx="1"/>
          </p:nvPr>
        </p:nvSpPr>
        <p:spPr/>
        <p:txBody>
          <a:bodyPr>
            <a:normAutofit fontScale="70000" lnSpcReduction="20000"/>
          </a:bodyPr>
          <a:lstStyle/>
          <a:p>
            <a:endParaRPr lang="ru-RU" dirty="0"/>
          </a:p>
          <a:p>
            <a:r>
              <a:rPr lang="ru-RU" dirty="0"/>
              <a:t>• Критерии, используемые в гражданском законодательстве, сами по себе «не работают», то есть не служат основанием для признания объекта недвижимостью (имеются в виду критерии прочной связи вещи с землей, невозможности раздела вещи без разрушения, повреждения или изменения ее назначения, а также соединения вещей для использования по общему назначению); </a:t>
            </a:r>
            <a:endParaRPr lang="ru-RU" dirty="0" smtClean="0"/>
          </a:p>
          <a:p>
            <a:pPr marL="0" indent="0">
              <a:buNone/>
            </a:pPr>
            <a:r>
              <a:rPr lang="ru-RU" dirty="0" smtClean="0"/>
              <a:t> </a:t>
            </a:r>
            <a:r>
              <a:rPr lang="ru-RU" dirty="0"/>
              <a:t>• Важны правила бухгалтерского учета: согласно ПБУ 6/01, рабочие и силовые машины и оборудование выделены в отдельный вид подлежащих учету объектов основных средств, отличный от зданий и сооружений</a:t>
            </a:r>
            <a:r>
              <a:rPr lang="ru-RU" dirty="0" smtClean="0"/>
              <a:t>;</a:t>
            </a:r>
          </a:p>
          <a:p>
            <a:r>
              <a:rPr lang="ru-RU" dirty="0" smtClean="0"/>
              <a:t> </a:t>
            </a:r>
            <a:r>
              <a:rPr lang="ru-RU" dirty="0"/>
              <a:t>• Согласно ОКОФ, оборудование не относится к зданиям и сооружениям, формируя самостоятельную группу основных средств, за исключением прямо предусмотренных в классификаторах случаев, когда отдельные объекты признаются неотъемлемой частью зданий и включаются в их состав (например коммуникации внутри зданий, необходимые для их эксплуатации; оборудование встроенных котельных установок, водо-, газо- и теплопроводные устройства, а также устройства канализации); • Поэтому льготы применимы к машинам и оборудованию, принятым на учет в качестве отдельных инвентарных объектов, а не в качестве составных частей капитальных сооружений и зданий. </a:t>
            </a:r>
          </a:p>
        </p:txBody>
      </p:sp>
    </p:spTree>
    <p:extLst>
      <p:ext uri="{BB962C8B-B14F-4D97-AF65-F5344CB8AC3E}">
        <p14:creationId xmlns="" xmlns:p14="http://schemas.microsoft.com/office/powerpoint/2010/main" val="28188229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Расходы на оплату труда</a:t>
            </a:r>
          </a:p>
        </p:txBody>
      </p:sp>
      <p:sp>
        <p:nvSpPr>
          <p:cNvPr id="3" name="Объект 2"/>
          <p:cNvSpPr>
            <a:spLocks noGrp="1"/>
          </p:cNvSpPr>
          <p:nvPr>
            <p:ph sz="half" idx="1"/>
          </p:nvPr>
        </p:nvSpPr>
        <p:spPr/>
        <p:txBody>
          <a:bodyPr>
            <a:normAutofit fontScale="47500" lnSpcReduction="20000"/>
          </a:bodyPr>
          <a:lstStyle/>
          <a:p>
            <a:r>
              <a:rPr lang="ru-RU" dirty="0"/>
              <a:t>Трудовой договор</a:t>
            </a:r>
          </a:p>
          <a:p>
            <a:r>
              <a:rPr lang="ru-RU" dirty="0"/>
              <a:t>Должностная инструкция</a:t>
            </a:r>
          </a:p>
          <a:p>
            <a:r>
              <a:rPr lang="ru-RU" dirty="0"/>
              <a:t>Правила внутреннего трудового распорядка</a:t>
            </a:r>
          </a:p>
          <a:p>
            <a:r>
              <a:rPr lang="ru-RU" dirty="0"/>
              <a:t>Положение об оплате труда</a:t>
            </a:r>
          </a:p>
          <a:p>
            <a:r>
              <a:rPr lang="ru-RU" dirty="0"/>
              <a:t>Положение о премировании и стимулировании</a:t>
            </a:r>
          </a:p>
          <a:p>
            <a:r>
              <a:rPr lang="ru-RU" dirty="0"/>
              <a:t>Коллективный договор</a:t>
            </a:r>
          </a:p>
          <a:p>
            <a:endParaRPr lang="ru-RU" dirty="0"/>
          </a:p>
        </p:txBody>
      </p:sp>
      <p:sp>
        <p:nvSpPr>
          <p:cNvPr id="4" name="Объект 3"/>
          <p:cNvSpPr>
            <a:spLocks noGrp="1"/>
          </p:cNvSpPr>
          <p:nvPr>
            <p:ph sz="half" idx="2"/>
          </p:nvPr>
        </p:nvSpPr>
        <p:spPr/>
        <p:txBody>
          <a:bodyPr>
            <a:normAutofit fontScale="47500" lnSpcReduction="20000"/>
          </a:bodyPr>
          <a:lstStyle/>
          <a:p>
            <a:r>
              <a:rPr lang="ru-RU" dirty="0"/>
              <a:t>Правила внутреннего трудового </a:t>
            </a:r>
            <a:r>
              <a:rPr lang="ru-RU" dirty="0" smtClean="0"/>
              <a:t>распорядка</a:t>
            </a:r>
          </a:p>
          <a:p>
            <a:r>
              <a:rPr lang="ru-RU" dirty="0" smtClean="0"/>
              <a:t>Проблемы</a:t>
            </a:r>
            <a:r>
              <a:rPr lang="ru-RU" dirty="0"/>
              <a:t>: возврат из командировки после рабочего дня и (или) в выходной</a:t>
            </a:r>
          </a:p>
          <a:p>
            <a:r>
              <a:rPr lang="ru-RU" dirty="0"/>
              <a:t>Чек АЗС 7 утра, 8 вечера</a:t>
            </a:r>
          </a:p>
          <a:p>
            <a:r>
              <a:rPr lang="ru-RU" dirty="0"/>
              <a:t>Чек ресторан (представительские) в 22 часа</a:t>
            </a:r>
          </a:p>
          <a:p>
            <a:r>
              <a:rPr lang="ru-RU" dirty="0"/>
              <a:t>Такси во внерабочее время</a:t>
            </a:r>
          </a:p>
          <a:p>
            <a:pPr algn="ctr">
              <a:buNone/>
            </a:pPr>
            <a:r>
              <a:rPr lang="ru-RU" b="1" dirty="0"/>
              <a:t>                            Табель 8 часов</a:t>
            </a:r>
          </a:p>
          <a:p>
            <a:pPr>
              <a:buNone/>
            </a:pPr>
            <a:endParaRPr lang="ru-RU" dirty="0"/>
          </a:p>
          <a:p>
            <a:pPr algn="ctr">
              <a:buNone/>
            </a:pPr>
            <a:r>
              <a:rPr lang="ru-RU" dirty="0"/>
              <a:t>     ГИБКИЙ ГРАФИК  или ВОЗМОЖНОСТЬ СДВИГА РАБОЧЕГО ВРЕМЕНИ В ТЕЧЕНИЕ СУТОК, ТЕКУЩЕЙ НЕДЕЛИ ПРИ СОБЛЮДЕНИИ ЕЖЕМЕСЯЧНОЙ НОРМЫ</a:t>
            </a:r>
          </a:p>
          <a:p>
            <a:pPr algn="ctr"/>
            <a:endParaRPr lang="ru-RU" dirty="0"/>
          </a:p>
          <a:p>
            <a:pPr algn="ctr"/>
            <a:r>
              <a:rPr lang="ru-RU" dirty="0"/>
              <a:t>Если необходимо срочно произвести какие-либо работы и от их выполнения зависит нормальная деятельности компании (ИП) в дальнейшем, то работодатель вправе привлечь сотрудников к работе в праздник с их согласия (</a:t>
            </a:r>
            <a:r>
              <a:rPr lang="ru-RU" u="sng" dirty="0">
                <a:hlinkClick r:id="rId2"/>
              </a:rPr>
              <a:t>ст. 113 ТК РФ</a:t>
            </a:r>
            <a:r>
              <a:rPr lang="ru-RU" dirty="0"/>
              <a:t>). Это относится и к работникам, с которыми трудовые договоры заключены на срок до 2 месяцев (</a:t>
            </a:r>
            <a:r>
              <a:rPr lang="ru-RU" u="sng" dirty="0">
                <a:hlinkClick r:id="rId3"/>
              </a:rPr>
              <a:t>ст. 290 ТК РФ</a:t>
            </a:r>
            <a:r>
              <a:rPr lang="ru-RU" dirty="0"/>
              <a:t>). При наличии в компании профсоюзной организации работу сотрудников в праздник нужно будет согласовать и с ней (</a:t>
            </a:r>
            <a:r>
              <a:rPr lang="ru-RU" u="sng" dirty="0">
                <a:hlinkClick r:id="rId4"/>
              </a:rPr>
              <a:t>п. 4 Рекомендаций</a:t>
            </a:r>
            <a:r>
              <a:rPr lang="ru-RU" dirty="0"/>
              <a:t>, утв. в Протоколе № 1 от 02.06.2014, далее – Рекомендаций).</a:t>
            </a:r>
          </a:p>
          <a:p>
            <a:endParaRPr lang="ru-RU" dirty="0"/>
          </a:p>
        </p:txBody>
      </p:sp>
    </p:spTree>
    <p:extLst>
      <p:ext uri="{BB962C8B-B14F-4D97-AF65-F5344CB8AC3E}">
        <p14:creationId xmlns="" xmlns:p14="http://schemas.microsoft.com/office/powerpoint/2010/main" val="34098296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Командировка</a:t>
            </a:r>
            <a:endParaRPr lang="ru-RU" dirty="0"/>
          </a:p>
        </p:txBody>
      </p:sp>
      <p:sp>
        <p:nvSpPr>
          <p:cNvPr id="3" name="Объект 2"/>
          <p:cNvSpPr>
            <a:spLocks noGrp="1"/>
          </p:cNvSpPr>
          <p:nvPr>
            <p:ph sz="half" idx="1"/>
          </p:nvPr>
        </p:nvSpPr>
        <p:spPr/>
        <p:txBody>
          <a:bodyPr>
            <a:normAutofit fontScale="62500" lnSpcReduction="20000"/>
          </a:bodyPr>
          <a:lstStyle/>
          <a:p>
            <a:r>
              <a:rPr lang="ru-RU" b="1" dirty="0"/>
              <a:t>Оплата проезда к месту командировки и обратно, если работник остается в месте командирования на Новый год (Рождество), НДФЛ не облагается</a:t>
            </a:r>
            <a:endParaRPr lang="ru-RU" dirty="0"/>
          </a:p>
          <a:p>
            <a:r>
              <a:rPr lang="ru-RU" dirty="0" smtClean="0"/>
              <a:t>Такой </a:t>
            </a:r>
            <a:r>
              <a:rPr lang="ru-RU" dirty="0"/>
              <a:t>вывод следует из Письма Минфина России от 21.03.2017 № 03-04-06/16282 и действует до сих пор.</a:t>
            </a:r>
          </a:p>
          <a:p>
            <a:r>
              <a:rPr lang="ru-RU" dirty="0"/>
              <a:t/>
            </a:r>
            <a:br>
              <a:rPr lang="ru-RU" dirty="0"/>
            </a:br>
            <a:endParaRPr lang="ru-RU" dirty="0"/>
          </a:p>
          <a:p>
            <a:r>
              <a:rPr lang="ru-RU" dirty="0"/>
              <a:t/>
            </a:r>
            <a:br>
              <a:rPr lang="ru-RU" dirty="0"/>
            </a:br>
            <a:endParaRPr lang="ru-RU" dirty="0"/>
          </a:p>
          <a:p>
            <a:r>
              <a:rPr lang="ru-RU" b="1" dirty="0"/>
              <a:t>Если же, например, работник остается в месте командирования, используя выходные или нерабочие праздничные дни (включая Новый Год или Рождество), оплата организацией проезда от места проведения свободного от работы времени до места работы не приведет к возникновению у него экономической выгоды.</a:t>
            </a:r>
            <a:endParaRPr lang="ru-RU" dirty="0"/>
          </a:p>
          <a:p>
            <a:endParaRPr lang="ru-RU" dirty="0"/>
          </a:p>
        </p:txBody>
      </p:sp>
      <p:sp>
        <p:nvSpPr>
          <p:cNvPr id="4" name="Объект 3"/>
          <p:cNvSpPr>
            <a:spLocks noGrp="1"/>
          </p:cNvSpPr>
          <p:nvPr>
            <p:ph sz="half" idx="2"/>
          </p:nvPr>
        </p:nvSpPr>
        <p:spPr/>
        <p:txBody>
          <a:bodyPr>
            <a:normAutofit fontScale="62500" lnSpcReduction="20000"/>
          </a:bodyPr>
          <a:lstStyle/>
          <a:p>
            <a:r>
              <a:rPr lang="ru-RU" dirty="0"/>
              <a:t>Таким образом, организация вправе обосновать потребление услуги перевозки любыми документами, напрямую или косвенно подтверждающими факт использования приобретенных билетов.</a:t>
            </a:r>
          </a:p>
          <a:p>
            <a:r>
              <a:rPr lang="ru-RU" dirty="0"/>
              <a:t>Основание: ПИСЬМО МИНФИНА РОССИИ от 26.07.2018 N </a:t>
            </a:r>
            <a:r>
              <a:rPr lang="ru-RU" dirty="0" smtClean="0"/>
              <a:t>03-03-06/1/52555</a:t>
            </a:r>
            <a:endParaRPr lang="en-US" dirty="0" smtClean="0"/>
          </a:p>
          <a:p>
            <a:endParaRPr lang="en-US" dirty="0"/>
          </a:p>
          <a:p>
            <a:r>
              <a:rPr lang="ru-RU" dirty="0" smtClean="0"/>
              <a:t>Электронные авиабилеты + посадочный талон</a:t>
            </a:r>
          </a:p>
          <a:p>
            <a:r>
              <a:rPr lang="ru-RU" dirty="0" smtClean="0"/>
              <a:t>ПИСЬМО </a:t>
            </a:r>
            <a:r>
              <a:rPr lang="ru-RU" dirty="0"/>
              <a:t>МИНФИНА РОССИИ от 15.01.2021 N 03-03-06/1/1448</a:t>
            </a:r>
          </a:p>
          <a:p>
            <a:endParaRPr lang="ru-RU" dirty="0"/>
          </a:p>
        </p:txBody>
      </p:sp>
    </p:spTree>
    <p:extLst>
      <p:ext uri="{BB962C8B-B14F-4D97-AF65-F5344CB8AC3E}">
        <p14:creationId xmlns="" xmlns:p14="http://schemas.microsoft.com/office/powerpoint/2010/main" val="30760857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Командировки</a:t>
            </a:r>
            <a:endParaRPr lang="ru-RU" dirty="0"/>
          </a:p>
        </p:txBody>
      </p:sp>
      <p:sp>
        <p:nvSpPr>
          <p:cNvPr id="3" name="Содержимое 2"/>
          <p:cNvSpPr>
            <a:spLocks noGrp="1"/>
          </p:cNvSpPr>
          <p:nvPr>
            <p:ph sz="half" idx="1"/>
          </p:nvPr>
        </p:nvSpPr>
        <p:spPr/>
        <p:txBody>
          <a:bodyPr>
            <a:normAutofit fontScale="92500" lnSpcReduction="10000"/>
          </a:bodyPr>
          <a:lstStyle/>
          <a:p>
            <a:r>
              <a:rPr lang="ru-RU" dirty="0" smtClean="0"/>
              <a:t>Возврат после выходных их командировки</a:t>
            </a:r>
          </a:p>
          <a:p>
            <a:r>
              <a:rPr lang="ru-RU" dirty="0" smtClean="0"/>
              <a:t>В этой связи оплата организацией стоимости обратного билета работника облагается страховыми взносами на основании подпункта 1 пункта 1 статьи 420 Кодекса как выплаты в рамках трудовых отношений.</a:t>
            </a:r>
          </a:p>
          <a:p>
            <a:r>
              <a:rPr lang="ru-RU" dirty="0" smtClean="0"/>
              <a:t>Основание: ПИСЬМО МИНФИНА РОССИИ от 06.03.2020 N 03-04-06/16878</a:t>
            </a:r>
          </a:p>
          <a:p>
            <a:endParaRPr lang="ru-RU" dirty="0"/>
          </a:p>
        </p:txBody>
      </p:sp>
      <p:sp>
        <p:nvSpPr>
          <p:cNvPr id="4" name="Содержимое 3"/>
          <p:cNvSpPr>
            <a:spLocks noGrp="1"/>
          </p:cNvSpPr>
          <p:nvPr>
            <p:ph sz="half" idx="2"/>
          </p:nvPr>
        </p:nvSpPr>
        <p:spPr/>
        <p:txBody>
          <a:bodyPr>
            <a:normAutofit fontScale="92500" lnSpcReduction="10000"/>
          </a:bodyPr>
          <a:lstStyle/>
          <a:p>
            <a:r>
              <a:rPr lang="ru-RU" dirty="0"/>
              <a:t>Вместе с тем обоснованность расходов, учитываемых при расчете налоговой базы, должна оцениваться с учетом обстоятельств, свидетельствующих о намерениях налогоплательщика получить экономический эффект в результате реальной предпринимательской или иной экономической деятельности.</a:t>
            </a:r>
          </a:p>
          <a:p>
            <a:r>
              <a:rPr lang="ru-RU" dirty="0" smtClean="0"/>
              <a:t>ПИСЬМО </a:t>
            </a:r>
            <a:r>
              <a:rPr lang="ru-RU" dirty="0"/>
              <a:t>МИНФИНА РОССИИ от 29.06.2020 N 03-03-06/1/55801</a:t>
            </a:r>
          </a:p>
          <a:p>
            <a:endParaRPr lang="ru-RU" dirty="0"/>
          </a:p>
        </p:txBody>
      </p:sp>
    </p:spTree>
    <p:extLst>
      <p:ext uri="{BB962C8B-B14F-4D97-AF65-F5344CB8AC3E}">
        <p14:creationId xmlns="" xmlns:p14="http://schemas.microsoft.com/office/powerpoint/2010/main" val="153475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89E2D3-70E0-4B73-AAD2-2DDF42BB8AB8}"/>
              </a:ext>
            </a:extLst>
          </p:cNvPr>
          <p:cNvSpPr>
            <a:spLocks noGrp="1"/>
          </p:cNvSpPr>
          <p:nvPr>
            <p:ph type="title"/>
          </p:nvPr>
        </p:nvSpPr>
        <p:spPr>
          <a:xfrm>
            <a:off x="1788542" y="1471989"/>
            <a:ext cx="3025349" cy="1260101"/>
          </a:xfrm>
        </p:spPr>
        <p:txBody>
          <a:bodyPr vert="horz" lIns="68580" tIns="34290" rIns="68580" bIns="34290" rtlCol="0" anchor="b">
            <a:normAutofit/>
          </a:bodyPr>
          <a:lstStyle/>
          <a:p>
            <a:r>
              <a:rPr lang="en-US" sz="2775"/>
              <a:t>Наиболее распространённые заблуждения</a:t>
            </a:r>
          </a:p>
        </p:txBody>
      </p:sp>
      <p:graphicFrame>
        <p:nvGraphicFramePr>
          <p:cNvPr id="13" name="Таблица 14">
            <a:extLst>
              <a:ext uri="{FF2B5EF4-FFF2-40B4-BE49-F238E27FC236}">
                <a16:creationId xmlns:a16="http://schemas.microsoft.com/office/drawing/2014/main" xmlns="" id="{A349C210-72D3-46A1-A35E-0F08D6A0956B}"/>
              </a:ext>
            </a:extLst>
          </p:cNvPr>
          <p:cNvGraphicFramePr>
            <a:graphicFrameLocks noGrp="1"/>
          </p:cNvGraphicFramePr>
          <p:nvPr/>
        </p:nvGraphicFramePr>
        <p:xfrm>
          <a:off x="5172458" y="1378798"/>
          <a:ext cx="5134773" cy="4605545"/>
        </p:xfrm>
        <a:graphic>
          <a:graphicData uri="http://schemas.openxmlformats.org/drawingml/2006/table">
            <a:tbl>
              <a:tblPr firstRow="1" bandRow="1">
                <a:tableStyleId>{8EC20E35-A176-4012-BC5E-935CFFF8708E}</a:tableStyleId>
              </a:tblPr>
              <a:tblGrid>
                <a:gridCol w="2556397">
                  <a:extLst>
                    <a:ext uri="{9D8B030D-6E8A-4147-A177-3AD203B41FA5}">
                      <a16:colId xmlns:a16="http://schemas.microsoft.com/office/drawing/2014/main" xmlns="" val="2389666203"/>
                    </a:ext>
                  </a:extLst>
                </a:gridCol>
                <a:gridCol w="2578376">
                  <a:extLst>
                    <a:ext uri="{9D8B030D-6E8A-4147-A177-3AD203B41FA5}">
                      <a16:colId xmlns:a16="http://schemas.microsoft.com/office/drawing/2014/main" xmlns="" val="3522526942"/>
                    </a:ext>
                  </a:extLst>
                </a:gridCol>
              </a:tblGrid>
              <a:tr h="381039">
                <a:tc>
                  <a:txBody>
                    <a:bodyPr/>
                    <a:lstStyle/>
                    <a:p>
                      <a:pPr lvl="0" algn="ctr">
                        <a:buNone/>
                      </a:pPr>
                      <a:r>
                        <a:rPr lang="ru-RU" sz="2000" b="0" u="none" strike="noStrike" noProof="0" dirty="0"/>
                        <a:t>"Идеологические" </a:t>
                      </a:r>
                      <a:endParaRPr lang="ru-RU" sz="1400" b="0" u="none" strike="noStrike" noProof="0"/>
                    </a:p>
                  </a:txBody>
                  <a:tcPr marL="52556" marR="52556" marT="26278" marB="26278"/>
                </a:tc>
                <a:tc>
                  <a:txBody>
                    <a:bodyPr/>
                    <a:lstStyle/>
                    <a:p>
                      <a:pPr lvl="0" algn="ctr">
                        <a:buNone/>
                      </a:pPr>
                      <a:r>
                        <a:rPr lang="ru-RU" sz="1900" b="0" u="none" strike="noStrike" noProof="0" dirty="0"/>
                        <a:t>"Процессуальные" </a:t>
                      </a:r>
                      <a:endParaRPr lang="ru-RU" sz="1400" b="0" u="none" strike="noStrike" noProof="0"/>
                    </a:p>
                  </a:txBody>
                  <a:tcPr marL="52556" marR="52556" marT="26278" marB="26278"/>
                </a:tc>
                <a:extLst>
                  <a:ext uri="{0D108BD9-81ED-4DB2-BD59-A6C34878D82A}">
                    <a16:rowId xmlns:a16="http://schemas.microsoft.com/office/drawing/2014/main" xmlns="" val="765416518"/>
                  </a:ext>
                </a:extLst>
              </a:tr>
              <a:tr h="4224506">
                <a:tc>
                  <a:txBody>
                    <a:bodyPr/>
                    <a:lstStyle/>
                    <a:p>
                      <a:endParaRPr lang="ru-RU" sz="1100" dirty="0"/>
                    </a:p>
                    <a:p>
                      <a:pPr lvl="0">
                        <a:buNone/>
                      </a:pPr>
                      <a:r>
                        <a:rPr lang="ru-RU" sz="1100" dirty="0"/>
                        <a:t>1. Если потребуется, «решу» вопрос, как уже бывало ранее. </a:t>
                      </a:r>
                    </a:p>
                    <a:p>
                      <a:pPr lvl="0">
                        <a:buNone/>
                      </a:pPr>
                      <a:r>
                        <a:rPr lang="ru-RU" sz="1100" dirty="0"/>
                        <a:t>2. Спорить с НО бесполезно и бессмысленно.</a:t>
                      </a:r>
                    </a:p>
                    <a:p>
                      <a:pPr lvl="0">
                        <a:buNone/>
                      </a:pPr>
                      <a:r>
                        <a:rPr lang="ru-RU" sz="1100" dirty="0"/>
                        <a:t>3. Не боюсь проверки, у меня «белый» бизнес.</a:t>
                      </a:r>
                    </a:p>
                    <a:p>
                      <a:pPr lvl="0">
                        <a:buNone/>
                      </a:pPr>
                      <a:r>
                        <a:rPr lang="ru-RU" sz="1100" dirty="0"/>
                        <a:t>4. «Все так делали». Я не лучше и не хуже.</a:t>
                      </a:r>
                    </a:p>
                    <a:p>
                      <a:pPr lvl="0">
                        <a:buNone/>
                      </a:pPr>
                      <a:r>
                        <a:rPr lang="ru-RU" sz="1100" b="0" u="none" strike="noStrike" noProof="0" dirty="0"/>
                        <a:t>4. Компании – «однодневки» не имеют ко мне отношения.</a:t>
                      </a:r>
                      <a:endParaRPr lang="ru-RU" sz="1200" dirty="0"/>
                    </a:p>
                    <a:p>
                      <a:pPr lvl="0">
                        <a:buNone/>
                      </a:pPr>
                      <a:r>
                        <a:rPr lang="ru-RU" sz="1100" dirty="0"/>
                        <a:t>5. Закон таков, как понимаю его Я.</a:t>
                      </a:r>
                    </a:p>
                    <a:p>
                      <a:pPr lvl="0">
                        <a:buNone/>
                      </a:pPr>
                      <a:r>
                        <a:rPr lang="ru-RU" sz="1100" dirty="0"/>
                        <a:t>6. На моей стороне презумпция невиновности.</a:t>
                      </a:r>
                    </a:p>
                    <a:p>
                      <a:pPr lvl="0">
                        <a:buNone/>
                      </a:pPr>
                      <a:r>
                        <a:rPr lang="ru-RU" sz="1100" dirty="0"/>
                        <a:t>7. С фирмы могут взыскать только то, что у нее есть.</a:t>
                      </a:r>
                    </a:p>
                    <a:p>
                      <a:pPr lvl="0">
                        <a:buNone/>
                      </a:pPr>
                      <a:r>
                        <a:rPr lang="ru-RU" sz="1100" dirty="0"/>
                        <a:t>8. Что бы НО там ни представил, суд встанет на мою сторону.</a:t>
                      </a:r>
                    </a:p>
                    <a:p>
                      <a:pPr lvl="0">
                        <a:buNone/>
                      </a:pPr>
                      <a:r>
                        <a:rPr lang="ru-RU" sz="1100" dirty="0"/>
                        <a:t>9. У меня хороший главный бухгалтер/финансовый директор - отобьёмся.</a:t>
                      </a:r>
                    </a:p>
                    <a:p>
                      <a:pPr lvl="0">
                        <a:buNone/>
                      </a:pPr>
                      <a:r>
                        <a:rPr lang="ru-RU" sz="1100" dirty="0"/>
                        <a:t>10. НО не выгодно «убивать» мой бизнес.</a:t>
                      </a:r>
                    </a:p>
                    <a:p>
                      <a:pPr lvl="0">
                        <a:buNone/>
                      </a:pPr>
                      <a:r>
                        <a:rPr lang="ru-RU" sz="1500" b="1" dirty="0"/>
                        <a:t>……………………………………………..</a:t>
                      </a:r>
                    </a:p>
                  </a:txBody>
                  <a:tcPr marL="52556" marR="52556" marT="26278" marB="26278"/>
                </a:tc>
                <a:tc>
                  <a:txBody>
                    <a:bodyPr/>
                    <a:lstStyle/>
                    <a:p>
                      <a:endParaRPr lang="ru-RU" sz="1100" dirty="0"/>
                    </a:p>
                    <a:p>
                      <a:pPr lvl="0">
                        <a:buNone/>
                      </a:pPr>
                      <a:r>
                        <a:rPr lang="ru-RU" sz="1100" dirty="0"/>
                        <a:t>11. В процессе проверки не стоит возражать НО, главное - не портить отношения.</a:t>
                      </a:r>
                    </a:p>
                    <a:p>
                      <a:pPr lvl="0">
                        <a:buNone/>
                      </a:pPr>
                      <a:r>
                        <a:rPr lang="ru-RU" sz="1100" dirty="0"/>
                        <a:t>12. Соглашусь с НО на малое, сохраню большее.</a:t>
                      </a:r>
                    </a:p>
                    <a:p>
                      <a:pPr lvl="0">
                        <a:buNone/>
                      </a:pPr>
                      <a:r>
                        <a:rPr lang="ru-RU" sz="1100" dirty="0"/>
                        <a:t>13. Решительно исполню все требования НО как можно скорее.</a:t>
                      </a:r>
                    </a:p>
                    <a:p>
                      <a:pPr lvl="0">
                        <a:buNone/>
                      </a:pPr>
                      <a:r>
                        <a:rPr lang="ru-RU" sz="1100" dirty="0"/>
                        <a:t>14. Принципиально не буду исполнять никакие требования НО. </a:t>
                      </a:r>
                    </a:p>
                    <a:p>
                      <a:pPr lvl="0">
                        <a:buNone/>
                      </a:pPr>
                      <a:r>
                        <a:rPr lang="ru-RU" sz="1100" dirty="0"/>
                        <a:t>15. Не буду приглашать профессионального защитника, его присутствие может раздражать НО.</a:t>
                      </a:r>
                    </a:p>
                    <a:p>
                      <a:pPr lvl="0">
                        <a:buNone/>
                      </a:pPr>
                      <a:r>
                        <a:rPr lang="ru-RU" sz="1100" dirty="0"/>
                        <a:t>16. К сопровождению проверки нужно привлекать юриста только на стадии суда.</a:t>
                      </a:r>
                    </a:p>
                    <a:p>
                      <a:pPr lvl="0">
                        <a:buNone/>
                      </a:pPr>
                      <a:r>
                        <a:rPr lang="ru-RU" sz="1100" dirty="0"/>
                        <a:t>16. Скрою часть документов, использую их при апелляции или сразу в суде.</a:t>
                      </a:r>
                    </a:p>
                    <a:p>
                      <a:pPr lvl="0">
                        <a:buNone/>
                      </a:pPr>
                      <a:r>
                        <a:rPr lang="ru-RU" sz="1100" dirty="0"/>
                        <a:t>17. В случае чего «убегу» с компанией в регион.</a:t>
                      </a:r>
                    </a:p>
                    <a:p>
                      <a:pPr lvl="0">
                        <a:buNone/>
                      </a:pPr>
                      <a:r>
                        <a:rPr lang="ru-RU" sz="1100" dirty="0"/>
                        <a:t>18. В случае доначислений платить не буду, банкротства не боюсь.</a:t>
                      </a:r>
                    </a:p>
                    <a:p>
                      <a:pPr lvl="0">
                        <a:buNone/>
                      </a:pPr>
                      <a:r>
                        <a:rPr lang="ru-RU" sz="1100" dirty="0"/>
                        <a:t>19. Мы сами инициируем банкротство, сделаем его контролируемым…………….</a:t>
                      </a:r>
                    </a:p>
                  </a:txBody>
                  <a:tcPr marL="52556" marR="52556" marT="26278" marB="26278"/>
                </a:tc>
                <a:extLst>
                  <a:ext uri="{0D108BD9-81ED-4DB2-BD59-A6C34878D82A}">
                    <a16:rowId xmlns:a16="http://schemas.microsoft.com/office/drawing/2014/main" xmlns="" val="1407717691"/>
                  </a:ext>
                </a:extLst>
              </a:tr>
            </a:tbl>
          </a:graphicData>
        </a:graphic>
      </p:graphicFrame>
    </p:spTree>
    <p:extLst>
      <p:ext uri="{BB962C8B-B14F-4D97-AF65-F5344CB8AC3E}">
        <p14:creationId xmlns="" xmlns:p14="http://schemas.microsoft.com/office/powerpoint/2010/main" val="403353213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Командировки </a:t>
            </a:r>
          </a:p>
        </p:txBody>
      </p:sp>
      <p:sp>
        <p:nvSpPr>
          <p:cNvPr id="3" name="Содержимое 2"/>
          <p:cNvSpPr>
            <a:spLocks noGrp="1"/>
          </p:cNvSpPr>
          <p:nvPr>
            <p:ph idx="1"/>
          </p:nvPr>
        </p:nvSpPr>
        <p:spPr/>
        <p:txBody>
          <a:bodyPr>
            <a:normAutofit fontScale="25000" lnSpcReduction="20000"/>
          </a:bodyPr>
          <a:lstStyle/>
          <a:p>
            <a:r>
              <a:rPr lang="ru-RU" sz="4000" dirty="0"/>
              <a:t>Если  ПРАВИЛАМИ Внутреннего трудового распорядка предусмотрено возврат в выходной, то есть расходы </a:t>
            </a:r>
            <a:r>
              <a:rPr lang="ru-RU" sz="4000" dirty="0">
                <a:solidFill>
                  <a:srgbClr val="0070C0"/>
                </a:solidFill>
              </a:rPr>
              <a:t>Минфин письмо 18.04.2014 №03-03-06/2/17862</a:t>
            </a:r>
          </a:p>
          <a:p>
            <a:r>
              <a:rPr lang="ru-RU" sz="4000" dirty="0"/>
              <a:t>Участие работников в непроизводственных мероприятиях не уменьшают прибыль, </a:t>
            </a:r>
            <a:r>
              <a:rPr lang="ru-RU" sz="4000" dirty="0" err="1"/>
              <a:t>тк</a:t>
            </a:r>
            <a:r>
              <a:rPr lang="ru-RU" sz="4000" dirty="0"/>
              <a:t> не ст. 252:</a:t>
            </a:r>
          </a:p>
          <a:p>
            <a:r>
              <a:rPr lang="ru-RU" sz="4000" dirty="0">
                <a:solidFill>
                  <a:srgbClr val="0070C0"/>
                </a:solidFill>
              </a:rPr>
              <a:t>ВАС №ВАС-2788/14 ОТ 26.03.2014</a:t>
            </a:r>
          </a:p>
          <a:p>
            <a:r>
              <a:rPr lang="ru-RU" sz="5600" b="1" dirty="0">
                <a:solidFill>
                  <a:srgbClr val="C00000"/>
                </a:solidFill>
              </a:rPr>
              <a:t>ПИСЬМО МИНФИНА РОССИИ от 12.09.2018 N 03-03-06/1/65357- такси по мобильному приложению телефона работника с чеком при безналичной оплате в расходы можно</a:t>
            </a:r>
          </a:p>
          <a:p>
            <a:r>
              <a:rPr lang="ru-RU" sz="4000" dirty="0"/>
              <a:t>Работник уехал в командировку в выходной: стоимость билета можно списать в расходы. </a:t>
            </a:r>
            <a:br>
              <a:rPr lang="ru-RU" sz="4000" dirty="0"/>
            </a:br>
            <a:r>
              <a:rPr lang="ru-RU" sz="4000" dirty="0"/>
              <a:t>Даже если сотрудник отправился в командировку на день-два раньше ее официального начала, это не мешает организации-работодателю учесть расходы на проезд командированного в базе по налогу на прибыль.  </a:t>
            </a:r>
            <a:r>
              <a:rPr lang="ru-RU" sz="4000" dirty="0">
                <a:solidFill>
                  <a:srgbClr val="0070C0"/>
                </a:solidFill>
              </a:rPr>
              <a:t>Источник: Письмо Минфина от 13.06.2017 № 03-03-РЗ/36418</a:t>
            </a:r>
            <a:r>
              <a:rPr lang="ru-RU" sz="4000" dirty="0"/>
              <a:t/>
            </a:r>
            <a:br>
              <a:rPr lang="ru-RU" sz="4000" dirty="0"/>
            </a:br>
            <a:r>
              <a:rPr lang="ru-RU" sz="7200" dirty="0">
                <a:solidFill>
                  <a:srgbClr val="00B050"/>
                </a:solidFill>
              </a:rPr>
              <a:t>командировка за получением ведомственных </a:t>
            </a:r>
            <a:r>
              <a:rPr lang="ru-RU" sz="7200" dirty="0" err="1">
                <a:solidFill>
                  <a:srgbClr val="00B050"/>
                </a:solidFill>
              </a:rPr>
              <a:t>нагрд</a:t>
            </a:r>
            <a:r>
              <a:rPr lang="ru-RU" sz="7200" dirty="0">
                <a:solidFill>
                  <a:srgbClr val="00B050"/>
                </a:solidFill>
              </a:rPr>
              <a:t>- МОЖНО в расходы и нет НДФЛ и страховых ПИСЬМО МИНФИНА РОССИИ от 23.10.2019 N 03-03-06/1/81479</a:t>
            </a:r>
            <a:endParaRPr lang="ru-RU" sz="7200" b="1" dirty="0">
              <a:solidFill>
                <a:srgbClr val="00B050"/>
              </a:solidFill>
            </a:endParaRPr>
          </a:p>
          <a:p>
            <a:pPr fontAlgn="base"/>
            <a:r>
              <a:rPr lang="ru-RU" sz="6400" dirty="0"/>
              <a:t>Электронный билет? Нужен посадочный талон и штамп об предполетном осмотре ПИСЬМА МИНФИНА РОССИИ от 30.04.2019 N 03-03-06/1/32040, от 30.04.2019 N 03-03-06/1/32043, от 30.04.2019 N 03-03-06/1/32045, от 30.04.2019 N 03-03-06/1/32039, от 30.04.2019 N 03-03-06/1/32044, от 30.04.2019 N 03-03-06/1/32150 </a:t>
            </a:r>
          </a:p>
          <a:p>
            <a:pPr fontAlgn="base"/>
            <a:r>
              <a:rPr lang="ru-RU" sz="6400" b="1" dirty="0"/>
              <a:t>НДС с авиа и </a:t>
            </a:r>
            <a:r>
              <a:rPr lang="ru-RU" sz="6400" b="1" dirty="0" err="1"/>
              <a:t>жд</a:t>
            </a:r>
            <a:r>
              <a:rPr lang="ru-RU" sz="6400" b="1" dirty="0"/>
              <a:t> билетов без </a:t>
            </a:r>
            <a:r>
              <a:rPr lang="ru-RU" sz="6400" b="1" dirty="0" err="1"/>
              <a:t>сч-фактуры</a:t>
            </a:r>
            <a:r>
              <a:rPr lang="ru-RU" sz="6400" b="1" dirty="0"/>
              <a:t>, а на основании билетов ПИСЬМА МИНФИНА РОССИИ от 11.09.2018 N 03-07-09/64798, от 11.09.2018 N 03-07-07/64805, от 07.09.2018 N 03-07-11/63996</a:t>
            </a:r>
            <a:r>
              <a:rPr lang="ru-RU" sz="4000" dirty="0">
                <a:solidFill>
                  <a:srgbClr val="0070C0"/>
                </a:solidFill>
              </a:rPr>
              <a:t/>
            </a:r>
            <a:br>
              <a:rPr lang="ru-RU" sz="4000" dirty="0">
                <a:solidFill>
                  <a:srgbClr val="0070C0"/>
                </a:solidFill>
              </a:rPr>
            </a:br>
            <a:r>
              <a:rPr lang="ru-RU" sz="4000" dirty="0"/>
              <a:t> </a:t>
            </a:r>
            <a:r>
              <a:rPr lang="ru-RU" sz="4000" u="sng" dirty="0">
                <a:hlinkClick r:id="rId2"/>
              </a:rPr>
              <a:t>Письмо Минфина от 09.02.2018 № 03-04-05/7999</a:t>
            </a:r>
            <a:r>
              <a:rPr lang="ru-RU" sz="4000" u="sng" dirty="0"/>
              <a:t> </a:t>
            </a:r>
            <a:r>
              <a:rPr lang="ru-RU" sz="4000" dirty="0"/>
              <a:t>Как известно, в случае направления сотрудника в командировку работодатель обязан возместить ему связанные с командировкой расходы (в частности, на проезд и на аренду жилья). Но если работник не принес документы, которые подтверждают понесенные им затраты, то выданные на проезд и жилье суммы уже не могут считаться компенсационными выплатами. Соответственно, нет документов – нет и освобождения от уплаты страховых взносов.</a:t>
            </a:r>
          </a:p>
          <a:p>
            <a:pPr fontAlgn="base"/>
            <a:r>
              <a:rPr lang="ru-RU" sz="4000" b="1" dirty="0"/>
              <a:t>ПИСЬМО МИНФИНА РОССИИ от 28.05.2018 N 03-07-07/36077</a:t>
            </a:r>
            <a:r>
              <a:rPr lang="ru-RU" sz="4000" dirty="0"/>
              <a:t>при приобретении электронных авиабилетов для проезда сотрудников организации к месту командировки и обратно, при исчислении НДС, подлежащего уплате в бюджет, к вычету принимается сумма НДС, выделенная отдельной строкой в маршрут/квитанции электронного пассажирского билета, </a:t>
            </a:r>
          </a:p>
          <a:p>
            <a:r>
              <a:rPr lang="ru-RU" b="1" dirty="0" smtClean="0"/>
              <a:t>Минфина от 7 сентября 2018 года №03-07-11/63996</a:t>
            </a:r>
            <a:r>
              <a:rPr lang="ru-RU" i="1" dirty="0" smtClean="0"/>
              <a:t> при приобретении электронных авиабилетов для проезда сотрудников организации к месту командировки и обратно, при исчислении НДС, подлежащего уплате в бюджет, к вычету принимается сумма НДС, выделенная отдельной строкой в маршрут/квитанции электронного пассажирского билета, составленного автоматизированной информационной системой оформления воздушных перевозок и распечатанного на бумажном носителе, а в случае приобретения электронных железнодорожных билетов для проезда сотрудников организации к месту командировки и обратно к вычету принимается сумма налога, выделенная отдельной строкой в контрольном купоне электронного проездного документа (билета), составленного автоматизированной системой управления пассажирскими перевозками на железнодорожном транспорте и распечатанного на бумажном </a:t>
            </a:r>
            <a:r>
              <a:rPr lang="ru-RU" i="1" dirty="0" err="1" smtClean="0"/>
              <a:t>носител</a:t>
            </a:r>
            <a:endParaRPr lang="ru-RU" dirty="0">
              <a:solidFill>
                <a:srgbClr val="0070C0"/>
              </a:solidFill>
            </a:endParaRPr>
          </a:p>
        </p:txBody>
      </p:sp>
    </p:spTree>
    <p:extLst>
      <p:ext uri="{BB962C8B-B14F-4D97-AF65-F5344CB8AC3E}">
        <p14:creationId xmlns="" xmlns:p14="http://schemas.microsoft.com/office/powerpoint/2010/main" val="25352712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55000" lnSpcReduction="20000"/>
          </a:bodyPr>
          <a:lstStyle/>
          <a:p>
            <a:pPr fontAlgn="base"/>
            <a:r>
              <a:rPr lang="ru-RU" b="1" dirty="0"/>
              <a:t>На основании одного только кассового чека принять к вычету НДС по расходам на наем жилья для командированного сотрудника не выйдет.</a:t>
            </a:r>
          </a:p>
          <a:p>
            <a:pPr fontAlgn="base"/>
            <a:r>
              <a:rPr lang="ru-RU" dirty="0"/>
              <a:t>Источник: </a:t>
            </a:r>
            <a:r>
              <a:rPr lang="ru-RU" u="sng" dirty="0">
                <a:hlinkClick r:id="rId2"/>
              </a:rPr>
              <a:t>Письмо Минфина от 26.02.2020 № 03-07-09/13555</a:t>
            </a:r>
            <a:endParaRPr lang="ru-RU" dirty="0"/>
          </a:p>
          <a:p>
            <a:pPr fontAlgn="base"/>
            <a:r>
              <a:rPr lang="ru-RU" dirty="0"/>
              <a:t>Как разъяснил Минфин, основанием для вычета НДС, уплаченного при приобретении услуг по найму жилья в период командировки сотрудника, могут быть:</a:t>
            </a:r>
          </a:p>
          <a:p>
            <a:pPr fontAlgn="base"/>
            <a:r>
              <a:rPr lang="ru-RU" dirty="0"/>
              <a:t>- либо счет-фактура и документы, подтверждающие фактическую уплату налога (в </a:t>
            </a:r>
            <a:r>
              <a:rPr lang="ru-RU" dirty="0" err="1"/>
              <a:t>т.ч</a:t>
            </a:r>
            <a:r>
              <a:rPr lang="ru-RU" dirty="0"/>
              <a:t>. кассовый чек с выделенной суммой НДС);</a:t>
            </a:r>
          </a:p>
          <a:p>
            <a:pPr fontAlgn="base"/>
            <a:r>
              <a:rPr lang="ru-RU" dirty="0"/>
              <a:t>- либо оформленный на командированного работника БСО с выделенной отдельной строкой суммой НДС, включенный в отчет о командировке.</a:t>
            </a:r>
          </a:p>
          <a:p>
            <a:pPr fontAlgn="base"/>
            <a:r>
              <a:rPr lang="ru-RU" dirty="0"/>
              <a:t>А вот кассовый чек не является основанием для НДС-вычета и регистрации в книге покупок не подлежит.</a:t>
            </a:r>
          </a:p>
          <a:p>
            <a:endParaRPr lang="ru-RU" dirty="0"/>
          </a:p>
        </p:txBody>
      </p:sp>
      <p:sp>
        <p:nvSpPr>
          <p:cNvPr id="4" name="Объект 3"/>
          <p:cNvSpPr>
            <a:spLocks noGrp="1"/>
          </p:cNvSpPr>
          <p:nvPr>
            <p:ph sz="half" idx="2"/>
          </p:nvPr>
        </p:nvSpPr>
        <p:spPr/>
        <p:txBody>
          <a:bodyPr>
            <a:normAutofit fontScale="55000" lnSpcReduction="20000"/>
          </a:bodyPr>
          <a:lstStyle/>
          <a:p>
            <a:r>
              <a:rPr lang="ru-RU" dirty="0"/>
              <a:t>При командировках в местность, откуда работник исходя из условий транспортного сообщения и характера выполняемой в командировке работы имеет возможность ежедневно возвращаться к месту постоянного жительства, суточные не выплачиваются</a:t>
            </a:r>
            <a:r>
              <a:rPr lang="ru-RU" dirty="0" smtClean="0"/>
              <a:t>.</a:t>
            </a:r>
          </a:p>
          <a:p>
            <a:r>
              <a:rPr lang="ru-RU" dirty="0" smtClean="0"/>
              <a:t>ПИСЬМО </a:t>
            </a:r>
            <a:r>
              <a:rPr lang="ru-RU" dirty="0"/>
              <a:t>МИНФИНА РОССИИ от 03.11.2020 N 03-03-06/1/95840</a:t>
            </a:r>
          </a:p>
        </p:txBody>
      </p:sp>
    </p:spTree>
    <p:extLst>
      <p:ext uri="{BB962C8B-B14F-4D97-AF65-F5344CB8AC3E}">
        <p14:creationId xmlns="" xmlns:p14="http://schemas.microsoft.com/office/powerpoint/2010/main" val="161374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Передал УКЭРП</a:t>
            </a:r>
            <a:endParaRPr lang="ru-RU" dirty="0"/>
          </a:p>
        </p:txBody>
      </p:sp>
      <p:sp>
        <p:nvSpPr>
          <p:cNvPr id="3" name="Объект 2"/>
          <p:cNvSpPr>
            <a:spLocks noGrp="1"/>
          </p:cNvSpPr>
          <p:nvPr>
            <p:ph sz="half" idx="1"/>
          </p:nvPr>
        </p:nvSpPr>
        <p:spPr/>
        <p:txBody>
          <a:bodyPr>
            <a:normAutofit fontScale="70000" lnSpcReduction="20000"/>
          </a:bodyPr>
          <a:lstStyle/>
          <a:p>
            <a:r>
              <a:rPr lang="ru-RU" dirty="0"/>
              <a:t>УКЭП приравнивается к собственноручной подписи и, как следствие, именно на владельца ключа ложится ответственность за подписанный документ вне зависимости от того, кем указанная подпись была использована фактически (см., например, Постановление АС Дальневосточного округа от 26.06.2020 № Ф03-781/2020 по делу № А51-20242/2018, Постановление АС Дальневосточного округа от 23.12.2019 № Ф03-6040/2019 по делу № А51-26035/2018 (Определением Верховного Суда РФ от 07.05.2020 № 303-ЭС20-4234 отказано в передаче дела № А51-26035/2018 в Судебную коллегию по экономическим спорам Верховного Суда РФ для пересмотра в порядке кассационного производства данного постановления)).</a:t>
            </a:r>
          </a:p>
        </p:txBody>
      </p:sp>
      <p:sp>
        <p:nvSpPr>
          <p:cNvPr id="4" name="Объект 3"/>
          <p:cNvSpPr>
            <a:spLocks noGrp="1"/>
          </p:cNvSpPr>
          <p:nvPr>
            <p:ph sz="half" idx="2"/>
          </p:nvPr>
        </p:nvSpPr>
        <p:spPr/>
        <p:txBody>
          <a:bodyPr>
            <a:normAutofit fontScale="70000" lnSpcReduction="20000"/>
          </a:bodyPr>
          <a:lstStyle/>
          <a:p>
            <a:r>
              <a:rPr lang="ru-RU" dirty="0" smtClean="0"/>
              <a:t>Банкротство. АУ привлекает директора за искажение </a:t>
            </a:r>
            <a:r>
              <a:rPr lang="ru-RU" dirty="0" err="1" smtClean="0"/>
              <a:t>бухотчетности</a:t>
            </a:r>
            <a:r>
              <a:rPr lang="ru-RU" dirty="0" smtClean="0"/>
              <a:t>. Он говорит, что номинал.</a:t>
            </a:r>
          </a:p>
          <a:p>
            <a:r>
              <a:rPr lang="ru-RU" dirty="0" smtClean="0"/>
              <a:t>Но это не спасло. Была ЭЦП? Передал? Отвечай</a:t>
            </a:r>
          </a:p>
          <a:p>
            <a:r>
              <a:rPr lang="ru-RU" dirty="0" smtClean="0"/>
              <a:t>Постановление </a:t>
            </a:r>
            <a:r>
              <a:rPr lang="ru-RU" dirty="0"/>
              <a:t>АС Московского округа от 03.10.2018 № Ф05-14276/2018 по делу № А40-179170/16).</a:t>
            </a:r>
          </a:p>
          <a:p>
            <a:r>
              <a:rPr lang="ru-RU" dirty="0"/>
              <a:t>Решение по другому делу с похожими обстоятельствами и таким же результатом оформлено Постановлением АС Поволжского округа от 15.03.2021 № Ф06-42411/2018 по делу № А12-35538/2017.</a:t>
            </a:r>
          </a:p>
        </p:txBody>
      </p:sp>
    </p:spTree>
    <p:extLst>
      <p:ext uri="{BB962C8B-B14F-4D97-AF65-F5344CB8AC3E}">
        <p14:creationId xmlns="" xmlns:p14="http://schemas.microsoft.com/office/powerpoint/2010/main" val="213316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16543"/>
          </a:xfrm>
        </p:spPr>
        <p:txBody>
          <a:bodyPr/>
          <a:lstStyle/>
          <a:p>
            <a:r>
              <a:rPr lang="ru-RU" dirty="0" smtClean="0"/>
              <a:t>Новое</a:t>
            </a:r>
            <a:endParaRPr lang="ru-RU" dirty="0"/>
          </a:p>
        </p:txBody>
      </p:sp>
      <p:sp>
        <p:nvSpPr>
          <p:cNvPr id="3" name="Объект 2"/>
          <p:cNvSpPr>
            <a:spLocks noGrp="1"/>
          </p:cNvSpPr>
          <p:nvPr>
            <p:ph idx="1"/>
          </p:nvPr>
        </p:nvSpPr>
        <p:spPr>
          <a:xfrm>
            <a:off x="838200" y="1081668"/>
            <a:ext cx="10515600" cy="5497552"/>
          </a:xfrm>
        </p:spPr>
        <p:txBody>
          <a:bodyPr>
            <a:normAutofit fontScale="55000" lnSpcReduction="20000"/>
          </a:bodyPr>
          <a:lstStyle/>
          <a:p>
            <a:pPr algn="just"/>
            <a:r>
              <a:rPr lang="ru-RU" dirty="0"/>
              <a:t>при оформлении первичных учетных документов хозяйствующие стороны могут организовать электронный документооборот, применяя простую и (или) усиленную неквалифицированную электронную подпись, при условии соблюдения требований Закона N 63-ФЗ   </a:t>
            </a:r>
            <a:r>
              <a:rPr lang="ru-RU" dirty="0" smtClean="0"/>
              <a:t>ПИСЬМО </a:t>
            </a:r>
            <a:r>
              <a:rPr lang="ru-RU" dirty="0"/>
              <a:t>МИНФИНА РОССИИ от 04.12.2020 N </a:t>
            </a:r>
            <a:r>
              <a:rPr lang="ru-RU" dirty="0" smtClean="0"/>
              <a:t>03-03-06/1/106022</a:t>
            </a:r>
          </a:p>
          <a:p>
            <a:pPr algn="just"/>
            <a:r>
              <a:rPr lang="ru-RU" dirty="0"/>
              <a:t> </a:t>
            </a:r>
            <a:r>
              <a:rPr lang="ru-RU" b="1" dirty="0"/>
              <a:t>Сдача в аренду движимого имущества- ПСН можно </a:t>
            </a:r>
            <a:r>
              <a:rPr lang="ru-RU" dirty="0"/>
              <a:t> </a:t>
            </a:r>
            <a:r>
              <a:rPr lang="ru-RU" u="sng" dirty="0">
                <a:hlinkClick r:id="rId2"/>
              </a:rPr>
              <a:t>Письмо Минфина от 04.03.2021 № </a:t>
            </a:r>
            <a:r>
              <a:rPr lang="ru-RU" u="sng" dirty="0" smtClean="0">
                <a:hlinkClick r:id="rId2"/>
              </a:rPr>
              <a:t>03-11-11/15477</a:t>
            </a:r>
            <a:r>
              <a:rPr lang="ru-RU" dirty="0"/>
              <a:t>ужесточились требования к пояснениям по налоговой декларации по НДС (</a:t>
            </a:r>
            <a:r>
              <a:rPr lang="ru-RU" u="sng" dirty="0">
                <a:hlinkClick r:id="rId3"/>
              </a:rPr>
              <a:t>п. 3 ст. 88 НК</a:t>
            </a:r>
            <a:r>
              <a:rPr lang="ru-RU" dirty="0"/>
              <a:t>). Формат пояснений есть в </a:t>
            </a:r>
            <a:r>
              <a:rPr lang="ru-RU" u="sng" dirty="0">
                <a:hlinkClick r:id="rId4"/>
              </a:rPr>
              <a:t>приказе ФНС от 16.12.2016 № ММВ-7-15/682@</a:t>
            </a:r>
            <a:r>
              <a:rPr lang="ru-RU" dirty="0"/>
              <a:t>. Если его не соблюсти, налоговики пояснения не примут.</a:t>
            </a:r>
            <a:endParaRPr lang="en-US" dirty="0"/>
          </a:p>
          <a:p>
            <a:pPr algn="just"/>
            <a:r>
              <a:rPr lang="ru-RU" i="1" dirty="0" smtClean="0"/>
              <a:t>Расходы </a:t>
            </a:r>
            <a:r>
              <a:rPr lang="ru-RU" i="1" dirty="0"/>
              <a:t>на рекламу в залах в телевизоре АС Северо-Кавказского округа от 09.03.2021 по делу N А20-1193/2020</a:t>
            </a:r>
          </a:p>
          <a:p>
            <a:pPr fontAlgn="base"/>
            <a:r>
              <a:rPr lang="ru-RU" b="1" dirty="0" smtClean="0"/>
              <a:t>У тебя больше 25 человек работает? С 2022 года обязан размещать на портале «Работа в России» информацию об имеющихся вакансиях.</a:t>
            </a:r>
          </a:p>
          <a:p>
            <a:pPr fontAlgn="base"/>
            <a:r>
              <a:rPr lang="ru-RU" dirty="0" smtClean="0"/>
              <a:t> </a:t>
            </a:r>
            <a:r>
              <a:rPr lang="ru-RU" u="sng" dirty="0" smtClean="0">
                <a:hlinkClick r:id="rId5"/>
              </a:rPr>
              <a:t>ФЗ от 28.06.2021 № 219-ФЗ</a:t>
            </a:r>
            <a:endParaRPr lang="ru-RU" u="sng" dirty="0" smtClean="0"/>
          </a:p>
          <a:p>
            <a:r>
              <a:rPr lang="ru-RU" dirty="0" smtClean="0"/>
              <a:t>С 1.07.21 собрания акционеров можно в </a:t>
            </a:r>
            <a:r>
              <a:rPr lang="ru-RU" dirty="0" err="1" smtClean="0"/>
              <a:t>дистанте</a:t>
            </a:r>
            <a:r>
              <a:rPr lang="ru-RU" dirty="0" smtClean="0"/>
              <a:t>! единственная проблема закрепить  способы, позволяющие достоверно идентифицировать лицо, принимающее участие в заседании  (устанавливается законом, уставом или единогласным решением участников гражданско-правового сообщества</a:t>
            </a:r>
          </a:p>
          <a:p>
            <a:r>
              <a:rPr lang="ru-RU" u="sng" dirty="0" smtClean="0">
                <a:hlinkClick r:id="rId6"/>
              </a:rPr>
              <a:t>Федеральный закон от 28.06.2021 № 225-ФЗ</a:t>
            </a:r>
            <a:endParaRPr lang="ru-RU" dirty="0" smtClean="0"/>
          </a:p>
          <a:p>
            <a:pPr algn="just"/>
            <a:r>
              <a:rPr lang="ru-RU" dirty="0" smtClean="0"/>
              <a:t>Статья</a:t>
            </a:r>
            <a:r>
              <a:rPr lang="ru-RU" dirty="0"/>
              <a:t> 13.11 КоАП РФ</a:t>
            </a:r>
            <a:r>
              <a:rPr lang="ru-RU" dirty="0" smtClean="0"/>
              <a:t>:</a:t>
            </a:r>
            <a:r>
              <a:rPr lang="ru-RU" dirty="0"/>
              <a:t> За незаконную обработку персональных данных должностные лиц а и ИП могут быть привлечены к административной ответственности в виде штрафа в размере от 10 тыс. руб. до 20 тыс. руб., а юридические лица – от 60 тыс. руб. до 100 т </a:t>
            </a:r>
            <a:r>
              <a:rPr lang="ru-RU" dirty="0" err="1"/>
              <a:t>ыс</a:t>
            </a:r>
            <a:r>
              <a:rPr lang="ru-RU" dirty="0"/>
              <a:t>. руб. Также введен штраф за повторное нарушение: для должностных лиц – от 20 тыс. руб. до 50 тыс. руб., для ИП – от 50 тыс. руб. до 100 тыс. руб., для юридических лиц – от 100 тыс. </a:t>
            </a:r>
            <a:r>
              <a:rPr lang="ru-RU" dirty="0" err="1"/>
              <a:t>руб</a:t>
            </a:r>
            <a:r>
              <a:rPr lang="ru-RU" dirty="0"/>
              <a:t> . до 300 тыс. руб.</a:t>
            </a:r>
          </a:p>
          <a:p>
            <a:pPr fontAlgn="base"/>
            <a:r>
              <a:rPr lang="ru-RU" dirty="0"/>
              <a:t> </a:t>
            </a:r>
            <a:r>
              <a:rPr lang="ru-RU" b="1" dirty="0" smtClean="0"/>
              <a:t>Стал единственным акционером? с 26.04.21 г., то обязан предоставить информацию о единственном акционере в течение семи рабочих дней в регистрирующий орган. Или штраф по ч.  3 и 4 ст. 14.25 КОАП от 5 до 10 тр. Письмо ФНС России от 26.04.2021 № КВ-4-14/5689@</a:t>
            </a:r>
          </a:p>
          <a:p>
            <a:r>
              <a:rPr lang="ru-RU" b="1" dirty="0" smtClean="0"/>
              <a:t>Письмо ФНС России от 30.04.2021 № БС-4-21/6132 </a:t>
            </a:r>
            <a:r>
              <a:rPr lang="ru-RU" dirty="0" smtClean="0"/>
              <a:t>Разъяснен порядок исчисления организациями налога на торговый центр, если право собственности на него перешло в середине месяца</a:t>
            </a:r>
          </a:p>
          <a:p>
            <a:pPr fontAlgn="base"/>
            <a:r>
              <a:rPr lang="ru-RU" dirty="0" smtClean="0"/>
              <a:t>Минтруд России рассмотрел возможность внешнего совместительства работника по одной и той же должности- МОЖНО!!   Письмо Минтруда России от 28.04.2021 № 14-2/ООГ-3822.</a:t>
            </a:r>
            <a:endParaRPr lang="ru-RU" b="1" dirty="0" smtClean="0"/>
          </a:p>
          <a:p>
            <a:pPr algn="just"/>
            <a:endParaRPr lang="ru-RU" dirty="0"/>
          </a:p>
          <a:p>
            <a:pPr algn="just"/>
            <a:endParaRPr lang="ru-RU" dirty="0"/>
          </a:p>
          <a:p>
            <a:pPr algn="just"/>
            <a:endParaRPr lang="en-US" dirty="0"/>
          </a:p>
          <a:p>
            <a:pPr algn="just"/>
            <a:endParaRPr lang="ru-RU" dirty="0"/>
          </a:p>
          <a:p>
            <a:pPr algn="just"/>
            <a:endParaRPr lang="en-US" dirty="0"/>
          </a:p>
          <a:p>
            <a:endParaRPr lang="ru-RU" dirty="0"/>
          </a:p>
        </p:txBody>
      </p:sp>
    </p:spTree>
    <p:extLst>
      <p:ext uri="{BB962C8B-B14F-4D97-AF65-F5344CB8AC3E}">
        <p14:creationId xmlns="" xmlns:p14="http://schemas.microsoft.com/office/powerpoint/2010/main" val="158307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05392"/>
          </a:xfrm>
        </p:spPr>
        <p:txBody>
          <a:bodyPr/>
          <a:lstStyle/>
          <a:p>
            <a:r>
              <a:rPr lang="ru-RU" dirty="0" smtClean="0"/>
              <a:t>Новое</a:t>
            </a:r>
            <a:endParaRPr lang="ru-RU" dirty="0"/>
          </a:p>
        </p:txBody>
      </p:sp>
      <p:sp>
        <p:nvSpPr>
          <p:cNvPr id="3" name="Объект 2"/>
          <p:cNvSpPr>
            <a:spLocks noGrp="1"/>
          </p:cNvSpPr>
          <p:nvPr>
            <p:ph idx="1"/>
          </p:nvPr>
        </p:nvSpPr>
        <p:spPr>
          <a:xfrm>
            <a:off x="838200" y="1326995"/>
            <a:ext cx="10515600" cy="4849968"/>
          </a:xfrm>
        </p:spPr>
        <p:txBody>
          <a:bodyPr>
            <a:normAutofit fontScale="47500" lnSpcReduction="20000"/>
          </a:bodyPr>
          <a:lstStyle/>
          <a:p>
            <a:pPr algn="just" fontAlgn="base"/>
            <a:r>
              <a:rPr lang="ru-RU" b="1" dirty="0" smtClean="0"/>
              <a:t>Сообщать налогоплательщикам об имеющихся у них недоимках, налоговики вправе посредством СМС-сообщений, а также по электронной почте. Но должник должен сам хотеть получать такие сообщения. </a:t>
            </a:r>
            <a:r>
              <a:rPr lang="ru-RU" dirty="0" smtClean="0"/>
              <a:t> </a:t>
            </a:r>
            <a:r>
              <a:rPr lang="ru-RU" u="sng" dirty="0" smtClean="0">
                <a:hlinkClick r:id="rId2"/>
              </a:rPr>
              <a:t>Приказ ФНС от 06.07.2020 № ЕД-7-8/423@</a:t>
            </a:r>
            <a:endParaRPr lang="ru-RU" u="sng" dirty="0" smtClean="0"/>
          </a:p>
          <a:p>
            <a:pPr algn="just"/>
            <a:r>
              <a:rPr lang="ru-RU" b="1" dirty="0" smtClean="0"/>
              <a:t>Письмо ФНС России от 27.04.2021 № БС-4-21/5794@ "Об определении налогового органа для представления налоговой декларации по налогу на имущество организаций в отношении имущества, находящегося в лизинге"</a:t>
            </a:r>
            <a:endParaRPr lang="ru-RU" dirty="0" smtClean="0"/>
          </a:p>
          <a:p>
            <a:pPr algn="just"/>
            <a:r>
              <a:rPr lang="ru-RU" b="1" dirty="0" smtClean="0"/>
              <a:t>Письмо ФНС России от 27.04.2021 № БС-4-21/5905@ "Об отнесении имущества, указанного в приложении к постановлению Правительства Российской Федерации от 23.11.2017 № 1421, к объектам налогообложения по налогу на имущество организаций«</a:t>
            </a:r>
            <a:endParaRPr lang="ru-RU" dirty="0" smtClean="0"/>
          </a:p>
          <a:p>
            <a:pPr algn="just"/>
            <a:r>
              <a:rPr lang="ru-RU" dirty="0" smtClean="0"/>
              <a:t>  </a:t>
            </a:r>
            <a:r>
              <a:rPr lang="ru-RU" b="1" dirty="0" smtClean="0"/>
              <a:t>При передаче транспортного средства по договору аренды (фрахтования на время) для оказания автотранспортных услуг по перевозке грузов ИП не может применять ПСН. </a:t>
            </a:r>
            <a:r>
              <a:rPr lang="ru-RU" dirty="0" smtClean="0"/>
              <a:t> </a:t>
            </a:r>
            <a:r>
              <a:rPr lang="ru-RU" u="sng" dirty="0" smtClean="0">
                <a:hlinkClick r:id="rId3"/>
              </a:rPr>
              <a:t>Письмо Минфина от 09.04.2021 № 03-11-06/26562</a:t>
            </a:r>
            <a:endParaRPr lang="ru-RU" dirty="0" smtClean="0"/>
          </a:p>
          <a:p>
            <a:pPr algn="just"/>
            <a:r>
              <a:rPr lang="ru-RU" b="1" dirty="0" smtClean="0"/>
              <a:t>Письмо ФНС России от 23.04.2021 № БС-4-11/5630@ "По пункту 9 статьи 226 Налогового кодекса Российской Федерации"</a:t>
            </a:r>
            <a:endParaRPr lang="ru-RU" dirty="0" smtClean="0"/>
          </a:p>
          <a:p>
            <a:pPr algn="just"/>
            <a:r>
              <a:rPr lang="ru-RU" b="1" dirty="0" err="1" smtClean="0"/>
              <a:t>Доначислили</a:t>
            </a:r>
            <a:r>
              <a:rPr lang="ru-RU" b="1" dirty="0" smtClean="0"/>
              <a:t> НДФЛ по итогам налоговой проверки? За счет средств работодателя!</a:t>
            </a:r>
            <a:endParaRPr lang="ru-RU" dirty="0" smtClean="0"/>
          </a:p>
          <a:p>
            <a:r>
              <a:rPr lang="ru-RU" dirty="0" smtClean="0"/>
              <a:t>Соликамский магниевый завод, которая дошла до КС и отмерила себе штраф в размере 300 рублей…КС РФ №17-П от 12.05.2021.</a:t>
            </a:r>
            <a:br>
              <a:rPr lang="ru-RU" dirty="0" smtClean="0"/>
            </a:br>
            <a:r>
              <a:rPr lang="ru-RU" dirty="0" smtClean="0"/>
              <a:t>Представила отчетность по НДФЛ с кодом 2. ТК представила суды отменили штраф организации </a:t>
            </a:r>
          </a:p>
          <a:p>
            <a:endParaRPr lang="ru-RU" dirty="0" smtClean="0"/>
          </a:p>
          <a:p>
            <a:r>
              <a:rPr lang="ru-RU" dirty="0" smtClean="0"/>
              <a:t>Минфин указал особенности определения срока полезного использования бывшего в употреблении основного средства. </a:t>
            </a:r>
            <a:r>
              <a:rPr lang="ru-RU" b="1" dirty="0" smtClean="0"/>
              <a:t>Письмо Минфина России от 28.04.2021 № 03-03-06/1/32504</a:t>
            </a:r>
          </a:p>
          <a:p>
            <a:pPr algn="just"/>
            <a:r>
              <a:rPr lang="ru-RU" dirty="0" smtClean="0"/>
              <a:t> ФЗ от 06.04.2015 №82-ФЗ обязательность использования печати для хозяйственных обществ - обществ с ограниченной ответственностью и акционерных обществ отменена. Федеральным законом определено, что использование (наличие) печати является правом, а не обязанностью хозяйственных обществ. Позиция ФНС России о том, что документы, представляемые (направляемые) в налоговые органы, должны приниматься вне зависимости от наличия (отсутствия) в них печати, отражена в письме ФНС России от 5 августа 2015 года № БС-4-17/13706@.</a:t>
            </a:r>
          </a:p>
          <a:p>
            <a:endParaRPr lang="ru-RU" dirty="0" smtClean="0"/>
          </a:p>
          <a:p>
            <a:endParaRPr lang="ru-RU" dirty="0"/>
          </a:p>
        </p:txBody>
      </p:sp>
    </p:spTree>
    <p:extLst>
      <p:ext uri="{BB962C8B-B14F-4D97-AF65-F5344CB8AC3E}">
        <p14:creationId xmlns="" xmlns:p14="http://schemas.microsoft.com/office/powerpoint/2010/main" val="3366297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Налоговый мониторинг</a:t>
            </a:r>
            <a:endParaRPr lang="ru-RU" dirty="0"/>
          </a:p>
        </p:txBody>
      </p:sp>
      <p:sp>
        <p:nvSpPr>
          <p:cNvPr id="3" name="Содержимое 2"/>
          <p:cNvSpPr>
            <a:spLocks noGrp="1"/>
          </p:cNvSpPr>
          <p:nvPr>
            <p:ph sz="half" idx="1"/>
          </p:nvPr>
        </p:nvSpPr>
        <p:spPr/>
        <p:txBody>
          <a:bodyPr>
            <a:normAutofit fontScale="62500" lnSpcReduction="20000"/>
          </a:bodyPr>
          <a:lstStyle/>
          <a:p>
            <a:pPr algn="just"/>
            <a:r>
              <a:rPr lang="ru-RU" sz="3600" dirty="0"/>
              <a:t>с 2022 года перейти на налоговый мониторинг если есть один из показателей:</a:t>
            </a:r>
          </a:p>
          <a:p>
            <a:pPr marL="0" indent="0" algn="just">
              <a:buNone/>
            </a:pPr>
            <a:r>
              <a:rPr lang="ru-RU" sz="3600" dirty="0"/>
              <a:t>✓ объем годовых доходов по данным бухгалтерского учета превысит 1 млрд руб. (сейчас это 3 </a:t>
            </a:r>
            <a:r>
              <a:rPr lang="ru-RU" sz="3600" dirty="0" err="1"/>
              <a:t>млрд</a:t>
            </a:r>
            <a:r>
              <a:rPr lang="ru-RU" sz="3600" dirty="0"/>
              <a:t> руб.)</a:t>
            </a:r>
          </a:p>
          <a:p>
            <a:pPr marL="0" indent="0" algn="just">
              <a:buNone/>
            </a:pPr>
            <a:r>
              <a:rPr lang="ru-RU" sz="3600" dirty="0"/>
              <a:t>✓ активы превысят 1 млрд руб. (сейчас это 3 </a:t>
            </a:r>
            <a:r>
              <a:rPr lang="ru-RU" sz="3600" dirty="0" err="1"/>
              <a:t>млрд</a:t>
            </a:r>
            <a:r>
              <a:rPr lang="ru-RU" sz="3600" dirty="0"/>
              <a:t> руб.) </a:t>
            </a:r>
          </a:p>
          <a:p>
            <a:pPr marL="0" indent="0" algn="just">
              <a:buNone/>
            </a:pPr>
            <a:r>
              <a:rPr lang="ru-RU" sz="3600" dirty="0"/>
              <a:t>✓ налоги (включая НДФЛ и социальные взносы) за предыдущий год - 100 </a:t>
            </a:r>
            <a:r>
              <a:rPr lang="ru-RU" sz="3600" dirty="0" err="1"/>
              <a:t>млн</a:t>
            </a:r>
            <a:r>
              <a:rPr lang="ru-RU" sz="3600" dirty="0"/>
              <a:t> руб.</a:t>
            </a:r>
            <a:endParaRPr lang="en-US" sz="3600" dirty="0"/>
          </a:p>
          <a:p>
            <a:pPr marL="0" indent="0">
              <a:buNone/>
            </a:pPr>
            <a:r>
              <a:rPr lang="ru-RU" sz="1800" dirty="0"/>
              <a:t> </a:t>
            </a:r>
          </a:p>
        </p:txBody>
      </p:sp>
      <p:sp>
        <p:nvSpPr>
          <p:cNvPr id="4" name="Содержимое 3"/>
          <p:cNvSpPr>
            <a:spLocks noGrp="1"/>
          </p:cNvSpPr>
          <p:nvPr>
            <p:ph sz="half" idx="2"/>
          </p:nvPr>
        </p:nvSpPr>
        <p:spPr/>
        <p:txBody>
          <a:bodyPr>
            <a:normAutofit fontScale="62500" lnSpcReduction="20000"/>
          </a:bodyPr>
          <a:lstStyle/>
          <a:p>
            <a:pPr algn="just"/>
            <a:r>
              <a:rPr lang="ru-RU" dirty="0"/>
              <a:t>Инспекторы применят новые правила для камеральных и выездных проверок в период налогового мониторинга. </a:t>
            </a:r>
            <a:r>
              <a:rPr lang="ru-RU" dirty="0" err="1"/>
              <a:t>Камералку</a:t>
            </a:r>
            <a:r>
              <a:rPr lang="ru-RU" dirty="0"/>
              <a:t> теперь проведут только в одном случае – если отчетность или </a:t>
            </a:r>
            <a:r>
              <a:rPr lang="ru-RU" dirty="0" err="1"/>
              <a:t>уточненку</a:t>
            </a:r>
            <a:r>
              <a:rPr lang="ru-RU" dirty="0"/>
              <a:t> вы сдали менее чем за три месяца до досрочного прекращения налогового мониторинга. </a:t>
            </a:r>
            <a:endParaRPr lang="ru-RU" dirty="0" smtClean="0"/>
          </a:p>
          <a:p>
            <a:pPr algn="just"/>
            <a:r>
              <a:rPr lang="ru-RU" dirty="0" smtClean="0"/>
              <a:t>Предыдущие </a:t>
            </a:r>
            <a:r>
              <a:rPr lang="ru-RU" dirty="0"/>
              <a:t>четыре условия потеряли силу. </a:t>
            </a:r>
            <a:endParaRPr lang="ru-RU" dirty="0" smtClean="0"/>
          </a:p>
          <a:p>
            <a:pPr algn="just"/>
            <a:r>
              <a:rPr lang="ru-RU" dirty="0" smtClean="0"/>
              <a:t>Выездную </a:t>
            </a:r>
            <a:r>
              <a:rPr lang="ru-RU" dirty="0"/>
              <a:t>проверку, по новым правилам, назначат: в рамках контроля за деятельностью ИФНС, проводившей мониторинг; при досрочном прекращении налогового мониторинга; если налогоплательщик не выполнил мотивированное требование ИФНС. Новый повод для выездной проверки — если подали </a:t>
            </a:r>
            <a:r>
              <a:rPr lang="ru-RU" dirty="0" err="1"/>
              <a:t>уточненку</a:t>
            </a:r>
            <a:r>
              <a:rPr lang="ru-RU" dirty="0"/>
              <a:t> за период проведения налогового мониторинга, в которой: увеличили сумма убытка, уменьшили сумма налога к уплате, увеличили сумму НДС и акциза к </a:t>
            </a:r>
            <a:r>
              <a:rPr lang="ru-RU" dirty="0" smtClean="0"/>
              <a:t>возмещению.</a:t>
            </a:r>
            <a:endParaRPr lang="ru-RU" dirty="0"/>
          </a:p>
        </p:txBody>
      </p:sp>
    </p:spTree>
    <p:extLst>
      <p:ext uri="{BB962C8B-B14F-4D97-AF65-F5344CB8AC3E}">
        <p14:creationId xmlns="" xmlns:p14="http://schemas.microsoft.com/office/powerpoint/2010/main" val="85747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и новации</a:t>
            </a:r>
            <a:endParaRPr lang="ru-RU" dirty="0"/>
          </a:p>
        </p:txBody>
      </p:sp>
      <p:sp>
        <p:nvSpPr>
          <p:cNvPr id="3" name="Содержимое 2"/>
          <p:cNvSpPr>
            <a:spLocks noGrp="1"/>
          </p:cNvSpPr>
          <p:nvPr>
            <p:ph sz="half" idx="1"/>
          </p:nvPr>
        </p:nvSpPr>
        <p:spPr/>
        <p:txBody>
          <a:bodyPr>
            <a:noAutofit/>
          </a:bodyPr>
          <a:lstStyle/>
          <a:p>
            <a:pPr algn="just"/>
            <a:r>
              <a:rPr lang="ru-RU" sz="3600" dirty="0"/>
              <a:t>Правила финансового анализа, утвержденные </a:t>
            </a:r>
            <a:r>
              <a:rPr lang="ru-RU" sz="3600" u="sng" dirty="0">
                <a:hlinkClick r:id="rId2"/>
              </a:rPr>
              <a:t>постановлением Правительства от 25.06.2003 № 367</a:t>
            </a:r>
            <a:r>
              <a:rPr lang="ru-RU" sz="3600" dirty="0"/>
              <a:t>. Анализ направляйте генеральному директору в виде служебной записки.</a:t>
            </a:r>
            <a:endParaRPr lang="ru-RU" sz="3600" dirty="0" smtClean="0"/>
          </a:p>
        </p:txBody>
      </p:sp>
      <p:sp>
        <p:nvSpPr>
          <p:cNvPr id="4" name="Содержимое 3"/>
          <p:cNvSpPr>
            <a:spLocks noGrp="1"/>
          </p:cNvSpPr>
          <p:nvPr>
            <p:ph sz="half" idx="2"/>
          </p:nvPr>
        </p:nvSpPr>
        <p:spPr/>
        <p:txBody>
          <a:bodyPr>
            <a:normAutofit fontScale="47500" lnSpcReduction="20000"/>
          </a:bodyPr>
          <a:lstStyle/>
          <a:p>
            <a:pPr fontAlgn="base"/>
            <a:endParaRPr lang="ru-RU" u="sng" dirty="0" smtClean="0">
              <a:hlinkClick r:id="rId3"/>
            </a:endParaRPr>
          </a:p>
          <a:p>
            <a:r>
              <a:rPr lang="ru-RU" sz="5600" b="1" dirty="0">
                <a:solidFill>
                  <a:srgbClr val="FF0000"/>
                </a:solidFill>
              </a:rPr>
              <a:t>Приказ  </a:t>
            </a:r>
            <a:r>
              <a:rPr lang="ru-RU" sz="5600" b="1" dirty="0" err="1">
                <a:solidFill>
                  <a:srgbClr val="FF0000"/>
                </a:solidFill>
              </a:rPr>
              <a:t>Минэконом</a:t>
            </a:r>
            <a:r>
              <a:rPr lang="ru-RU" sz="5600" b="1" dirty="0">
                <a:solidFill>
                  <a:srgbClr val="FF0000"/>
                </a:solidFill>
              </a:rPr>
              <a:t> развития от 26.06.2019 № 382 МЕТОДИКА ПРОВЕДЕНИЯ АНАЛИЗА ФИНАНСОВОГО СОСТОЯНИЯ ЗАИНТЕРЕСОВАННОГОЛИЦА В ЦЕЛЯХ УСТАНОВЛЕНИЯ УГРОЗЫ ВОЗНИКНОВЕНИЯ ПРИЗНАКОВ ЕГО НЕСОСТОЯТЕЛЬНОСТИ (БАНКРОТСТВА) В СЛУЧАЕ ЕДИНОВРЕМЕННОЙ УПЛАТЫ ЭТИМ ЛИЦОМ НАЛОГА</a:t>
            </a:r>
          </a:p>
          <a:p>
            <a:endParaRPr lang="ru-RU" sz="5600" b="1" dirty="0"/>
          </a:p>
        </p:txBody>
      </p:sp>
    </p:spTree>
    <p:extLst>
      <p:ext uri="{BB962C8B-B14F-4D97-AF65-F5344CB8AC3E}">
        <p14:creationId xmlns="" xmlns:p14="http://schemas.microsoft.com/office/powerpoint/2010/main" val="1046751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Зачет и возврат</a:t>
            </a:r>
            <a:endParaRPr lang="ru-RU" dirty="0"/>
          </a:p>
        </p:txBody>
      </p:sp>
      <p:sp>
        <p:nvSpPr>
          <p:cNvPr id="3" name="Содержимое 2"/>
          <p:cNvSpPr>
            <a:spLocks noGrp="1"/>
          </p:cNvSpPr>
          <p:nvPr>
            <p:ph sz="half" idx="1"/>
          </p:nvPr>
        </p:nvSpPr>
        <p:spPr/>
        <p:txBody>
          <a:bodyPr>
            <a:normAutofit fontScale="47500" lnSpcReduction="20000"/>
          </a:bodyPr>
          <a:lstStyle/>
          <a:p>
            <a:r>
              <a:rPr lang="ru-RU" sz="3000" dirty="0"/>
              <a:t> Положения ст. 78 НК РФ не препятствуют налогоплательщику в случае пропуска установленного срока обратиться в суд с иском о возврате из бюджета переплаченной суммы в порядке гражданского или арбитражного судопроизводства, и в этом случае действуют общие правила исчисления срока исковой давности (п. 1 ст. 200 ГК РФ) – три года со дня, когда лицо узнало или должно было узнать о нарушении своего права на своевременный зачет или возврат указанных сумм (определения КС РФ от 21.06.2001 № 173-О, от 26.03.2019 N 815-О, письмо Минфина России от 25.02.2021 N 03-02-06/12973).</a:t>
            </a:r>
          </a:p>
          <a:p>
            <a:r>
              <a:rPr lang="ru-RU" sz="3000" dirty="0"/>
              <a:t> Пленум ВАС РФ в п. 79 постановления от 30.07.2013 № 57 также указывал, что при проверке соблюдения налогоплательщиком срока на обращение в суд с иском о возврате излишне уплаченных сумм налога, необходимо учитывать, что п. 7 ст. 78 НК РФ определены продолжительность и порядок исчисления срока для подачи соответствующего заявления в налоговый орган (а не в суд).</a:t>
            </a:r>
          </a:p>
          <a:p>
            <a:r>
              <a:rPr lang="ru-RU" sz="3000" dirty="0"/>
              <a:t/>
            </a:r>
            <a:br>
              <a:rPr lang="ru-RU" sz="3000" dirty="0"/>
            </a:br>
            <a:endParaRPr lang="ru-RU" sz="3000" dirty="0"/>
          </a:p>
          <a:p>
            <a:pPr fontAlgn="base"/>
            <a:r>
              <a:rPr lang="ru-RU" sz="3000" b="1" dirty="0"/>
              <a:t>ВС от № 309-ЭС20-22198 Сроки на возврат страховых взносов считаются с момента подачи декларации</a:t>
            </a:r>
          </a:p>
          <a:p>
            <a:pPr fontAlgn="base"/>
            <a:endParaRPr lang="ru-RU" sz="2900" dirty="0"/>
          </a:p>
          <a:p>
            <a:endParaRPr lang="ru-RU" dirty="0"/>
          </a:p>
        </p:txBody>
      </p:sp>
      <p:sp>
        <p:nvSpPr>
          <p:cNvPr id="4" name="Содержимое 3"/>
          <p:cNvSpPr>
            <a:spLocks noGrp="1"/>
          </p:cNvSpPr>
          <p:nvPr>
            <p:ph sz="half" idx="2"/>
          </p:nvPr>
        </p:nvSpPr>
        <p:spPr/>
        <p:txBody>
          <a:bodyPr>
            <a:noAutofit/>
          </a:bodyPr>
          <a:lstStyle/>
          <a:p>
            <a:r>
              <a:rPr lang="ru-RU" sz="1400" b="1" dirty="0"/>
              <a:t>Зачет сумм излишне уплаченных (взысканных) страховых взносов, пеней и штрафов за отчетные (расчетные) периоды, истекшие до 01.01.2017, в счет предстоящих платежей за период с 01.01.2017 не предусмотрен. ВС РФ</a:t>
            </a:r>
            <a:r>
              <a:rPr lang="ru-RU" sz="1400" i="1" dirty="0"/>
              <a:t> от 04.06.2019 № АКПИ19-231 (о признании недействующим письма Федеральной налоговой службы от 25.09.2017 № ГД-4-11/19256@).</a:t>
            </a:r>
            <a:endParaRPr lang="ru-RU" sz="1400" dirty="0"/>
          </a:p>
          <a:p>
            <a:r>
              <a:rPr lang="ru-RU" sz="1400" b="1" dirty="0">
                <a:solidFill>
                  <a:srgbClr val="FF0000"/>
                </a:solidFill>
              </a:rPr>
              <a:t>Забыли вернуть переплату- </a:t>
            </a:r>
            <a:r>
              <a:rPr lang="ru-RU" sz="1400" b="1" dirty="0" err="1">
                <a:solidFill>
                  <a:srgbClr val="FF0000"/>
                </a:solidFill>
              </a:rPr>
              <a:t>субсидиарка</a:t>
            </a:r>
            <a:r>
              <a:rPr lang="ru-RU" sz="1400" b="1" dirty="0">
                <a:solidFill>
                  <a:srgbClr val="FF0000"/>
                </a:solidFill>
              </a:rPr>
              <a:t> директору (дело № А65-13289/2017).</a:t>
            </a:r>
            <a:r>
              <a:rPr lang="ru-RU" sz="1400" dirty="0"/>
              <a:t>  </a:t>
            </a:r>
          </a:p>
          <a:p>
            <a:endParaRPr lang="ru-RU" sz="1400" dirty="0"/>
          </a:p>
          <a:p>
            <a:r>
              <a:rPr lang="ru-RU" sz="1400" dirty="0"/>
              <a:t>По результатам проверки налоговики </a:t>
            </a:r>
            <a:r>
              <a:rPr lang="ru-RU" sz="1400" dirty="0" err="1"/>
              <a:t>доначислили</a:t>
            </a:r>
            <a:r>
              <a:rPr lang="ru-RU" sz="1400" dirty="0"/>
              <a:t> компании НДС и пени. Однако на тот момент у общества числилась переплата по налогу на прибыль в сумме, достаточной, чтобы покрыть недоимку. Значит, бюджет не пострадал от недоплаты НДС, поэтому начислять пени оснований нет (</a:t>
            </a:r>
            <a:r>
              <a:rPr lang="ru-RU" sz="1400" dirty="0">
                <a:hlinkClick r:id="rId2"/>
              </a:rPr>
              <a:t>определение ВС от 22.09.2020 № 305-ЭС20-2879</a:t>
            </a:r>
            <a:r>
              <a:rPr lang="ru-RU" sz="1400" dirty="0"/>
              <a:t>).</a:t>
            </a:r>
            <a:endParaRPr lang="ru-RU" sz="1400" b="1" dirty="0">
              <a:solidFill>
                <a:srgbClr val="FF0000"/>
              </a:solidFill>
            </a:endParaRPr>
          </a:p>
        </p:txBody>
      </p:sp>
    </p:spTree>
    <p:extLst>
      <p:ext uri="{BB962C8B-B14F-4D97-AF65-F5344CB8AC3E}">
        <p14:creationId xmlns="" xmlns:p14="http://schemas.microsoft.com/office/powerpoint/2010/main" val="297218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82729"/>
          </a:xfrm>
        </p:spPr>
        <p:txBody>
          <a:bodyPr>
            <a:normAutofit fontScale="90000"/>
          </a:bodyPr>
          <a:lstStyle/>
          <a:p>
            <a:r>
              <a:rPr lang="ru-RU" dirty="0" smtClean="0"/>
              <a:t>Новое</a:t>
            </a:r>
            <a:endParaRPr lang="ru-RU" dirty="0"/>
          </a:p>
        </p:txBody>
      </p:sp>
      <p:sp>
        <p:nvSpPr>
          <p:cNvPr id="3" name="Объект 2"/>
          <p:cNvSpPr>
            <a:spLocks noGrp="1"/>
          </p:cNvSpPr>
          <p:nvPr>
            <p:ph idx="1"/>
          </p:nvPr>
        </p:nvSpPr>
        <p:spPr>
          <a:xfrm>
            <a:off x="838200" y="947854"/>
            <a:ext cx="10515600" cy="5765180"/>
          </a:xfrm>
        </p:spPr>
        <p:txBody>
          <a:bodyPr>
            <a:normAutofit fontScale="62500" lnSpcReduction="20000"/>
          </a:bodyPr>
          <a:lstStyle/>
          <a:p>
            <a:pPr algn="just"/>
            <a:r>
              <a:rPr lang="ru-RU" b="1" dirty="0" smtClean="0"/>
              <a:t>На сайте ФНС опубликован перечень инспекций, где налогоплательщик может принять участие в рассмотрении своей жалобы через видео-конференц-связь. </a:t>
            </a:r>
            <a:r>
              <a:rPr lang="en-US" b="1" dirty="0" smtClean="0">
                <a:hlinkClick r:id="rId2"/>
              </a:rPr>
              <a:t>https://www.nalog.gov.ru/rn77/apply_fts/pretrial/#t17</a:t>
            </a:r>
            <a:endParaRPr lang="en-US" b="1" dirty="0" smtClean="0"/>
          </a:p>
          <a:p>
            <a:pPr algn="just"/>
            <a:endParaRPr lang="ru-RU" b="1" dirty="0" smtClean="0"/>
          </a:p>
          <a:p>
            <a:pPr algn="just"/>
            <a:r>
              <a:rPr lang="ru-RU" dirty="0" smtClean="0"/>
              <a:t>Действующим законодательством для подписания электронных документов предусмотрено применение подписей трех видов: простой, усиленной неквалифицированной и усиленной квалифицированной. В силу п. 3 ст. 21 Федерального закона от 06.12.2011 N 402-ФЗ виды электронных подписей, используемых для подписания документов бухгалтерского учета, устанавливаются федеральными стандартами бухгалтерского учета. Однако стандарт, положения которого определяли бы, какой подписью необходимо подписывать электронные первичные документы, не принят.</a:t>
            </a:r>
          </a:p>
          <a:p>
            <a:pPr algn="just"/>
            <a:r>
              <a:rPr lang="ru-RU" dirty="0" smtClean="0"/>
              <a:t>До принятия соответствующего федерального стандарта бухгалтерского учета организация может использовать при оформлении первичных учетных документов в электронном виде любой предусмотренный Федеральным законом от 06.04.2011 N 63-ФЗ "Об электронной подписи" вид электронной подписи. ПИСЬМО МИНФИНА РОССИИ от 26.02.2021 N 03-03-06/1/13409</a:t>
            </a:r>
          </a:p>
          <a:p>
            <a:pPr algn="just"/>
            <a:endParaRPr lang="ru-RU" dirty="0" smtClean="0"/>
          </a:p>
          <a:p>
            <a:r>
              <a:rPr lang="ru-RU" dirty="0" smtClean="0"/>
              <a:t>Когда заблокируют счет? П.3.3 ст. 76 НК РФ Не представил декларацию? Высылают уведомление о блокировке. 6 дней считается полученным. В течение 14 дней заблокируют ПИСЬМО МИНФИНА РОССИИ от 26.02.2021 N 03-02-11/13505</a:t>
            </a:r>
          </a:p>
          <a:p>
            <a:endParaRPr lang="ru-RU" dirty="0" smtClean="0"/>
          </a:p>
          <a:p>
            <a:r>
              <a:rPr lang="ru-RU" dirty="0" smtClean="0"/>
              <a:t>Поскольку физлица не являются налогоплательщиками НДС и, соответственно, этот налог к вычету не принимают, то при реализации товаров (работ, услуг) физлицам налогоплательщик вправе счета-фактуры не составлять.</a:t>
            </a:r>
            <a:r>
              <a:rPr lang="ru-RU" b="1" dirty="0" smtClean="0"/>
              <a:t> Письмо ФНС России от 24.08.2021 № 3-1-11/0122@</a:t>
            </a:r>
            <a:endParaRPr lang="ru-RU" dirty="0" smtClean="0"/>
          </a:p>
          <a:p>
            <a:endParaRPr lang="ru-RU" dirty="0" smtClean="0"/>
          </a:p>
          <a:p>
            <a:pPr algn="just"/>
            <a:endParaRPr lang="ru-RU" dirty="0" smtClean="0"/>
          </a:p>
          <a:p>
            <a:pPr algn="just" fontAlgn="base"/>
            <a:endParaRPr lang="ru-RU" dirty="0"/>
          </a:p>
        </p:txBody>
      </p:sp>
    </p:spTree>
    <p:extLst>
      <p:ext uri="{BB962C8B-B14F-4D97-AF65-F5344CB8AC3E}">
        <p14:creationId xmlns="" xmlns:p14="http://schemas.microsoft.com/office/powerpoint/2010/main" val="216254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Физические лица</a:t>
            </a:r>
            <a:endParaRPr lang="ru-RU" dirty="0"/>
          </a:p>
        </p:txBody>
      </p:sp>
      <p:sp>
        <p:nvSpPr>
          <p:cNvPr id="3" name="Содержимое 2"/>
          <p:cNvSpPr>
            <a:spLocks noGrp="1"/>
          </p:cNvSpPr>
          <p:nvPr>
            <p:ph sz="half" idx="1"/>
          </p:nvPr>
        </p:nvSpPr>
        <p:spPr/>
        <p:txBody>
          <a:bodyPr>
            <a:normAutofit fontScale="55000" lnSpcReduction="20000"/>
          </a:bodyPr>
          <a:lstStyle/>
          <a:p>
            <a:pPr algn="just"/>
            <a:r>
              <a:rPr lang="ru-RU" b="1" dirty="0" smtClean="0"/>
              <a:t>Письмо ФНС от 7 мая 2019 года №СА-4-7/8614- когда доход… 2 ГК</a:t>
            </a:r>
          </a:p>
          <a:p>
            <a:pPr algn="just"/>
            <a:r>
              <a:rPr lang="ru-RU" dirty="0" smtClean="0"/>
              <a:t>денежные подарки, полученные от физических лиц, не облагаются НДФЛ в соответствии с отдельной нормой НК, даже если дарителем выступает не родственник (п.18.1 ст.217 НК РФ, Письмо ФНС от 10.07.2012 N ЕД-4-3/11325@).</a:t>
            </a:r>
            <a:r>
              <a:rPr lang="ru-RU" dirty="0" smtClean="0">
                <a:solidFill>
                  <a:srgbClr val="FF0000"/>
                </a:solidFill>
              </a:rPr>
              <a:t>Письме Минфина РФ от 27 февраля 2018 года №03-04-05/12180. - все что на карту физика ДОХОД</a:t>
            </a:r>
          </a:p>
          <a:p>
            <a:pPr algn="just"/>
            <a:r>
              <a:rPr lang="ru-RU" b="1" dirty="0" smtClean="0"/>
              <a:t> </a:t>
            </a:r>
            <a:r>
              <a:rPr lang="ru-RU" dirty="0" smtClean="0"/>
              <a:t>Перевод от </a:t>
            </a:r>
            <a:r>
              <a:rPr lang="ru-RU" dirty="0" err="1" smtClean="0"/>
              <a:t>физлица</a:t>
            </a:r>
            <a:r>
              <a:rPr lang="ru-RU" dirty="0" smtClean="0"/>
              <a:t> безвозмездно на счет другого физического лица вне зависимости от суммы такого перевода не облагается НДФЛ (</a:t>
            </a:r>
            <a:r>
              <a:rPr lang="ru-RU" dirty="0" smtClean="0">
                <a:hlinkClick r:id="rId2"/>
              </a:rPr>
              <a:t>письмо ФНС от 27.06.2018 № БС-3-11/4252</a:t>
            </a:r>
            <a:r>
              <a:rPr lang="ru-RU" dirty="0" smtClean="0"/>
              <a:t>).Письмо ФНС от 27.06.2018 № БС-3-11/4252@</a:t>
            </a:r>
          </a:p>
          <a:p>
            <a:pPr algn="just"/>
            <a:r>
              <a:rPr lang="ru-RU" dirty="0" smtClean="0"/>
              <a:t>По мнению ФНС, безвозмездный перевод денег с карты на карту - это способ передачи денежного подарка. А согласно НК доходы в денежной форме, полученные </a:t>
            </a:r>
            <a:r>
              <a:rPr lang="ru-RU" dirty="0" err="1" smtClean="0"/>
              <a:t>физлицом</a:t>
            </a:r>
            <a:r>
              <a:rPr lang="ru-RU" dirty="0" smtClean="0"/>
              <a:t> от другого </a:t>
            </a:r>
            <a:r>
              <a:rPr lang="ru-RU" dirty="0" err="1" smtClean="0"/>
              <a:t>физлица</a:t>
            </a:r>
            <a:r>
              <a:rPr lang="ru-RU" dirty="0" smtClean="0"/>
              <a:t> в порядке дарения, не подлежат обложению НДФЛ. Причем не имеет значения, состоит ли гражданин, перечисливший деньги, с их получателем в родственных отношениях. </a:t>
            </a:r>
          </a:p>
          <a:p>
            <a:endParaRPr lang="ru-RU" dirty="0"/>
          </a:p>
        </p:txBody>
      </p:sp>
      <p:sp>
        <p:nvSpPr>
          <p:cNvPr id="4" name="Содержимое 3"/>
          <p:cNvSpPr>
            <a:spLocks noGrp="1"/>
          </p:cNvSpPr>
          <p:nvPr>
            <p:ph sz="half" idx="2"/>
          </p:nvPr>
        </p:nvSpPr>
        <p:spPr/>
        <p:txBody>
          <a:bodyPr>
            <a:normAutofit fontScale="55000" lnSpcReduction="20000"/>
          </a:bodyPr>
          <a:lstStyle/>
          <a:p>
            <a:pPr algn="just"/>
            <a:r>
              <a:rPr lang="ru-RU" dirty="0" smtClean="0"/>
              <a:t> При ВНП запрашивают у банка данные о личных банковских счетах физических лиц, у которых нет статуса предпринимателя и которых официально в данный момент не проверяют. Это может коснуться личных банковских счетов генерального или исполнительного директора и участника общества, а также членов его семьи и иных сотрудников фирмы (</a:t>
            </a:r>
            <a:r>
              <a:rPr lang="ru-RU" u="sng" dirty="0" smtClean="0">
                <a:hlinkClick r:id="rId3"/>
              </a:rPr>
              <a:t>постановление Тринадцатого ААС от 13.12.2019 № А56-53853/2019</a:t>
            </a:r>
            <a:r>
              <a:rPr lang="ru-RU" dirty="0" smtClean="0"/>
              <a:t>). Такие действия незаконны (</a:t>
            </a:r>
            <a:r>
              <a:rPr lang="ru-RU" u="sng" dirty="0" smtClean="0">
                <a:hlinkClick r:id="rId4"/>
              </a:rPr>
              <a:t>п. 1 ст. 93.1 НК</a:t>
            </a:r>
            <a:r>
              <a:rPr lang="ru-RU" dirty="0" smtClean="0"/>
              <a:t>).</a:t>
            </a:r>
          </a:p>
          <a:p>
            <a:pPr algn="just"/>
            <a:r>
              <a:rPr lang="ru-RU" dirty="0" smtClean="0"/>
              <a:t>Налоговики не входят в группу лиц, которые имеют доступ к банковской тайне личных счетов граждан (</a:t>
            </a:r>
            <a:r>
              <a:rPr lang="ru-RU" u="sng" dirty="0" smtClean="0">
                <a:hlinkClick r:id="rId5"/>
              </a:rPr>
              <a:t>ч. 4 ст. 26 Федерального закона от 02.12.1990 № 395–1 «О банках и банковской деятельности»</a:t>
            </a:r>
            <a:r>
              <a:rPr lang="ru-RU" dirty="0" smtClean="0"/>
              <a:t>). Поэтому гендиректор и сотрудники общества вправе написать заявление в полицию со ссылкой на </a:t>
            </a:r>
            <a:r>
              <a:rPr lang="ru-RU" u="sng" dirty="0" smtClean="0">
                <a:hlinkClick r:id="rId6"/>
              </a:rPr>
              <a:t>пункт 1</a:t>
            </a:r>
            <a:r>
              <a:rPr lang="ru-RU" dirty="0" smtClean="0"/>
              <a:t> статьи 183 УК.</a:t>
            </a:r>
          </a:p>
          <a:p>
            <a:endParaRPr lang="ru-RU" dirty="0"/>
          </a:p>
        </p:txBody>
      </p:sp>
    </p:spTree>
    <p:extLst>
      <p:ext uri="{BB962C8B-B14F-4D97-AF65-F5344CB8AC3E}">
        <p14:creationId xmlns="" xmlns:p14="http://schemas.microsoft.com/office/powerpoint/2010/main" val="1825876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Регистрация и ликвидация</a:t>
            </a:r>
            <a:endParaRPr lang="ru-RU" dirty="0"/>
          </a:p>
        </p:txBody>
      </p:sp>
      <p:sp>
        <p:nvSpPr>
          <p:cNvPr id="3" name="Содержимое 2"/>
          <p:cNvSpPr>
            <a:spLocks noGrp="1"/>
          </p:cNvSpPr>
          <p:nvPr>
            <p:ph sz="half" idx="1"/>
          </p:nvPr>
        </p:nvSpPr>
        <p:spPr>
          <a:xfrm>
            <a:off x="2024034" y="1571613"/>
            <a:ext cx="4038600" cy="4525963"/>
          </a:xfrm>
        </p:spPr>
        <p:txBody>
          <a:bodyPr>
            <a:normAutofit fontScale="47500" lnSpcReduction="20000"/>
          </a:bodyPr>
          <a:lstStyle/>
          <a:p>
            <a:pPr fontAlgn="base"/>
            <a:r>
              <a:rPr lang="ru-RU" sz="3400" dirty="0"/>
              <a:t>&lt;</a:t>
            </a:r>
            <a:r>
              <a:rPr lang="ru-RU" sz="3400" b="1" dirty="0"/>
              <a:t>Письмо&gt; ФНС России от 30.07.2021 N КВ-4-14/10747@</a:t>
            </a:r>
          </a:p>
          <a:p>
            <a:pPr fontAlgn="base"/>
            <a:r>
              <a:rPr lang="ru-RU" sz="3400" dirty="0"/>
              <a:t>&lt;О направлении Обзора судебной практики по спорам с участием </a:t>
            </a:r>
            <a:r>
              <a:rPr lang="ru-RU" sz="2900" dirty="0"/>
              <a:t>регистрирующих органов N 1 (2021)&gt;</a:t>
            </a:r>
            <a:r>
              <a:rPr lang="ru-RU" sz="1800" dirty="0"/>
              <a:t/>
            </a:r>
            <a:br>
              <a:rPr lang="ru-RU" sz="1800" dirty="0"/>
            </a:br>
            <a:r>
              <a:rPr lang="ru-RU" sz="1800" dirty="0"/>
              <a:t/>
            </a:r>
            <a:br>
              <a:rPr lang="ru-RU" sz="1800" dirty="0"/>
            </a:br>
            <a:r>
              <a:rPr lang="ru-RU" sz="1800" dirty="0"/>
              <a:t>Е</a:t>
            </a:r>
            <a:r>
              <a:rPr lang="ru-RU" sz="2900" b="1" dirty="0"/>
              <a:t>сли в заявлении на регистрацию организации не указан номер офиса, налоговики вправе отказаться регистрировать компанию. </a:t>
            </a:r>
            <a:r>
              <a:rPr lang="ru-RU" sz="2900" u="sng" dirty="0">
                <a:hlinkClick r:id="rId2"/>
              </a:rPr>
              <a:t>ВС от 30.03.2018 № 303-КГ18-1615</a:t>
            </a:r>
            <a:endParaRPr lang="ru-RU" sz="2900" u="sng" dirty="0"/>
          </a:p>
          <a:p>
            <a:pPr>
              <a:buNone/>
            </a:pPr>
            <a:endParaRPr lang="ru-RU" sz="2900" b="1" dirty="0"/>
          </a:p>
          <a:p>
            <a:pPr>
              <a:buNone/>
            </a:pPr>
            <a:r>
              <a:rPr lang="ru-RU" sz="2900" b="1" dirty="0"/>
              <a:t>Какой штраф грозит компании, не сообщившей в ИФНС об открытии «</a:t>
            </a:r>
            <a:r>
              <a:rPr lang="ru-RU" sz="2900" b="1" dirty="0" err="1"/>
              <a:t>обособки</a:t>
            </a:r>
            <a:r>
              <a:rPr lang="ru-RU" sz="2900" b="1" dirty="0"/>
              <a:t>»- 200 рублей- </a:t>
            </a:r>
            <a:r>
              <a:rPr lang="ru-RU" sz="2900" b="1" dirty="0" err="1"/>
              <a:t>ст</a:t>
            </a:r>
            <a:r>
              <a:rPr lang="ru-RU" sz="2900" b="1" dirty="0"/>
              <a:t> 126 НКРФ- </a:t>
            </a:r>
            <a:r>
              <a:rPr lang="ru-RU" sz="2900" dirty="0"/>
              <a:t> </a:t>
            </a:r>
            <a:r>
              <a:rPr lang="ru-RU" sz="2900" dirty="0">
                <a:solidFill>
                  <a:srgbClr val="0070C0"/>
                </a:solidFill>
              </a:rPr>
              <a:t>ВС от 26.06.2017 № 303-КГ17-2377</a:t>
            </a:r>
          </a:p>
          <a:p>
            <a:pPr algn="ctr">
              <a:buNone/>
            </a:pPr>
            <a:r>
              <a:rPr lang="ru-RU" sz="2900" dirty="0">
                <a:solidFill>
                  <a:srgbClr val="FF0000"/>
                </a:solidFill>
              </a:rPr>
              <a:t>Переговорная тоже </a:t>
            </a:r>
            <a:r>
              <a:rPr lang="ru-RU" sz="2900" dirty="0" err="1">
                <a:solidFill>
                  <a:srgbClr val="FF0000"/>
                </a:solidFill>
              </a:rPr>
              <a:t>обособка</a:t>
            </a:r>
            <a:r>
              <a:rPr lang="ru-RU" sz="2900" dirty="0">
                <a:solidFill>
                  <a:srgbClr val="FF0000"/>
                </a:solidFill>
              </a:rPr>
              <a:t>-</a:t>
            </a:r>
            <a:r>
              <a:rPr lang="ru-RU" sz="2900" u="sng" dirty="0">
                <a:hlinkClick r:id="rId3"/>
              </a:rPr>
              <a:t> Письмо Минфина от 10.04.2018 № 03-02-07/1/23401</a:t>
            </a:r>
            <a:endParaRPr lang="ru-RU" sz="2900" dirty="0">
              <a:solidFill>
                <a:srgbClr val="FF0000"/>
              </a:solidFill>
            </a:endParaRPr>
          </a:p>
          <a:p>
            <a:pPr>
              <a:buNone/>
            </a:pPr>
            <a:r>
              <a:rPr lang="ru-RU" b="1" dirty="0" smtClean="0"/>
              <a:t>Расходы на ремонт «офиса на дому» не уменьшают «прибыльную» базу  </a:t>
            </a:r>
            <a:r>
              <a:rPr lang="ru-RU" b="1" dirty="0" smtClean="0">
                <a:solidFill>
                  <a:srgbClr val="0070C0"/>
                </a:solidFill>
              </a:rPr>
              <a:t>ВС от 28.08.2017 № 308-КГ17-10912</a:t>
            </a:r>
            <a:endParaRPr lang="ru-RU" dirty="0" smtClean="0"/>
          </a:p>
          <a:p>
            <a:pPr fontAlgn="base"/>
            <a:endParaRPr lang="ru-RU" dirty="0" smtClean="0"/>
          </a:p>
          <a:p>
            <a:r>
              <a:rPr lang="ru-RU" dirty="0" smtClean="0"/>
              <a:t>НДФЛ и налог на прибыль в </a:t>
            </a:r>
            <a:r>
              <a:rPr lang="ru-RU" dirty="0" err="1" smtClean="0"/>
              <a:t>обособках</a:t>
            </a:r>
            <a:r>
              <a:rPr lang="ru-RU" dirty="0" smtClean="0"/>
              <a:t> ПИСЬМО </a:t>
            </a:r>
            <a:r>
              <a:rPr lang="ru-RU" dirty="0"/>
              <a:t>МИНФИНА РОССИИ от 19.08.2020 N 03-01-11/72861</a:t>
            </a:r>
            <a:endParaRPr lang="ru-RU" b="1" dirty="0" smtClean="0"/>
          </a:p>
          <a:p>
            <a:endParaRPr lang="ru-RU" dirty="0"/>
          </a:p>
        </p:txBody>
      </p:sp>
      <p:sp>
        <p:nvSpPr>
          <p:cNvPr id="4" name="Содержимое 3"/>
          <p:cNvSpPr>
            <a:spLocks noGrp="1"/>
          </p:cNvSpPr>
          <p:nvPr>
            <p:ph sz="half" idx="2"/>
          </p:nvPr>
        </p:nvSpPr>
        <p:spPr>
          <a:xfrm>
            <a:off x="6172200" y="1571613"/>
            <a:ext cx="4038600" cy="4525963"/>
          </a:xfrm>
        </p:spPr>
        <p:txBody>
          <a:bodyPr>
            <a:noAutofit/>
          </a:bodyPr>
          <a:lstStyle/>
          <a:p>
            <a:pPr fontAlgn="base"/>
            <a:endParaRPr lang="ru-RU" sz="2000" dirty="0"/>
          </a:p>
          <a:p>
            <a:r>
              <a:rPr lang="ru-RU" sz="2000" b="1" u="sng" dirty="0">
                <a:hlinkClick r:id=""/>
              </a:rPr>
              <a:t>Если адрес недостоверен, то отказать в приеме декларации нельзя</a:t>
            </a:r>
          </a:p>
          <a:p>
            <a:r>
              <a:rPr lang="ru-RU" sz="2000" b="1" u="sng" dirty="0">
                <a:hlinkClick r:id=""/>
              </a:rPr>
              <a:t>Постановление </a:t>
            </a:r>
            <a:r>
              <a:rPr lang="ru-RU" sz="2000" b="1" u="sng" dirty="0">
                <a:hlinkClick r:id="rId4"/>
              </a:rPr>
              <a:t>АС СЗО от 17.02.2021 по делу № А56-559/2020</a:t>
            </a:r>
            <a:endParaRPr lang="ru-RU" sz="2000" b="1" i="1" dirty="0"/>
          </a:p>
        </p:txBody>
      </p:sp>
    </p:spTree>
    <p:extLst>
      <p:ext uri="{BB962C8B-B14F-4D97-AF65-F5344CB8AC3E}">
        <p14:creationId xmlns="" xmlns:p14="http://schemas.microsoft.com/office/powerpoint/2010/main" val="3731880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Ликвидация</a:t>
            </a:r>
            <a:endParaRPr lang="ru-RU" dirty="0"/>
          </a:p>
        </p:txBody>
      </p:sp>
      <p:sp>
        <p:nvSpPr>
          <p:cNvPr id="3" name="Содержимое 2"/>
          <p:cNvSpPr>
            <a:spLocks noGrp="1"/>
          </p:cNvSpPr>
          <p:nvPr>
            <p:ph sz="half" idx="1"/>
          </p:nvPr>
        </p:nvSpPr>
        <p:spPr/>
        <p:txBody>
          <a:bodyPr>
            <a:normAutofit fontScale="32500" lnSpcReduction="20000"/>
          </a:bodyPr>
          <a:lstStyle/>
          <a:p>
            <a:r>
              <a:rPr lang="ru-RU" sz="4900" dirty="0"/>
              <a:t>Продажа доли </a:t>
            </a:r>
            <a:r>
              <a:rPr lang="ru-RU" sz="4900" b="1" dirty="0">
                <a:hlinkClick r:id="rId2"/>
              </a:rPr>
              <a:t>Письмо Минфина России от 25.06.2021 №03-04-05/50514</a:t>
            </a:r>
            <a:endParaRPr lang="ru-RU" sz="4900" dirty="0"/>
          </a:p>
          <a:p>
            <a:endParaRPr lang="ru-RU" dirty="0"/>
          </a:p>
          <a:p>
            <a:endParaRPr lang="ru-RU" dirty="0" smtClean="0"/>
          </a:p>
          <a:p>
            <a:r>
              <a:rPr lang="ru-RU" dirty="0" err="1" smtClean="0"/>
              <a:t>Официальнаяликвидация</a:t>
            </a:r>
            <a:endParaRPr lang="ru-RU" dirty="0" smtClean="0"/>
          </a:p>
          <a:p>
            <a:r>
              <a:rPr lang="ru-RU" dirty="0" smtClean="0"/>
              <a:t>Реорганизация</a:t>
            </a:r>
          </a:p>
          <a:p>
            <a:r>
              <a:rPr lang="ru-RU" dirty="0" smtClean="0"/>
              <a:t>Переезд </a:t>
            </a:r>
          </a:p>
          <a:p>
            <a:r>
              <a:rPr lang="ru-RU" dirty="0" smtClean="0"/>
              <a:t> Новый директор  или  учредитель</a:t>
            </a:r>
          </a:p>
          <a:p>
            <a:r>
              <a:rPr lang="ru-RU" dirty="0" smtClean="0"/>
              <a:t>Учредитель иностранец</a:t>
            </a:r>
          </a:p>
          <a:p>
            <a:r>
              <a:rPr lang="ru-RU" dirty="0" smtClean="0"/>
              <a:t>Падение оборотов на 50%</a:t>
            </a:r>
          </a:p>
          <a:p>
            <a:r>
              <a:rPr lang="ru-RU" dirty="0" smtClean="0"/>
              <a:t>банкротство</a:t>
            </a:r>
          </a:p>
          <a:p>
            <a:r>
              <a:rPr lang="ru-RU" dirty="0" smtClean="0"/>
              <a:t>Молчание и исключение из ЕГРЮЛ (но если теплится жизнь, то </a:t>
            </a:r>
            <a:r>
              <a:rPr lang="ru-RU" dirty="0" err="1" smtClean="0"/>
              <a:t>ок</a:t>
            </a:r>
            <a:r>
              <a:rPr lang="ru-RU" dirty="0" smtClean="0"/>
              <a:t>- можно выиграть АС МО (</a:t>
            </a:r>
            <a:r>
              <a:rPr lang="ru-RU" dirty="0" smtClean="0">
                <a:hlinkClick r:id="rId3"/>
              </a:rPr>
              <a:t>постановление от 07.12.2017 № Ф05-18316/2017</a:t>
            </a:r>
            <a:r>
              <a:rPr lang="ru-RU" dirty="0" smtClean="0"/>
              <a:t>).</a:t>
            </a:r>
            <a:r>
              <a:rPr lang="ru-RU" b="1" i="1" dirty="0" smtClean="0"/>
              <a:t> </a:t>
            </a:r>
          </a:p>
          <a:p>
            <a:endParaRPr lang="ru-RU" b="1" i="1" dirty="0" smtClean="0"/>
          </a:p>
          <a:p>
            <a:r>
              <a:rPr lang="ru-RU" b="1" i="1" dirty="0" smtClean="0">
                <a:solidFill>
                  <a:srgbClr val="FF0000"/>
                </a:solidFill>
              </a:rPr>
              <a:t>Исключили из ЕГРЮЛ? Можно </a:t>
            </a:r>
            <a:r>
              <a:rPr lang="ru-RU" b="1" i="1" dirty="0" err="1" smtClean="0">
                <a:solidFill>
                  <a:srgbClr val="FF0000"/>
                </a:solidFill>
              </a:rPr>
              <a:t>субсидиарку</a:t>
            </a:r>
            <a:r>
              <a:rPr lang="ru-RU" b="1" i="1" dirty="0" smtClean="0">
                <a:solidFill>
                  <a:srgbClr val="FF0000"/>
                </a:solidFill>
              </a:rPr>
              <a:t> и третьих лиц ВС РФ от 19.04.2019 № 302-ЭС18–8995 (2) по делу №А33–20114/2016)</a:t>
            </a:r>
            <a:r>
              <a:rPr lang="ru-RU" dirty="0">
                <a:hlinkClick r:id="rId4"/>
              </a:rPr>
              <a:t> </a:t>
            </a:r>
            <a:endParaRPr lang="en-US" dirty="0" smtClean="0">
              <a:hlinkClick r:id="rId4"/>
            </a:endParaRPr>
          </a:p>
          <a:p>
            <a:r>
              <a:rPr lang="ru-RU" dirty="0" smtClean="0">
                <a:hlinkClick r:id="rId4"/>
              </a:rPr>
              <a:t>Долг </a:t>
            </a:r>
            <a:r>
              <a:rPr lang="ru-RU" dirty="0">
                <a:hlinkClick r:id="rId4"/>
              </a:rPr>
              <a:t>перед бюджетом- отказ в ликвидации Определение КС от 13.03.2018 № 580-O</a:t>
            </a:r>
            <a:endParaRPr lang="ru-RU" dirty="0"/>
          </a:p>
          <a:p>
            <a:r>
              <a:rPr lang="ru-RU" b="1" dirty="0"/>
              <a:t>Дело № 306-ЭС19-18285 от 30 января 2020 г. – ЕСЛИ организацию исключили из ЕГРЮЛ, то привлечение к </a:t>
            </a:r>
            <a:r>
              <a:rPr lang="ru-RU" b="1" dirty="0" err="1"/>
              <a:t>субсидиарке</a:t>
            </a:r>
            <a:r>
              <a:rPr lang="ru-RU" b="1" dirty="0"/>
              <a:t> КБЛ возможно при условии доказывания </a:t>
            </a:r>
            <a:r>
              <a:rPr lang="ru-RU" b="1" dirty="0" smtClean="0"/>
              <a:t>умысла</a:t>
            </a:r>
          </a:p>
          <a:p>
            <a:endParaRPr lang="ru-RU" b="1" i="1" dirty="0" smtClean="0">
              <a:solidFill>
                <a:srgbClr val="FF0000"/>
              </a:solidFill>
            </a:endParaRPr>
          </a:p>
        </p:txBody>
      </p:sp>
      <p:sp>
        <p:nvSpPr>
          <p:cNvPr id="4" name="Содержимое 3"/>
          <p:cNvSpPr>
            <a:spLocks noGrp="1"/>
          </p:cNvSpPr>
          <p:nvPr>
            <p:ph sz="half" idx="2"/>
          </p:nvPr>
        </p:nvSpPr>
        <p:spPr/>
        <p:txBody>
          <a:bodyPr>
            <a:normAutofit fontScale="32500" lnSpcReduction="20000"/>
          </a:bodyPr>
          <a:lstStyle/>
          <a:p>
            <a:r>
              <a:rPr lang="ru-RU" sz="3600" dirty="0"/>
              <a:t>.</a:t>
            </a:r>
          </a:p>
          <a:p>
            <a:r>
              <a:rPr lang="ru-RU" sz="3200" dirty="0"/>
              <a:t>Постановление КС РФ от 25.05.2021 №20-П</a:t>
            </a:r>
          </a:p>
          <a:p>
            <a:r>
              <a:rPr lang="ru-RU" sz="3200" dirty="0"/>
              <a:t>Попыталась привлечь директора и учредителя к </a:t>
            </a:r>
            <a:r>
              <a:rPr lang="ru-RU" sz="3200" dirty="0" err="1"/>
              <a:t>субсидиарке</a:t>
            </a:r>
            <a:r>
              <a:rPr lang="ru-RU" sz="3200" dirty="0"/>
              <a:t> - суды не нашли оснований.</a:t>
            </a:r>
            <a:br>
              <a:rPr lang="ru-RU" sz="3200" dirty="0"/>
            </a:br>
            <a:r>
              <a:rPr lang="ru-RU" sz="3200" dirty="0"/>
              <a:t>Доказать недобросовестность поведения контролирующих лиц (вывод активов и прочее) истица не смогла🤷♀</a:t>
            </a:r>
            <a:br>
              <a:rPr lang="ru-RU" sz="3200" dirty="0"/>
            </a:br>
            <a:r>
              <a:rPr lang="ru-RU" sz="3200" dirty="0"/>
              <a:t/>
            </a:r>
            <a:br>
              <a:rPr lang="ru-RU" sz="3200" dirty="0"/>
            </a:br>
            <a:r>
              <a:rPr lang="ru-RU" sz="3200" dirty="0"/>
              <a:t>Пока в дело не вмешался КС РФ.</a:t>
            </a:r>
            <a:br>
              <a:rPr lang="ru-RU" sz="3200" dirty="0"/>
            </a:br>
            <a:r>
              <a:rPr lang="ru-RU" sz="3200" dirty="0"/>
              <a:t/>
            </a:r>
            <a:br>
              <a:rPr lang="ru-RU" sz="3200" dirty="0"/>
            </a:br>
            <a:r>
              <a:rPr lang="ru-RU" sz="3200" dirty="0"/>
              <a:t>Исключение налоговиками компании из ЕГРЮЛ - мера вынужденная и не является полноценной заменой ликвидации.</a:t>
            </a:r>
            <a:br>
              <a:rPr lang="ru-RU" sz="3200" dirty="0"/>
            </a:br>
            <a:r>
              <a:rPr lang="ru-RU" sz="3200" dirty="0"/>
              <a:t/>
            </a:r>
            <a:br>
              <a:rPr lang="ru-RU" sz="3200" dirty="0"/>
            </a:br>
            <a:r>
              <a:rPr lang="ru-RU" sz="3200" dirty="0"/>
              <a:t>Из-за злоупотреблений на практике законодатель и ввел возможность привлечения к </a:t>
            </a:r>
            <a:r>
              <a:rPr lang="ru-RU" sz="3200" dirty="0" err="1"/>
              <a:t>субсидиарке</a:t>
            </a:r>
            <a:r>
              <a:rPr lang="ru-RU" sz="3200" dirty="0"/>
              <a:t> за </a:t>
            </a:r>
            <a:r>
              <a:rPr lang="ru-RU" sz="3200" dirty="0" err="1"/>
              <a:t>брошенки</a:t>
            </a:r>
            <a:r>
              <a:rPr lang="ru-RU" sz="3200" dirty="0"/>
              <a:t> (минуя процедуру банкротства).</a:t>
            </a:r>
            <a:br>
              <a:rPr lang="ru-RU" sz="3200" dirty="0"/>
            </a:br>
            <a:r>
              <a:rPr lang="ru-RU" sz="3200" dirty="0"/>
              <a:t/>
            </a:r>
            <a:br>
              <a:rPr lang="ru-RU" sz="3200" dirty="0"/>
            </a:br>
            <a:r>
              <a:rPr lang="ru-RU" sz="3200" dirty="0"/>
              <a:t>И раз допустили исключение из ЕГРЮЛ и не инициировали процедуру ликвидации (при том, что были долги, причем просуженные) - это уже может говорить о недобросовестности контролирующих лиц.</a:t>
            </a:r>
            <a:br>
              <a:rPr lang="ru-RU" sz="3200" dirty="0"/>
            </a:br>
            <a:r>
              <a:rPr lang="ru-RU" sz="3200" dirty="0"/>
              <a:t/>
            </a:r>
            <a:br>
              <a:rPr lang="ru-RU" sz="3200" dirty="0"/>
            </a:br>
            <a:r>
              <a:rPr lang="ru-RU" sz="3200" dirty="0"/>
              <a:t>Кредитор (особенно обычный гражданин) не имеет доступ к финансовым документам должника, что ставит его в неравное положение.</a:t>
            </a:r>
            <a:br>
              <a:rPr lang="ru-RU" sz="3200" dirty="0"/>
            </a:br>
            <a:r>
              <a:rPr lang="ru-RU" sz="3200" dirty="0"/>
              <a:t/>
            </a:r>
            <a:br>
              <a:rPr lang="ru-RU" sz="3200" dirty="0"/>
            </a:br>
            <a:r>
              <a:rPr lang="ru-RU" sz="3200" dirty="0"/>
              <a:t>Так что кредитору в таких делах достаточно доказать наличие убытков и факт исключения должника из ЕГРЮЛ.</a:t>
            </a:r>
            <a:br>
              <a:rPr lang="ru-RU" sz="3200" dirty="0"/>
            </a:br>
            <a:r>
              <a:rPr lang="ru-RU" sz="3200" dirty="0"/>
              <a:t/>
            </a:r>
            <a:br>
              <a:rPr lang="ru-RU" sz="3200" dirty="0"/>
            </a:br>
            <a:r>
              <a:rPr lang="ru-RU" sz="3200" dirty="0"/>
              <a:t>Доказывать добросовестность своих действий должны контролирующие должника лица.</a:t>
            </a:r>
            <a:endParaRPr lang="ru-RU" sz="5100" b="1" dirty="0"/>
          </a:p>
        </p:txBody>
      </p:sp>
    </p:spTree>
    <p:extLst>
      <p:ext uri="{BB962C8B-B14F-4D97-AF65-F5344CB8AC3E}">
        <p14:creationId xmlns="" xmlns:p14="http://schemas.microsoft.com/office/powerpoint/2010/main" val="1691177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Недостоверные сведения в ЕГРЮЛ</a:t>
            </a:r>
            <a:endParaRPr lang="ru-RU" dirty="0"/>
          </a:p>
        </p:txBody>
      </p:sp>
      <p:sp>
        <p:nvSpPr>
          <p:cNvPr id="3" name="Содержимое 2"/>
          <p:cNvSpPr>
            <a:spLocks noGrp="1"/>
          </p:cNvSpPr>
          <p:nvPr>
            <p:ph sz="half" idx="1"/>
          </p:nvPr>
        </p:nvSpPr>
        <p:spPr/>
        <p:txBody>
          <a:bodyPr>
            <a:normAutofit fontScale="25000" lnSpcReduction="20000"/>
          </a:bodyPr>
          <a:lstStyle/>
          <a:p>
            <a:r>
              <a:rPr lang="ru-RU" sz="6400" dirty="0"/>
              <a:t>Чтобы внести изменения, следует направить в инспекцию заявление по форме № Р14001. Если компания зафиксировала </a:t>
            </a:r>
            <a:r>
              <a:rPr lang="ru-RU" sz="6400" dirty="0" err="1"/>
              <a:t>юрадрес</a:t>
            </a:r>
            <a:r>
              <a:rPr lang="ru-RU" sz="6400" dirty="0"/>
              <a:t> в уставе, то необходимо заполнить заявление о внесении изменений по форме № Р13001 (утв. </a:t>
            </a:r>
            <a:r>
              <a:rPr lang="ru-RU" sz="6400" dirty="0">
                <a:hlinkClick r:id="rId2"/>
              </a:rPr>
              <a:t>приказом ФНС от 25.01.2012 № ММВ-7-6/25@</a:t>
            </a:r>
            <a:r>
              <a:rPr lang="ru-RU" sz="6400" dirty="0"/>
              <a:t>). ИФНС должны внести изменения в реестр в течение пяти рабочих дней с момента получения заявления (</a:t>
            </a:r>
            <a:r>
              <a:rPr lang="ru-RU" sz="6400" dirty="0">
                <a:hlinkClick r:id="rId3"/>
              </a:rPr>
              <a:t>п. 1 ст. 8 Закона № 129‑ФЗ</a:t>
            </a:r>
            <a:r>
              <a:rPr lang="ru-RU" sz="6400" dirty="0"/>
              <a:t>).</a:t>
            </a:r>
          </a:p>
          <a:p>
            <a:r>
              <a:rPr lang="ru-RU" sz="6400" dirty="0"/>
              <a:t>Если сведения в ЕГРЮЛ верные, направьте инспекторам пояснения. Если они поставили метку из-за адреса, то приложите к пояснениям копию договора аренды или свидетельства о праве собственности. Контролеры обязаны отреагировать на письменные пояснения в течение 30 календарных дней (</a:t>
            </a:r>
            <a:r>
              <a:rPr lang="ru-RU" sz="6400" dirty="0">
                <a:hlinkClick r:id="rId4"/>
              </a:rPr>
              <a:t>п. 93 Административного регламента, утв. приказом Минфина от 02.07.2012 № 99н</a:t>
            </a:r>
            <a:r>
              <a:rPr lang="ru-RU" sz="6400" dirty="0"/>
              <a:t>).</a:t>
            </a:r>
          </a:p>
          <a:p>
            <a:endParaRPr lang="ru-RU" dirty="0"/>
          </a:p>
        </p:txBody>
      </p:sp>
      <p:sp>
        <p:nvSpPr>
          <p:cNvPr id="4" name="Содержимое 3"/>
          <p:cNvSpPr>
            <a:spLocks noGrp="1"/>
          </p:cNvSpPr>
          <p:nvPr>
            <p:ph sz="half" idx="2"/>
          </p:nvPr>
        </p:nvSpPr>
        <p:spPr/>
        <p:txBody>
          <a:bodyPr>
            <a:noAutofit/>
          </a:bodyPr>
          <a:lstStyle/>
          <a:p>
            <a:pPr marL="0" indent="0">
              <a:buNone/>
            </a:pPr>
            <a:r>
              <a:rPr lang="ru-RU" sz="1200" dirty="0"/>
              <a:t>Теперь новый правовой механизм, который позволяет привлечь в судебном порядке контролировавших общество лиц к субсидиарной ответственности, если их недобросовестными или неразумными действиями было обусловлено неисполнение обязательств общества (п. 3.1 ст. 3 закона № 14-ФЗ).</a:t>
            </a:r>
          </a:p>
          <a:p>
            <a:pPr marL="0" indent="0">
              <a:buNone/>
            </a:pPr>
            <a:r>
              <a:rPr lang="ru-RU" sz="1200" dirty="0"/>
              <a:t>До недавнего времени кредиторы при доказывании в суде недобросовестности действий руководителя общества, исключенного из реестра, в отсутствие доступа к документам и информации о хозяйственной деятельности должника испытывали серьезные затруднения.</a:t>
            </a:r>
          </a:p>
          <a:p>
            <a:pPr marL="0" indent="0">
              <a:buNone/>
            </a:pPr>
            <a:r>
              <a:rPr lang="ru-RU" sz="1200" dirty="0"/>
              <a:t>В соответствии с постановлением </a:t>
            </a:r>
            <a:r>
              <a:rPr lang="ru-RU" sz="1600" b="1" dirty="0"/>
              <a:t>КС РФ от 21.05.2021 №20-П, </a:t>
            </a:r>
            <a:r>
              <a:rPr lang="ru-RU" sz="1200" dirty="0"/>
              <a:t>теперь судам при применении вышеуказанной нормы следует исходить из того, что кредитору достаточно подтвердить наличие долга и факт исключения должника из ЕГРЮЛ, а ответчик должен представить пояснения, которые подтвердят его добросовестность.</a:t>
            </a:r>
          </a:p>
          <a:p>
            <a:pPr marL="0" indent="0">
              <a:buNone/>
            </a:pPr>
            <a:r>
              <a:rPr lang="ru-RU" sz="1200" dirty="0"/>
              <a:t>Если последний этого не сделает либо пояснения окажутся неполными, суд возложит бремя доказывания именно на ответчика, а не на истца. Следовательно, кредиторам станет значительно легче доказать недобросовестность бизнеса, исключенного из ЕГРЮЛ.</a:t>
            </a:r>
          </a:p>
          <a:p>
            <a:endParaRPr lang="ru-RU" sz="1400" dirty="0"/>
          </a:p>
        </p:txBody>
      </p:sp>
    </p:spTree>
    <p:extLst>
      <p:ext uri="{BB962C8B-B14F-4D97-AF65-F5344CB8AC3E}">
        <p14:creationId xmlns="" xmlns:p14="http://schemas.microsoft.com/office/powerpoint/2010/main" val="2592191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Списание безнадежного долга</a:t>
            </a:r>
            <a:endParaRPr lang="ru-RU" dirty="0"/>
          </a:p>
        </p:txBody>
      </p:sp>
      <p:sp>
        <p:nvSpPr>
          <p:cNvPr id="3" name="Содержимое 2"/>
          <p:cNvSpPr>
            <a:spLocks noGrp="1"/>
          </p:cNvSpPr>
          <p:nvPr>
            <p:ph sz="half" idx="1"/>
          </p:nvPr>
        </p:nvSpPr>
        <p:spPr/>
        <p:txBody>
          <a:bodyPr>
            <a:normAutofit fontScale="32500" lnSpcReduction="20000"/>
          </a:bodyPr>
          <a:lstStyle/>
          <a:p>
            <a:r>
              <a:rPr lang="ru-RU" u="sng" dirty="0" smtClean="0">
                <a:hlinkClick r:id="rId2"/>
              </a:rPr>
              <a:t>Письмо Минфина от 16.08.2019 № 03-03-06/1/62253</a:t>
            </a:r>
            <a:endParaRPr lang="ru-RU" u="sng" dirty="0" smtClean="0"/>
          </a:p>
          <a:p>
            <a:pPr fontAlgn="base"/>
            <a:r>
              <a:rPr lang="ru-RU" dirty="0" smtClean="0"/>
              <a:t>Из ЕГРЮЛ компания может быть исключена по разным причинам. В частности:</a:t>
            </a:r>
          </a:p>
          <a:p>
            <a:pPr fontAlgn="base"/>
            <a:r>
              <a:rPr lang="ru-RU" dirty="0" smtClean="0"/>
              <a:t>- если </a:t>
            </a:r>
            <a:r>
              <a:rPr lang="ru-RU" dirty="0" err="1" smtClean="0"/>
              <a:t>юрлицо</a:t>
            </a:r>
            <a:r>
              <a:rPr lang="ru-RU" dirty="0" smtClean="0"/>
              <a:t> в течение 12 месяцев, предшествующих исключению из реестра, не представляло отчетность и не проводило операций по банковским счетам- </a:t>
            </a:r>
            <a:r>
              <a:rPr lang="ru-RU" b="1" dirty="0" smtClean="0"/>
              <a:t>МОЖНО СПИСАТЬ</a:t>
            </a:r>
          </a:p>
          <a:p>
            <a:pPr fontAlgn="base"/>
            <a:r>
              <a:rPr lang="ru-RU" dirty="0" smtClean="0"/>
              <a:t>- если организацию невозможно ликвидировать из-за отсутствия средств на ликвидацию и нельзя возложить такие затраты на учредителей (участников) – </a:t>
            </a:r>
            <a:r>
              <a:rPr lang="ru-RU" b="1" dirty="0" smtClean="0"/>
              <a:t>только по ФСПП+3 года</a:t>
            </a:r>
          </a:p>
          <a:p>
            <a:pPr fontAlgn="base"/>
            <a:r>
              <a:rPr lang="ru-RU" dirty="0" smtClean="0"/>
              <a:t>- если в отношении </a:t>
            </a:r>
            <a:r>
              <a:rPr lang="ru-RU" dirty="0" err="1" smtClean="0"/>
              <a:t>юрлица</a:t>
            </a:r>
            <a:r>
              <a:rPr lang="ru-RU" dirty="0" smtClean="0"/>
              <a:t> в ЕГРЮЛ внесена запись о недостоверных сведениях и с момента ее внесения прошло более шести месяцев. </a:t>
            </a:r>
            <a:r>
              <a:rPr lang="ru-RU" b="1" dirty="0" smtClean="0"/>
              <a:t>только по ФСПП+3 года</a:t>
            </a:r>
          </a:p>
          <a:p>
            <a:pPr fontAlgn="base"/>
            <a:r>
              <a:rPr lang="ru-RU" dirty="0" smtClean="0"/>
              <a:t>Постановление Арбитражного суда Центрального округа от 09.06.2020 г. по делу №А14-6753/15 :</a:t>
            </a:r>
            <a:br>
              <a:rPr lang="ru-RU" dirty="0" smtClean="0"/>
            </a:br>
            <a:r>
              <a:rPr lang="ru-RU" dirty="0" smtClean="0"/>
              <a:t/>
            </a:r>
            <a:br>
              <a:rPr lang="ru-RU" dirty="0" smtClean="0"/>
            </a:br>
            <a:r>
              <a:rPr lang="ru-RU" smtClean="0"/>
              <a:t/>
            </a:r>
            <a:br>
              <a:rPr lang="ru-RU" smtClean="0"/>
            </a:br>
            <a:r>
              <a:rPr lang="ru-RU" dirty="0" smtClean="0"/>
              <a:t/>
            </a:r>
            <a:br>
              <a:rPr lang="ru-RU" dirty="0" smtClean="0"/>
            </a:br>
            <a:r>
              <a:rPr lang="ru-RU" dirty="0" smtClean="0"/>
              <a:t/>
            </a:r>
            <a:br>
              <a:rPr lang="ru-RU" dirty="0" smtClean="0"/>
            </a:br>
            <a:r>
              <a:rPr lang="ru-RU" dirty="0" smtClean="0"/>
              <a:t>• С АУ взысканы убытки в сумме 1 794 723 713 руб. 26 коп. (размер неустановленной и не взысканной, по мнению заявителя дебиторской задолженности, отраженной в бух. отчетности);</a:t>
            </a:r>
            <a:br>
              <a:rPr lang="ru-RU" dirty="0" smtClean="0"/>
            </a:br>
            <a:r>
              <a:rPr lang="ru-RU" dirty="0" smtClean="0"/>
              <a:t/>
            </a:r>
            <a:br>
              <a:rPr lang="ru-RU" dirty="0" smtClean="0"/>
            </a:br>
            <a:r>
              <a:rPr lang="ru-RU" dirty="0" smtClean="0"/>
              <a:t>• Судом кассационной инстанции судебные акты отменены , дело направлено на новое рассмотрение, в частности, указано, что:</a:t>
            </a:r>
            <a:br>
              <a:rPr lang="ru-RU" dirty="0" smtClean="0"/>
            </a:br>
            <a:r>
              <a:rPr lang="ru-RU" dirty="0" smtClean="0"/>
              <a:t/>
            </a:r>
            <a:br>
              <a:rPr lang="ru-RU" dirty="0" smtClean="0"/>
            </a:br>
            <a:r>
              <a:rPr lang="ru-RU" dirty="0" smtClean="0"/>
              <a:t>1. Данные бухгалтерской отчетности, в которых отражен размер дебиторской задолженности, не являются достаточным доказательством возложения на АУ убытков.</a:t>
            </a:r>
            <a:br>
              <a:rPr lang="ru-RU" dirty="0" smtClean="0"/>
            </a:br>
            <a:r>
              <a:rPr lang="ru-RU" dirty="0" smtClean="0"/>
              <a:t/>
            </a:r>
            <a:br>
              <a:rPr lang="ru-RU" dirty="0" smtClean="0"/>
            </a:br>
            <a:r>
              <a:rPr lang="ru-RU" dirty="0" smtClean="0"/>
              <a:t>2. В предмет доказывания убытков входит обоснование возможности реального поступления денежных средств от контрагентов.</a:t>
            </a:r>
            <a:br>
              <a:rPr lang="ru-RU" dirty="0" smtClean="0"/>
            </a:br>
            <a:r>
              <a:rPr lang="ru-RU" dirty="0" smtClean="0"/>
              <a:t/>
            </a:r>
            <a:br>
              <a:rPr lang="ru-RU" dirty="0" smtClean="0"/>
            </a:br>
            <a:r>
              <a:rPr lang="ru-RU" dirty="0" smtClean="0"/>
              <a:t>3. Отсутствие у заявителя первичных документов не может освобождать его от необходимости обоснования заявленной суммы убытков.</a:t>
            </a:r>
            <a:endParaRPr lang="ru-RU" b="1" dirty="0" smtClean="0"/>
          </a:p>
        </p:txBody>
      </p:sp>
      <p:sp>
        <p:nvSpPr>
          <p:cNvPr id="4" name="Содержимое 3"/>
          <p:cNvSpPr>
            <a:spLocks noGrp="1"/>
          </p:cNvSpPr>
          <p:nvPr>
            <p:ph sz="half" idx="2"/>
          </p:nvPr>
        </p:nvSpPr>
        <p:spPr/>
        <p:txBody>
          <a:bodyPr>
            <a:normAutofit fontScale="32500" lnSpcReduction="20000"/>
          </a:bodyPr>
          <a:lstStyle/>
          <a:p>
            <a:pPr fontAlgn="base"/>
            <a:r>
              <a:rPr lang="ru-RU" b="1" dirty="0" smtClean="0"/>
              <a:t>Кредиторская задолженность, списываемая в связи с ликвидацией кредитора, включается в состав </a:t>
            </a:r>
            <a:r>
              <a:rPr lang="ru-RU" b="1" dirty="0" err="1" smtClean="0"/>
              <a:t>внереализационных</a:t>
            </a:r>
            <a:r>
              <a:rPr lang="ru-RU" b="1" dirty="0" smtClean="0"/>
              <a:t> доходов. Но исключение из ЕГРЮЛ – это не всегда ликвидация.</a:t>
            </a:r>
          </a:p>
          <a:p>
            <a:pPr fontAlgn="base"/>
            <a:r>
              <a:rPr lang="ru-RU" dirty="0" smtClean="0"/>
              <a:t>Источник: </a:t>
            </a:r>
            <a:r>
              <a:rPr lang="ru-RU" u="sng" dirty="0" smtClean="0">
                <a:hlinkClick r:id="rId3"/>
              </a:rPr>
              <a:t>Письмо Минфина от 07.02.2020 № 03-03-06/2/7955</a:t>
            </a:r>
            <a:endParaRPr lang="ru-RU" dirty="0" smtClean="0"/>
          </a:p>
          <a:p>
            <a:pPr fontAlgn="base"/>
            <a:r>
              <a:rPr lang="ru-RU" dirty="0" smtClean="0"/>
              <a:t>Ликвидация </a:t>
            </a:r>
            <a:r>
              <a:rPr lang="ru-RU" dirty="0" err="1" smtClean="0"/>
              <a:t>юрлица</a:t>
            </a:r>
            <a:r>
              <a:rPr lang="ru-RU" dirty="0" smtClean="0"/>
              <a:t> считается завершенной, а </a:t>
            </a:r>
            <a:r>
              <a:rPr lang="ru-RU" dirty="0" err="1" smtClean="0"/>
              <a:t>юрлицо</a:t>
            </a:r>
            <a:r>
              <a:rPr lang="ru-RU" dirty="0" smtClean="0"/>
              <a:t> прекратившим свое существование после внесения в ЕГРЮЛ соответствующей записи. Кредиторскую задолженность нужно включить в «прибыльные» доходы в том периоде, когда в ЕГРЮЛ была внесена запись о ликвидации кредитора.</a:t>
            </a:r>
          </a:p>
          <a:p>
            <a:pPr fontAlgn="base"/>
            <a:r>
              <a:rPr lang="ru-RU" dirty="0" smtClean="0"/>
              <a:t>Но исключить компанию из реестра могут также в связи с:</a:t>
            </a:r>
          </a:p>
          <a:p>
            <a:pPr fontAlgn="base"/>
            <a:r>
              <a:rPr lang="ru-RU" dirty="0" smtClean="0"/>
              <a:t>- невозможностью ликвидации из-за отсутствия средств на необходимые расходы и невозможностью возложить эти расходы на учредителей (участников) компании;</a:t>
            </a:r>
          </a:p>
          <a:p>
            <a:pPr fontAlgn="base"/>
            <a:r>
              <a:rPr lang="ru-RU" dirty="0" smtClean="0"/>
              <a:t>- недостоверностью сведений, внесенных в ЕГРЮЛ.</a:t>
            </a:r>
          </a:p>
          <a:p>
            <a:pPr fontAlgn="base"/>
            <a:r>
              <a:rPr lang="ru-RU" dirty="0" smtClean="0"/>
              <a:t>Так вот, если организация-кредитор была исключена из ЕГРЮЛ по любому из этих двух оснований, задолженность перед этой организацией не подлежит списанию и, соответственно, включению в состав внереализационных доходов.</a:t>
            </a:r>
          </a:p>
          <a:p>
            <a:pPr fontAlgn="base"/>
            <a:endParaRPr lang="ru-RU" dirty="0"/>
          </a:p>
          <a:p>
            <a:pPr fontAlgn="base"/>
            <a:endParaRPr lang="ru-RU" dirty="0" smtClean="0"/>
          </a:p>
          <a:p>
            <a:pPr fontAlgn="base"/>
            <a:endParaRPr lang="ru-RU" b="1" dirty="0">
              <a:solidFill>
                <a:srgbClr val="FF0000"/>
              </a:solidFill>
            </a:endParaRPr>
          </a:p>
          <a:p>
            <a:pPr fontAlgn="base"/>
            <a:r>
              <a:rPr lang="ru-RU" b="1" dirty="0">
                <a:solidFill>
                  <a:srgbClr val="FF0000"/>
                </a:solidFill>
              </a:rPr>
              <a:t>Письмо Федеральной налоговой службы от 7 декабря 2020 г. № СД-4-3/20120@ “О применении статьи 266 НК РФ”</a:t>
            </a:r>
            <a:br>
              <a:rPr lang="ru-RU" b="1" dirty="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Можно списать в текущем периоде прошлое. НО проверят не списал ли в предыдущем</a:t>
            </a:r>
            <a:endParaRPr lang="ru-RU" b="1" dirty="0">
              <a:solidFill>
                <a:srgbClr val="FF0000"/>
              </a:solidFill>
            </a:endParaRPr>
          </a:p>
        </p:txBody>
      </p:sp>
    </p:spTree>
    <p:extLst>
      <p:ext uri="{BB962C8B-B14F-4D97-AF65-F5344CB8AC3E}">
        <p14:creationId xmlns="" xmlns:p14="http://schemas.microsoft.com/office/powerpoint/2010/main" val="3608079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87159"/>
            <a:ext cx="10515600" cy="1325563"/>
          </a:xfrm>
        </p:spPr>
        <p:txBody>
          <a:bodyPr>
            <a:normAutofit fontScale="90000"/>
          </a:bodyPr>
          <a:lstStyle/>
          <a:p>
            <a:r>
              <a:rPr lang="ru-RU" b="1" dirty="0"/>
              <a:t>ИП или НЕТ ПИСЬМО ФНС</a:t>
            </a:r>
            <a:br>
              <a:rPr lang="ru-RU" b="1" dirty="0"/>
            </a:br>
            <a:r>
              <a:rPr lang="ru-RU" b="1" dirty="0"/>
              <a:t>от 7 мая 2019 г. N СА-4-7/8614</a:t>
            </a:r>
            <a:br>
              <a:rPr lang="ru-RU" b="1" dirty="0"/>
            </a:br>
            <a:endParaRPr lang="ru-RU" dirty="0"/>
          </a:p>
        </p:txBody>
      </p:sp>
      <p:sp>
        <p:nvSpPr>
          <p:cNvPr id="3" name="Объект 2"/>
          <p:cNvSpPr>
            <a:spLocks noGrp="1"/>
          </p:cNvSpPr>
          <p:nvPr>
            <p:ph idx="1"/>
          </p:nvPr>
        </p:nvSpPr>
        <p:spPr/>
        <p:txBody>
          <a:bodyPr>
            <a:normAutofit fontScale="47500" lnSpcReduction="20000"/>
          </a:bodyPr>
          <a:lstStyle/>
          <a:p>
            <a:r>
              <a:rPr lang="ru-RU" b="1" dirty="0"/>
              <a:t>Общие признаки, свидетельствующие об осуществлении физическим лицом предпринимательской деятельности</a:t>
            </a:r>
            <a:r>
              <a:rPr lang="ru-RU" b="1" dirty="0" smtClean="0"/>
              <a:t>. </a:t>
            </a:r>
            <a:r>
              <a:rPr lang="ru-RU" dirty="0"/>
              <a:t> </a:t>
            </a:r>
          </a:p>
          <a:p>
            <a:r>
              <a:rPr lang="ru-RU" sz="5000" b="1" dirty="0" smtClean="0"/>
              <a:t>4</a:t>
            </a:r>
            <a:r>
              <a:rPr lang="ru-RU" sz="5000" b="1" dirty="0"/>
              <a:t>. Реализация права на освобождение от уплаты НДС в порядке статьи 145 НК РФ.</a:t>
            </a:r>
            <a:endParaRPr lang="ru-RU" sz="5000" dirty="0"/>
          </a:p>
          <a:p>
            <a:r>
              <a:rPr lang="ru-RU" b="1" dirty="0"/>
              <a:t>5. Вменение статуса предпринимателя по результатам налоговой проверки не должно приводить к исчислению </a:t>
            </a:r>
            <a:r>
              <a:rPr lang="ru-RU" sz="4000" b="1" dirty="0"/>
              <a:t>НДС в повышенном размере.- В ТОМ ЧИСЛЕ НДС</a:t>
            </a:r>
            <a:r>
              <a:rPr lang="ru-RU" sz="1600" dirty="0"/>
              <a:t>  - </a:t>
            </a:r>
            <a:r>
              <a:rPr lang="ru-RU" sz="6000" b="1" dirty="0">
                <a:solidFill>
                  <a:srgbClr val="00B050"/>
                </a:solidFill>
              </a:rPr>
              <a:t>ВС РФ о от 18.01.2019 N 78-КГ 18-66 </a:t>
            </a:r>
            <a:endParaRPr lang="ru-RU" sz="6000" b="1" dirty="0" smtClean="0">
              <a:solidFill>
                <a:srgbClr val="00B050"/>
              </a:solidFill>
            </a:endParaRPr>
          </a:p>
          <a:p>
            <a:pPr fontAlgn="base"/>
            <a:endParaRPr lang="ru-RU" sz="4000" b="1" dirty="0" smtClean="0"/>
          </a:p>
          <a:p>
            <a:pPr fontAlgn="base"/>
            <a:r>
              <a:rPr lang="ru-RU" sz="4000" b="1" dirty="0" smtClean="0"/>
              <a:t>Даже </a:t>
            </a:r>
            <a:r>
              <a:rPr lang="ru-RU" sz="4000" b="1" dirty="0"/>
              <a:t>если в ходе проверки выяснится, что гражданин ведет бизнес-деятельность без регистрации ИП, фиксированные страховые взносы ему доначислять не </a:t>
            </a:r>
            <a:r>
              <a:rPr lang="ru-RU" sz="4000" b="1" dirty="0" err="1" smtClean="0"/>
              <a:t>должны.</a:t>
            </a:r>
            <a:r>
              <a:rPr lang="ru-RU" sz="4000" u="sng" dirty="0" err="1" smtClean="0">
                <a:hlinkClick r:id="rId2"/>
              </a:rPr>
              <a:t>Письмо</a:t>
            </a:r>
            <a:r>
              <a:rPr lang="ru-RU" sz="4000" u="sng" dirty="0" smtClean="0">
                <a:hlinkClick r:id="rId2"/>
              </a:rPr>
              <a:t> </a:t>
            </a:r>
            <a:r>
              <a:rPr lang="ru-RU" sz="4000" u="sng" dirty="0">
                <a:hlinkClick r:id="rId2"/>
              </a:rPr>
              <a:t>ФНС от 05.10.2020 N БС-4-11/16209@</a:t>
            </a:r>
            <a:endParaRPr lang="ru-RU" sz="4000" dirty="0"/>
          </a:p>
          <a:p>
            <a:r>
              <a:rPr lang="ru-RU" sz="4000" dirty="0" smtClean="0"/>
              <a:t>Минфина </a:t>
            </a:r>
            <a:r>
              <a:rPr lang="ru-RU" sz="4000" dirty="0"/>
              <a:t>России от 07.11.2006 N 03-01-11/4/82 и ФНС России от 08.02.2013 N ЕД-3-3/412</a:t>
            </a:r>
            <a:r>
              <a:rPr lang="ru-RU" sz="4000" dirty="0" smtClean="0"/>
              <a:t>@ - </a:t>
            </a:r>
            <a:r>
              <a:rPr lang="ru-RU" sz="4000" dirty="0"/>
              <a:t>изготовление или приобретение имущества с целью последующего извлечения прибыли от его использования или реализации</a:t>
            </a:r>
            <a:r>
              <a:rPr lang="ru-RU" sz="4000" dirty="0" smtClean="0"/>
              <a:t>; - </a:t>
            </a:r>
            <a:r>
              <a:rPr lang="ru-RU" sz="4000" dirty="0"/>
              <a:t>хозяйственный учет операций, связанных с осуществлением сделок</a:t>
            </a:r>
            <a:r>
              <a:rPr lang="ru-RU" sz="4000" dirty="0" smtClean="0"/>
              <a:t>;- </a:t>
            </a:r>
            <a:r>
              <a:rPr lang="ru-RU" sz="4000" dirty="0"/>
              <a:t>взаимосвязанность всех совершаемых гражданином в определенный период времени сделок</a:t>
            </a:r>
            <a:r>
              <a:rPr lang="ru-RU" sz="4000" dirty="0" smtClean="0"/>
              <a:t>;- </a:t>
            </a:r>
            <a:r>
              <a:rPr lang="ru-RU" sz="4000" dirty="0"/>
              <a:t>устойчивые связи с продавцами, покупателями, прочими контрагентами.</a:t>
            </a:r>
          </a:p>
          <a:p>
            <a:endParaRPr lang="ru-RU" sz="6000" b="1" dirty="0">
              <a:solidFill>
                <a:srgbClr val="00B050"/>
              </a:solidFill>
            </a:endParaRPr>
          </a:p>
          <a:p>
            <a:endParaRPr lang="ru-RU" dirty="0"/>
          </a:p>
        </p:txBody>
      </p:sp>
    </p:spTree>
    <p:extLst>
      <p:ext uri="{BB962C8B-B14F-4D97-AF65-F5344CB8AC3E}">
        <p14:creationId xmlns="" xmlns:p14="http://schemas.microsoft.com/office/powerpoint/2010/main" val="233325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Ип</a:t>
            </a:r>
            <a:r>
              <a:rPr lang="ru-RU" dirty="0" smtClean="0"/>
              <a:t>???</a:t>
            </a:r>
            <a:endParaRPr lang="ru-RU" dirty="0"/>
          </a:p>
        </p:txBody>
      </p:sp>
      <p:sp>
        <p:nvSpPr>
          <p:cNvPr id="3" name="Объект 2"/>
          <p:cNvSpPr>
            <a:spLocks noGrp="1"/>
          </p:cNvSpPr>
          <p:nvPr>
            <p:ph idx="1"/>
          </p:nvPr>
        </p:nvSpPr>
        <p:spPr/>
        <p:txBody>
          <a:bodyPr>
            <a:normAutofit lnSpcReduction="10000"/>
          </a:bodyPr>
          <a:lstStyle/>
          <a:p>
            <a:r>
              <a:rPr lang="ru-RU" b="1" dirty="0" err="1"/>
              <a:t>Брызгалин</a:t>
            </a:r>
            <a:r>
              <a:rPr lang="ru-RU" b="1" dirty="0"/>
              <a:t> Р.В.</a:t>
            </a:r>
            <a:r>
              <a:rPr lang="ru-RU" dirty="0"/>
              <a:t> продал в 2018 году две квартиры, дом и нежилой объект. Подал декларацию по НДФЛ</a:t>
            </a:r>
            <a:r>
              <a:rPr lang="ru-RU" dirty="0" smtClean="0"/>
              <a:t>. Цена </a:t>
            </a:r>
            <a:r>
              <a:rPr lang="ru-RU" dirty="0"/>
              <a:t>по договору была близка к покупной - налог к уплате получился 0</a:t>
            </a:r>
            <a:r>
              <a:rPr lang="ru-RU" dirty="0" smtClean="0"/>
              <a:t>. Налоговики </a:t>
            </a:r>
            <a:r>
              <a:rPr lang="ru-RU" dirty="0"/>
              <a:t>решили, что это предпринимательская деятельность. И поскольку у гражданина было ИП на 6% - </a:t>
            </a:r>
            <a:r>
              <a:rPr lang="ru-RU" dirty="0" err="1"/>
              <a:t>доначислили</a:t>
            </a:r>
            <a:r>
              <a:rPr lang="ru-RU" dirty="0"/>
              <a:t> налог</a:t>
            </a:r>
            <a:r>
              <a:rPr lang="ru-RU" dirty="0" smtClean="0"/>
              <a:t>. Доказать</a:t>
            </a:r>
            <a:r>
              <a:rPr lang="ru-RU" dirty="0"/>
              <a:t>, что объекты покупал для себя - налогоплательщик не сумел</a:t>
            </a:r>
            <a:r>
              <a:rPr lang="ru-RU" dirty="0" smtClean="0"/>
              <a:t>. Налоговики </a:t>
            </a:r>
            <a:r>
              <a:rPr lang="ru-RU" dirty="0"/>
              <a:t>выяснили, что все объекты приобретал через конкурсных управляющих у банкротов. В короткие сроки (1-5 месяцев) перепродавал. Причем покупатели пояснили, что все объекты находились  </a:t>
            </a:r>
            <a:r>
              <a:rPr lang="ru-RU" dirty="0" smtClean="0"/>
              <a:t>в </a:t>
            </a:r>
            <a:r>
              <a:rPr lang="ru-RU" dirty="0"/>
              <a:t>непригодном для проживания состоянии</a:t>
            </a:r>
            <a:r>
              <a:rPr lang="ru-RU" dirty="0" smtClean="0"/>
              <a:t>. </a:t>
            </a:r>
            <a:r>
              <a:rPr lang="ru-RU" b="1" dirty="0" smtClean="0"/>
              <a:t>Итог</a:t>
            </a:r>
            <a:r>
              <a:rPr lang="ru-RU" b="1" dirty="0"/>
              <a:t>: -0,64 млн. руб</a:t>
            </a:r>
            <a:r>
              <a:rPr lang="ru-RU" b="1" dirty="0" smtClean="0"/>
              <a:t>. </a:t>
            </a:r>
            <a:r>
              <a:rPr lang="ru-RU" dirty="0" smtClean="0"/>
              <a:t>АС </a:t>
            </a:r>
            <a:r>
              <a:rPr lang="ru-RU" dirty="0"/>
              <a:t>ЗСО от 10.06.2021 по делу #А27-19289/2020</a:t>
            </a:r>
          </a:p>
        </p:txBody>
      </p:sp>
    </p:spTree>
    <p:extLst>
      <p:ext uri="{BB962C8B-B14F-4D97-AF65-F5344CB8AC3E}">
        <p14:creationId xmlns="" xmlns:p14="http://schemas.microsoft.com/office/powerpoint/2010/main" val="318437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Кого сажать?</a:t>
            </a:r>
            <a:endParaRPr lang="ru-RU" dirty="0"/>
          </a:p>
        </p:txBody>
      </p:sp>
      <p:sp>
        <p:nvSpPr>
          <p:cNvPr id="3" name="Содержимое 2"/>
          <p:cNvSpPr>
            <a:spLocks noGrp="1"/>
          </p:cNvSpPr>
          <p:nvPr>
            <p:ph sz="half" idx="1"/>
          </p:nvPr>
        </p:nvSpPr>
        <p:spPr/>
        <p:txBody>
          <a:bodyPr>
            <a:normAutofit fontScale="25000" lnSpcReduction="20000"/>
          </a:bodyPr>
          <a:lstStyle/>
          <a:p>
            <a:r>
              <a:rPr lang="ru-RU" sz="3600" dirty="0"/>
              <a:t>Порядок возмещения ущерба - ФНС России в </a:t>
            </a:r>
            <a:r>
              <a:rPr lang="ru-RU" sz="3600" u="sng" dirty="0">
                <a:hlinkClick r:id="rId2"/>
              </a:rPr>
              <a:t>приказ от 19.03.2018 № ММВ-7-8/153@</a:t>
            </a:r>
            <a:r>
              <a:rPr lang="ru-RU" sz="3600" dirty="0"/>
              <a:t>,</a:t>
            </a:r>
            <a:endParaRPr lang="ru-RU" sz="3600" b="1" dirty="0"/>
          </a:p>
          <a:p>
            <a:r>
              <a:rPr lang="ru-RU" sz="3600" b="1" dirty="0">
                <a:solidFill>
                  <a:srgbClr val="FF0000"/>
                </a:solidFill>
              </a:rPr>
              <a:t>Конфискация имущества </a:t>
            </a:r>
            <a:r>
              <a:rPr lang="ru-RU" sz="3600" dirty="0"/>
              <a:t>Постановление Пленума Верховного Суда Российской Федерации от 14 июня 2018 года №17 «О некоторых вопросах, связанных с применением конфискации имущества в уголовном судопроизводстве»</a:t>
            </a:r>
            <a:br>
              <a:rPr lang="ru-RU" sz="3600" dirty="0"/>
            </a:br>
            <a:r>
              <a:rPr lang="ru-RU" sz="3600" b="1" dirty="0"/>
              <a:t>КС РФ от 22 марта 2018 года №12-П «По делу о проверке конституционной частей первой и третьей статьи 107 Уголовно-процессуального кодекса Российской Федерации в связи с жалобой гражданина С.А. Костромина</a:t>
            </a:r>
            <a:r>
              <a:rPr lang="ru-RU" sz="3600" dirty="0"/>
              <a:t>»- сажать в СИЗО не надо…</a:t>
            </a:r>
          </a:p>
          <a:p>
            <a:r>
              <a:rPr lang="ru-RU" sz="4500" b="1" dirty="0"/>
              <a:t/>
            </a:r>
            <a:br>
              <a:rPr lang="ru-RU" sz="4500" b="1" dirty="0"/>
            </a:br>
            <a:r>
              <a:rPr lang="ru-RU" sz="4500" b="1" dirty="0"/>
              <a:t>10 лет срок давности по</a:t>
            </a:r>
          </a:p>
          <a:p>
            <a:r>
              <a:rPr lang="ru-RU" sz="4500" b="1" dirty="0">
                <a:latin typeface="Open Sans" panose="020B0606030504020204" pitchFamily="34" charset="0"/>
                <a:ea typeface="Open Sans" panose="020B0606030504020204" pitchFamily="34" charset="0"/>
                <a:cs typeface="Open Sans" panose="020B0606030504020204" pitchFamily="34" charset="0"/>
              </a:rPr>
              <a:t>часть 2 статьи 199 УК РФ</a:t>
            </a:r>
          </a:p>
          <a:p>
            <a:r>
              <a:rPr lang="ru-RU" sz="4500" b="1" dirty="0">
                <a:latin typeface="Open Sans" panose="020B0606030504020204" pitchFamily="34" charset="0"/>
                <a:ea typeface="Open Sans" panose="020B0606030504020204" pitchFamily="34" charset="0"/>
                <a:cs typeface="Open Sans" panose="020B0606030504020204" pitchFamily="34" charset="0"/>
              </a:rPr>
              <a:t>часть 2 статьи 199.1 УК РФ</a:t>
            </a:r>
          </a:p>
          <a:p>
            <a:r>
              <a:rPr lang="ru-RU" sz="4500" b="1" dirty="0">
                <a:latin typeface="Open Sans" panose="020B0606030504020204" pitchFamily="34" charset="0"/>
                <a:ea typeface="Open Sans" panose="020B0606030504020204" pitchFamily="34" charset="0"/>
                <a:cs typeface="Open Sans" panose="020B0606030504020204" pitchFamily="34" charset="0"/>
              </a:rPr>
              <a:t>часть 2 статьи 199.2 УК </a:t>
            </a:r>
            <a:r>
              <a:rPr lang="ru-RU" sz="5500" b="1" dirty="0">
                <a:latin typeface="Open Sans" panose="020B0606030504020204" pitchFamily="34" charset="0"/>
                <a:ea typeface="Open Sans" panose="020B0606030504020204" pitchFamily="34" charset="0"/>
                <a:cs typeface="Open Sans" panose="020B0606030504020204" pitchFamily="34" charset="0"/>
              </a:rPr>
              <a:t>РФ</a:t>
            </a:r>
          </a:p>
          <a:p>
            <a:r>
              <a:rPr lang="ru-RU" sz="5500" b="1" dirty="0">
                <a:hlinkClick r:id="rId3"/>
              </a:rPr>
              <a:t>Типовой	 устав приказ Министерства экономического развития</a:t>
            </a:r>
            <a:r>
              <a:rPr lang="ru-RU" sz="5500" b="1" dirty="0"/>
              <a:t> Российской Федерации от 1 августа 2018 года № 411.</a:t>
            </a:r>
            <a:endParaRPr lang="ru-RU" sz="5500" dirty="0"/>
          </a:p>
          <a:p>
            <a:endParaRPr lang="ru-RU" sz="4500" b="1" dirty="0">
              <a:latin typeface="Open Sans" panose="020B0606030504020204" pitchFamily="34" charset="0"/>
              <a:ea typeface="Open Sans" panose="020B0606030504020204" pitchFamily="34" charset="0"/>
              <a:cs typeface="Open Sans" panose="020B0606030504020204" pitchFamily="34" charset="0"/>
            </a:endParaRPr>
          </a:p>
          <a:p>
            <a:endParaRPr lang="ru-RU" b="1" dirty="0" smtClean="0"/>
          </a:p>
        </p:txBody>
      </p:sp>
      <p:sp>
        <p:nvSpPr>
          <p:cNvPr id="4" name="Содержимое 3"/>
          <p:cNvSpPr>
            <a:spLocks noGrp="1"/>
          </p:cNvSpPr>
          <p:nvPr>
            <p:ph sz="half" idx="2"/>
          </p:nvPr>
        </p:nvSpPr>
        <p:spPr/>
        <p:txBody>
          <a:bodyPr>
            <a:normAutofit fontScale="25000" lnSpcReduction="20000"/>
          </a:bodyPr>
          <a:lstStyle/>
          <a:p>
            <a:r>
              <a:rPr lang="ru-RU" sz="4000" b="1" dirty="0"/>
              <a:t>2 директора Письмо ФНС России от 11 мая 2021 г. № ЗГ-3-14/3550@</a:t>
            </a:r>
          </a:p>
          <a:p>
            <a:endParaRPr lang="ru-RU" dirty="0"/>
          </a:p>
          <a:p>
            <a:r>
              <a:rPr lang="ru-RU" dirty="0" smtClean="0"/>
              <a:t>Директор, бухгалтер, учредитель, реальный хозяин (</a:t>
            </a:r>
            <a:r>
              <a:rPr lang="ru-RU" dirty="0" smtClean="0">
                <a:solidFill>
                  <a:srgbClr val="FF0000"/>
                </a:solidFill>
              </a:rPr>
              <a:t>контролирующее бизнес лицо)</a:t>
            </a:r>
          </a:p>
          <a:p>
            <a:r>
              <a:rPr lang="ru-RU" b="1" dirty="0" smtClean="0">
                <a:solidFill>
                  <a:srgbClr val="0070C0"/>
                </a:solidFill>
              </a:rPr>
              <a:t>Прием-передача документов</a:t>
            </a:r>
          </a:p>
          <a:p>
            <a:r>
              <a:rPr lang="ru-RU" b="1" dirty="0" smtClean="0">
                <a:solidFill>
                  <a:srgbClr val="0070C0"/>
                </a:solidFill>
              </a:rPr>
              <a:t>Должностная инструкция</a:t>
            </a:r>
          </a:p>
          <a:p>
            <a:r>
              <a:rPr lang="ru-RU" b="1" dirty="0" smtClean="0">
                <a:solidFill>
                  <a:srgbClr val="0070C0"/>
                </a:solidFill>
              </a:rPr>
              <a:t>Опрос сотрудников</a:t>
            </a:r>
          </a:p>
          <a:p>
            <a:endParaRPr lang="ru-RU" dirty="0" smtClean="0"/>
          </a:p>
          <a:p>
            <a:r>
              <a:rPr lang="ru-RU" sz="3500" dirty="0"/>
              <a:t>номиналы</a:t>
            </a:r>
          </a:p>
          <a:p>
            <a:r>
              <a:rPr lang="ru-RU" sz="3500" dirty="0"/>
              <a:t>лицам грозит </a:t>
            </a:r>
            <a:r>
              <a:rPr lang="ru-RU" sz="3500" dirty="0" err="1"/>
              <a:t>уголовка</a:t>
            </a:r>
            <a:r>
              <a:rPr lang="ru-RU" sz="3500" dirty="0"/>
              <a:t> по </a:t>
            </a:r>
            <a:r>
              <a:rPr lang="ru-RU" sz="3500" b="1" dirty="0"/>
              <a:t>ст. 199, 199.1, 327, 171, 173.1, 173.2 УК РФ</a:t>
            </a:r>
            <a:r>
              <a:rPr lang="ru-RU" sz="3500" dirty="0"/>
              <a:t>. П</a:t>
            </a:r>
          </a:p>
          <a:p>
            <a:endParaRPr lang="ru-RU" sz="4400" b="1" dirty="0"/>
          </a:p>
          <a:p>
            <a:r>
              <a:rPr lang="ru-RU" sz="4400" b="1" dirty="0"/>
              <a:t>Организатор</a:t>
            </a:r>
          </a:p>
          <a:p>
            <a:r>
              <a:rPr lang="ru-RU" sz="4400" b="1" dirty="0"/>
              <a:t>Подстрекатель</a:t>
            </a:r>
          </a:p>
          <a:p>
            <a:r>
              <a:rPr lang="ru-RU" sz="4400" b="1" dirty="0"/>
              <a:t>Исполнитель-</a:t>
            </a:r>
            <a:r>
              <a:rPr lang="ru-RU" sz="4400" b="1" dirty="0">
                <a:solidFill>
                  <a:srgbClr val="FF0000"/>
                </a:solidFill>
              </a:rPr>
              <a:t>НОМИНАЛ</a:t>
            </a:r>
          </a:p>
          <a:p>
            <a:r>
              <a:rPr lang="ru-RU" sz="4400" b="1" dirty="0"/>
              <a:t>Пособник- </a:t>
            </a:r>
            <a:r>
              <a:rPr lang="ru-RU" sz="4400" b="1" dirty="0">
                <a:solidFill>
                  <a:srgbClr val="FF0000"/>
                </a:solidFill>
              </a:rPr>
              <a:t>БУХГАЛТЕР и менеджер</a:t>
            </a:r>
          </a:p>
          <a:p>
            <a:endParaRPr lang="ru-RU" sz="4400" b="1" dirty="0"/>
          </a:p>
          <a:p>
            <a:r>
              <a:rPr lang="ru-RU" b="1" dirty="0">
                <a:latin typeface="Open Sans" panose="020B0606030504020204" pitchFamily="34" charset="0"/>
                <a:ea typeface="Open Sans" panose="020B0606030504020204" pitchFamily="34" charset="0"/>
                <a:cs typeface="Open Sans" panose="020B0606030504020204" pitchFamily="34" charset="0"/>
              </a:rPr>
              <a:t>МЕРОПРИЯТИЯ ПО СБОРУ ДОКАЗАТЕЛЬСТВ ДЛЯ ЦЕЛЕЙ УГОЛОВНОГО СУДОПРОИЗВОДСТВА</a:t>
            </a:r>
          </a:p>
          <a:p>
            <a:r>
              <a:rPr lang="ru-RU" altLang="ru-RU" dirty="0">
                <a:latin typeface="Open Sans" panose="020B0606030504020204" pitchFamily="34" charset="0"/>
                <a:ea typeface="Open Sans" panose="020B0606030504020204" pitchFamily="34" charset="0"/>
                <a:cs typeface="Open Sans" panose="020B0606030504020204" pitchFamily="34" charset="0"/>
              </a:rPr>
              <a:t>ОПЕРАТИВНО-РОЗЫСКНЫЕ МЕРОПРИЯТИЯ</a:t>
            </a:r>
            <a:r>
              <a:rPr lang="ru-RU" altLang="ru-RU" sz="1600" b="1" dirty="0">
                <a:cs typeface="Arial" charset="0"/>
              </a:rPr>
              <a:t> </a:t>
            </a:r>
          </a:p>
          <a:p>
            <a:r>
              <a:rPr lang="ru-RU" altLang="ru-RU" dirty="0">
                <a:latin typeface="Open Sans" panose="020B0606030504020204" pitchFamily="34" charset="0"/>
                <a:ea typeface="Open Sans" panose="020B0606030504020204" pitchFamily="34" charset="0"/>
                <a:cs typeface="Open Sans" panose="020B0606030504020204" pitchFamily="34" charset="0"/>
              </a:rPr>
              <a:t>ДОСЛЕДСТВЕННАЯ ПРОВЕРКА</a:t>
            </a:r>
          </a:p>
          <a:p>
            <a:r>
              <a:rPr lang="ru-RU" altLang="ru-RU" dirty="0">
                <a:latin typeface="Open Sans" panose="020B0606030504020204" pitchFamily="34" charset="0"/>
                <a:ea typeface="Open Sans" panose="020B0606030504020204" pitchFamily="34" charset="0"/>
                <a:cs typeface="Open Sans" panose="020B0606030504020204" pitchFamily="34" charset="0"/>
              </a:rPr>
              <a:t>СЛЕДСТВЕННЫЕ ДЕЙСТВИЯ</a:t>
            </a:r>
          </a:p>
          <a:p>
            <a:endParaRPr lang="ru-RU" dirty="0"/>
          </a:p>
        </p:txBody>
      </p:sp>
    </p:spTree>
    <p:extLst>
      <p:ext uri="{BB962C8B-B14F-4D97-AF65-F5344CB8AC3E}">
        <p14:creationId xmlns="" xmlns:p14="http://schemas.microsoft.com/office/powerpoint/2010/main" val="3591809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786210"/>
          </a:xfrm>
        </p:spPr>
        <p:txBody>
          <a:bodyPr>
            <a:normAutofit/>
          </a:bodyPr>
          <a:lstStyle/>
          <a:p>
            <a:pPr indent="358775"/>
            <a:r>
              <a:rPr lang="ru-RU" sz="12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ФЗ от 01.04.2020 N 73-ФЗ "О внесении изменений в Уголовный кодекс Российской Федерации и статью 28.1 Уголовно-процессуального кодекса Российской Федерации».</a:t>
            </a:r>
            <a:r>
              <a:rPr lang="ru-RU" sz="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200" b="1" i="1" dirty="0">
                <a:solidFill>
                  <a:srgbClr val="000000"/>
                </a:solidFill>
                <a:latin typeface="Arial" panose="020B0604020202020204" pitchFamily="34" charset="0"/>
                <a:cs typeface="Arial" panose="020B0604020202020204" pitchFamily="34" charset="0"/>
              </a:rPr>
              <a:t>Согласно внесенным поправкам нарушение требований валютного законодательства РФ о зачислении или о возврате денежных средств, совершенное в крупном размере, будет признаваться уголовно -наказуемым деянием только в случае, если оно совершено лицом, ранее подвергнутым административному наказанию за аналогичное деяние. </a:t>
            </a:r>
          </a:p>
        </p:txBody>
      </p:sp>
      <p:sp>
        <p:nvSpPr>
          <p:cNvPr id="3" name="Содержимое 2"/>
          <p:cNvSpPr>
            <a:spLocks noGrp="1"/>
          </p:cNvSpPr>
          <p:nvPr>
            <p:ph sz="half" idx="1"/>
          </p:nvPr>
        </p:nvSpPr>
        <p:spPr>
          <a:xfrm>
            <a:off x="1981200" y="2132857"/>
            <a:ext cx="4038600" cy="3993307"/>
          </a:xfrm>
        </p:spPr>
        <p:txBody>
          <a:bodyPr>
            <a:normAutofit fontScale="47500" lnSpcReduction="20000"/>
          </a:bodyPr>
          <a:lstStyle/>
          <a:p>
            <a:pPr algn="just" hangingPunct="0">
              <a:lnSpc>
                <a:spcPct val="107000"/>
              </a:lnSpc>
              <a:spcAft>
                <a:spcPts val="800"/>
              </a:spcAft>
            </a:pPr>
            <a:r>
              <a:rPr lang="ru-RU" b="1" dirty="0" smtClean="0">
                <a:latin typeface="Arial" panose="020B0604020202020204" pitchFamily="34" charset="0"/>
                <a:cs typeface="Arial" panose="020B0604020202020204" pitchFamily="34" charset="0"/>
              </a:rPr>
              <a:t>Крупный размер:</a:t>
            </a:r>
          </a:p>
          <a:p>
            <a:pPr lvl="0" algn="just" hangingPunct="0">
              <a:lnSpc>
                <a:spcPct val="107000"/>
              </a:lnSpc>
              <a:buFont typeface="Wingdings" panose="05000000000000000000" pitchFamily="2" charset="2"/>
              <a:buChar char=""/>
            </a:pPr>
            <a:r>
              <a:rPr lang="ru-RU" b="1" dirty="0" smtClean="0">
                <a:latin typeface="Arial" panose="020B0604020202020204" pitchFamily="34" charset="0"/>
                <a:cs typeface="Arial" panose="020B0604020202020204" pitchFamily="34" charset="0"/>
              </a:rPr>
              <a:t>сумма налогов, сборов, страховых взносов,</a:t>
            </a:r>
          </a:p>
          <a:p>
            <a:pPr lvl="0" algn="just" hangingPunct="0">
              <a:lnSpc>
                <a:spcPct val="107000"/>
              </a:lnSpc>
              <a:buFont typeface="Wingdings" panose="05000000000000000000" pitchFamily="2" charset="2"/>
              <a:buChar char=""/>
            </a:pPr>
            <a:r>
              <a:rPr lang="ru-RU" b="1" dirty="0" smtClean="0">
                <a:latin typeface="Arial" panose="020B0604020202020204" pitchFamily="34" charset="0"/>
                <a:cs typeface="Arial" panose="020B0604020202020204" pitchFamily="34" charset="0"/>
              </a:rPr>
              <a:t>период - в пределах 3-х финансовых лет подряд,</a:t>
            </a:r>
          </a:p>
          <a:p>
            <a:pPr algn="just" hangingPunct="0">
              <a:lnSpc>
                <a:spcPct val="107000"/>
              </a:lnSpc>
              <a:spcAft>
                <a:spcPts val="800"/>
              </a:spcAft>
              <a:buFont typeface="Wingdings" panose="05000000000000000000" pitchFamily="2" charset="2"/>
              <a:buChar char=""/>
            </a:pPr>
            <a:r>
              <a:rPr lang="ru-RU" b="1" dirty="0" smtClean="0">
                <a:latin typeface="Arial" panose="020B0604020202020204" pitchFamily="34" charset="0"/>
                <a:cs typeface="Arial" panose="020B0604020202020204" pitchFamily="34" charset="0"/>
              </a:rPr>
              <a:t>сумму ˃ 15 </a:t>
            </a:r>
            <a:r>
              <a:rPr lang="ru-RU" b="1" dirty="0" err="1" smtClean="0">
                <a:latin typeface="Arial" panose="020B0604020202020204" pitchFamily="34" charset="0"/>
                <a:cs typeface="Arial" panose="020B0604020202020204" pitchFamily="34" charset="0"/>
              </a:rPr>
              <a:t>млн</a:t>
            </a:r>
            <a:r>
              <a:rPr lang="ru-RU" b="1" dirty="0" smtClean="0">
                <a:latin typeface="Arial" panose="020B0604020202020204" pitchFamily="34" charset="0"/>
                <a:cs typeface="Arial" panose="020B0604020202020204" pitchFamily="34" charset="0"/>
              </a:rPr>
              <a:t> рублей.</a:t>
            </a:r>
          </a:p>
          <a:p>
            <a:pPr algn="just" hangingPunct="0">
              <a:lnSpc>
                <a:spcPct val="150000"/>
              </a:lnSpc>
            </a:pPr>
            <a:r>
              <a:rPr lang="ru-RU" b="1" dirty="0" smtClean="0">
                <a:latin typeface="Arial" panose="020B0604020202020204" pitchFamily="34" charset="0"/>
                <a:cs typeface="Arial" panose="020B0604020202020204" pitchFamily="34" charset="0"/>
              </a:rPr>
              <a:t>Особо крупный размер:</a:t>
            </a:r>
          </a:p>
          <a:p>
            <a:pPr lvl="0" algn="just" hangingPunct="0">
              <a:lnSpc>
                <a:spcPct val="150000"/>
              </a:lnSpc>
              <a:buFont typeface="Wingdings" panose="05000000000000000000" pitchFamily="2" charset="2"/>
              <a:buChar char=""/>
            </a:pPr>
            <a:r>
              <a:rPr lang="ru-RU" b="1" dirty="0" smtClean="0">
                <a:latin typeface="Arial" panose="020B0604020202020204" pitchFamily="34" charset="0"/>
                <a:cs typeface="Arial" panose="020B0604020202020204" pitchFamily="34" charset="0"/>
              </a:rPr>
              <a:t>более 45 </a:t>
            </a:r>
            <a:r>
              <a:rPr lang="ru-RU" b="1" dirty="0" err="1" smtClean="0">
                <a:latin typeface="Arial" panose="020B0604020202020204" pitchFamily="34" charset="0"/>
                <a:cs typeface="Arial" panose="020B0604020202020204" pitchFamily="34" charset="0"/>
              </a:rPr>
              <a:t>млн</a:t>
            </a:r>
            <a:r>
              <a:rPr lang="ru-RU" b="1" dirty="0" smtClean="0">
                <a:latin typeface="Arial" panose="020B0604020202020204" pitchFamily="34" charset="0"/>
                <a:cs typeface="Arial" panose="020B0604020202020204" pitchFamily="34" charset="0"/>
              </a:rPr>
              <a:t> рублей.</a:t>
            </a:r>
          </a:p>
          <a:p>
            <a:pPr algn="just" hangingPunct="0">
              <a:lnSpc>
                <a:spcPct val="150000"/>
              </a:lnSpc>
            </a:pPr>
            <a:r>
              <a:rPr lang="ru-RU" b="1" dirty="0" smtClean="0">
                <a:latin typeface="Arial" panose="020B0604020202020204" pitchFamily="34" charset="0"/>
                <a:cs typeface="Arial" panose="020B0604020202020204" pitchFamily="34" charset="0"/>
              </a:rPr>
              <a:t> </a:t>
            </a:r>
          </a:p>
          <a:p>
            <a:endParaRPr lang="ru-RU" dirty="0"/>
          </a:p>
        </p:txBody>
      </p:sp>
      <p:sp>
        <p:nvSpPr>
          <p:cNvPr id="4" name="Содержимое 3"/>
          <p:cNvSpPr>
            <a:spLocks noGrp="1"/>
          </p:cNvSpPr>
          <p:nvPr>
            <p:ph sz="half" idx="2"/>
          </p:nvPr>
        </p:nvSpPr>
        <p:spPr>
          <a:xfrm>
            <a:off x="6172200" y="1988841"/>
            <a:ext cx="4038600" cy="4137323"/>
          </a:xfrm>
        </p:spPr>
        <p:txBody>
          <a:bodyPr>
            <a:normAutofit fontScale="47500" lnSpcReduction="20000"/>
          </a:bodyPr>
          <a:lstStyle/>
          <a:p>
            <a:pPr algn="just" hangingPunct="0">
              <a:lnSpc>
                <a:spcPct val="107000"/>
              </a:lnSpc>
              <a:spcAft>
                <a:spcPts val="800"/>
              </a:spcAft>
            </a:pPr>
            <a:r>
              <a:rPr lang="ru-RU" b="1" dirty="0" smtClean="0">
                <a:latin typeface="Arial" panose="020B0604020202020204" pitchFamily="34" charset="0"/>
                <a:cs typeface="Arial" panose="020B0604020202020204" pitchFamily="34" charset="0"/>
              </a:rPr>
              <a:t>Крупный размер:</a:t>
            </a:r>
          </a:p>
          <a:p>
            <a:pPr lvl="0" algn="just" hangingPunct="0">
              <a:lnSpc>
                <a:spcPct val="107000"/>
              </a:lnSpc>
              <a:buFont typeface="Wingdings" panose="05000000000000000000" pitchFamily="2" charset="2"/>
              <a:buChar char=""/>
            </a:pPr>
            <a:r>
              <a:rPr lang="ru-RU" b="1" dirty="0" smtClean="0">
                <a:latin typeface="Arial" panose="020B0604020202020204" pitchFamily="34" charset="0"/>
                <a:cs typeface="Arial" panose="020B0604020202020204" pitchFamily="34" charset="0"/>
              </a:rPr>
              <a:t>сумма налогов, сборов, страховых взносов,</a:t>
            </a:r>
          </a:p>
          <a:p>
            <a:pPr lvl="0" algn="just" hangingPunct="0">
              <a:lnSpc>
                <a:spcPct val="107000"/>
              </a:lnSpc>
              <a:buFont typeface="Wingdings" panose="05000000000000000000" pitchFamily="2" charset="2"/>
              <a:buChar char=""/>
            </a:pPr>
            <a:r>
              <a:rPr lang="ru-RU" b="1" dirty="0" smtClean="0">
                <a:latin typeface="Arial" panose="020B0604020202020204" pitchFamily="34" charset="0"/>
                <a:cs typeface="Arial" panose="020B0604020202020204" pitchFamily="34" charset="0"/>
              </a:rPr>
              <a:t>период - в пределах 3-х финансовых лет подряд,</a:t>
            </a:r>
          </a:p>
          <a:p>
            <a:pPr algn="just" hangingPunct="0">
              <a:lnSpc>
                <a:spcPct val="107000"/>
              </a:lnSpc>
              <a:spcAft>
                <a:spcPts val="800"/>
              </a:spcAft>
              <a:buFont typeface="Wingdings" panose="05000000000000000000" pitchFamily="2" charset="2"/>
              <a:buChar char=""/>
            </a:pPr>
            <a:r>
              <a:rPr lang="ru-RU" b="1" dirty="0" smtClean="0">
                <a:latin typeface="Arial" panose="020B0604020202020204" pitchFamily="34" charset="0"/>
                <a:cs typeface="Arial" panose="020B0604020202020204" pitchFamily="34" charset="0"/>
              </a:rPr>
              <a:t>сумму ˃ 2,7 </a:t>
            </a:r>
            <a:r>
              <a:rPr lang="ru-RU" b="1" dirty="0" err="1" smtClean="0">
                <a:latin typeface="Arial" panose="020B0604020202020204" pitchFamily="34" charset="0"/>
                <a:cs typeface="Arial" panose="020B0604020202020204" pitchFamily="34" charset="0"/>
              </a:rPr>
              <a:t>млн</a:t>
            </a:r>
            <a:r>
              <a:rPr lang="ru-RU" b="1" dirty="0" smtClean="0">
                <a:latin typeface="Arial" panose="020B0604020202020204" pitchFamily="34" charset="0"/>
                <a:cs typeface="Arial" panose="020B0604020202020204" pitchFamily="34" charset="0"/>
              </a:rPr>
              <a:t> рублей.</a:t>
            </a:r>
          </a:p>
          <a:p>
            <a:pPr algn="just" hangingPunct="0">
              <a:lnSpc>
                <a:spcPct val="107000"/>
              </a:lnSpc>
              <a:spcAft>
                <a:spcPts val="800"/>
              </a:spcAft>
            </a:pPr>
            <a:r>
              <a:rPr lang="ru-RU" b="1" dirty="0" smtClean="0">
                <a:latin typeface="Arial" panose="020B0604020202020204" pitchFamily="34" charset="0"/>
                <a:cs typeface="Arial" panose="020B0604020202020204" pitchFamily="34" charset="0"/>
              </a:rPr>
              <a:t>Особо крупный размер:</a:t>
            </a:r>
          </a:p>
          <a:p>
            <a:pPr lvl="0" algn="just" hangingPunct="0">
              <a:lnSpc>
                <a:spcPct val="107000"/>
              </a:lnSpc>
              <a:buFont typeface="Wingdings" panose="05000000000000000000" pitchFamily="2" charset="2"/>
              <a:buChar char=""/>
            </a:pPr>
            <a:r>
              <a:rPr lang="ru-RU" b="1" dirty="0" smtClean="0">
                <a:latin typeface="Arial" panose="020B0604020202020204" pitchFamily="34" charset="0"/>
                <a:cs typeface="Arial" panose="020B0604020202020204" pitchFamily="34" charset="0"/>
              </a:rPr>
              <a:t>более 4,5 </a:t>
            </a:r>
            <a:r>
              <a:rPr lang="ru-RU" b="1" dirty="0" err="1" smtClean="0">
                <a:latin typeface="Arial" panose="020B0604020202020204" pitchFamily="34" charset="0"/>
                <a:cs typeface="Arial" panose="020B0604020202020204" pitchFamily="34" charset="0"/>
              </a:rPr>
              <a:t>млн</a:t>
            </a:r>
            <a:r>
              <a:rPr lang="ru-RU" b="1" dirty="0" smtClean="0">
                <a:latin typeface="Arial" panose="020B0604020202020204" pitchFamily="34" charset="0"/>
                <a:cs typeface="Arial" panose="020B0604020202020204" pitchFamily="34" charset="0"/>
              </a:rPr>
              <a:t> рублей при условии, что доля неуплаченных налогов, сборов, страховых взносов превышает 20 % подлежащих уплате сумм налогов, сборов, страховых взносов в совокупности,</a:t>
            </a:r>
          </a:p>
          <a:p>
            <a:pPr algn="just" hangingPunct="0">
              <a:lnSpc>
                <a:spcPct val="107000"/>
              </a:lnSpc>
              <a:spcAft>
                <a:spcPts val="800"/>
              </a:spcAft>
              <a:buFont typeface="Wingdings" panose="05000000000000000000" pitchFamily="2" charset="2"/>
              <a:buChar char=""/>
            </a:pPr>
            <a:r>
              <a:rPr lang="ru-RU" b="1" dirty="0" smtClean="0">
                <a:latin typeface="Arial" panose="020B0604020202020204" pitchFamily="34" charset="0"/>
                <a:cs typeface="Arial" panose="020B0604020202020204" pitchFamily="34" charset="0"/>
              </a:rPr>
              <a:t>либо превышающая тринадцать миллионов пятьсот тысяч рублей.</a:t>
            </a:r>
            <a:endParaRPr lang="ru-RU" b="1" dirty="0" smtClean="0">
              <a:solidFill>
                <a:srgbClr val="00000A"/>
              </a:solidFill>
              <a:latin typeface="Arial" panose="020B0604020202020204" pitchFamily="34" charset="0"/>
              <a:ea typeface="Calibri" panose="020F0502020204030204" pitchFamily="34" charset="0"/>
              <a:cs typeface="Arial" panose="020B0604020202020204" pitchFamily="34" charset="0"/>
            </a:endParaRPr>
          </a:p>
          <a:p>
            <a:endParaRPr lang="ru-RU" dirty="0"/>
          </a:p>
        </p:txBody>
      </p:sp>
    </p:spTree>
    <p:extLst>
      <p:ext uri="{BB962C8B-B14F-4D97-AF65-F5344CB8AC3E}">
        <p14:creationId xmlns="" xmlns:p14="http://schemas.microsoft.com/office/powerpoint/2010/main" val="96199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a:t>
            </a:r>
            <a:r>
              <a:rPr lang="ru-RU" sz="2200" dirty="0">
                <a:hlinkClick r:id="rId2"/>
              </a:rPr>
              <a:t>Постановление Пленума ВС от 26.11.2019 № 48</a:t>
            </a:r>
            <a:r>
              <a:rPr lang="ru-RU" sz="2200" dirty="0"/>
              <a:t> О практике применения судами законодательства об ответственности за налоговые преступления</a:t>
            </a:r>
          </a:p>
        </p:txBody>
      </p:sp>
      <p:sp>
        <p:nvSpPr>
          <p:cNvPr id="3" name="Содержимое 2"/>
          <p:cNvSpPr>
            <a:spLocks noGrp="1"/>
          </p:cNvSpPr>
          <p:nvPr>
            <p:ph sz="half" idx="1"/>
          </p:nvPr>
        </p:nvSpPr>
        <p:spPr/>
        <p:txBody>
          <a:bodyPr>
            <a:normAutofit fontScale="62500" lnSpcReduction="20000"/>
          </a:bodyPr>
          <a:lstStyle/>
          <a:p>
            <a:r>
              <a:rPr lang="ru-RU" dirty="0" smtClean="0"/>
              <a:t>Момент преступления- срок уплаты</a:t>
            </a:r>
          </a:p>
          <a:p>
            <a:endParaRPr lang="ru-RU" b="1" dirty="0" smtClean="0"/>
          </a:p>
          <a:p>
            <a:endParaRPr lang="ru-RU" b="1" dirty="0"/>
          </a:p>
          <a:p>
            <a:r>
              <a:rPr lang="ru-RU" b="1" dirty="0" smtClean="0"/>
              <a:t>Ликвидация </a:t>
            </a:r>
            <a:r>
              <a:rPr lang="ru-RU" b="1" dirty="0"/>
              <a:t>бесполезна.</a:t>
            </a:r>
            <a:r>
              <a:rPr lang="ru-RU" dirty="0"/>
              <a:t> С 2015 года следствие имеет полное право возбуждать уголовные дела самостоятельно, без решения налоговиков (</a:t>
            </a:r>
            <a:r>
              <a:rPr lang="ru-RU" dirty="0">
                <a:hlinkClick r:id="rId3"/>
              </a:rPr>
              <a:t>Федеральный закон от 22.10.2014 № 308-ФЗ</a:t>
            </a:r>
            <a:r>
              <a:rPr lang="ru-RU" dirty="0"/>
              <a:t>, </a:t>
            </a:r>
            <a:r>
              <a:rPr lang="ru-RU" dirty="0">
                <a:hlinkClick r:id="rId4"/>
              </a:rPr>
              <a:t>определение КС от 27.09.2016 № 2153-О</a:t>
            </a:r>
            <a:r>
              <a:rPr lang="ru-RU" dirty="0"/>
              <a:t>). Чтобы возбудить дело в отношении руководителей поставщика, достаточно решения, принятого по результатам проверки покупателя. Уголовные дела возбуждаются только в отношении физических лиц. Компанию привлечь к уголовной ответственности нельзя. И нигде в НК или УК не сказано, что ликвидация компании препятствует привлечению к уголовной ответственности ее руководителей.</a:t>
            </a:r>
          </a:p>
        </p:txBody>
      </p:sp>
      <p:sp>
        <p:nvSpPr>
          <p:cNvPr id="4" name="Содержимое 3"/>
          <p:cNvSpPr>
            <a:spLocks noGrp="1"/>
          </p:cNvSpPr>
          <p:nvPr>
            <p:ph sz="half" idx="2"/>
          </p:nvPr>
        </p:nvSpPr>
        <p:spPr/>
        <p:txBody>
          <a:bodyPr>
            <a:normAutofit fontScale="62500" lnSpcReduction="20000"/>
          </a:bodyPr>
          <a:lstStyle/>
          <a:p>
            <a:r>
              <a:rPr lang="ru-RU" sz="5100" b="1" dirty="0"/>
              <a:t>Заведомо ложные сведения- искажение доходов, расходов</a:t>
            </a:r>
          </a:p>
          <a:p>
            <a:r>
              <a:rPr lang="ru-RU" dirty="0" smtClean="0"/>
              <a:t>Подделка первичныхдокументов+327 УК РФ</a:t>
            </a:r>
          </a:p>
          <a:p>
            <a:r>
              <a:rPr lang="ru-RU" dirty="0" smtClean="0"/>
              <a:t>Крупный (особо крупный) размер неуплаченных налогов, сборов, страховых взносов исчисляется за период в пределах трех финансовых лет подряд и в тех случаях, </a:t>
            </a:r>
            <a:r>
              <a:rPr lang="ru-RU" b="1" dirty="0" smtClean="0"/>
              <a:t>когда сроки их уплаты выходят за пределы данного трехлетнего периода и они истекли</a:t>
            </a:r>
          </a:p>
          <a:p>
            <a:r>
              <a:rPr lang="ru-RU" dirty="0" smtClean="0"/>
              <a:t>, суд должен устанавливать действительный размер обязательств</a:t>
            </a:r>
            <a:endParaRPr lang="ru-RU" b="1" dirty="0"/>
          </a:p>
        </p:txBody>
      </p:sp>
    </p:spTree>
    <p:extLst>
      <p:ext uri="{BB962C8B-B14F-4D97-AF65-F5344CB8AC3E}">
        <p14:creationId xmlns="" xmlns:p14="http://schemas.microsoft.com/office/powerpoint/2010/main" val="264632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49275"/>
          </a:xfrm>
        </p:spPr>
        <p:txBody>
          <a:bodyPr>
            <a:normAutofit fontScale="90000"/>
          </a:bodyPr>
          <a:lstStyle/>
          <a:p>
            <a:r>
              <a:rPr lang="ru-RU" dirty="0" smtClean="0"/>
              <a:t>Новое</a:t>
            </a:r>
            <a:endParaRPr lang="ru-RU" dirty="0"/>
          </a:p>
        </p:txBody>
      </p:sp>
      <p:sp>
        <p:nvSpPr>
          <p:cNvPr id="3" name="Объект 2"/>
          <p:cNvSpPr>
            <a:spLocks noGrp="1"/>
          </p:cNvSpPr>
          <p:nvPr>
            <p:ph sz="half" idx="1"/>
          </p:nvPr>
        </p:nvSpPr>
        <p:spPr>
          <a:xfrm>
            <a:off x="323385" y="1081668"/>
            <a:ext cx="5696415" cy="5631366"/>
          </a:xfrm>
        </p:spPr>
        <p:txBody>
          <a:bodyPr>
            <a:normAutofit fontScale="40000" lnSpcReduction="20000"/>
          </a:bodyPr>
          <a:lstStyle/>
          <a:p>
            <a:pPr algn="just"/>
            <a:r>
              <a:rPr lang="ru-RU" sz="4000" dirty="0"/>
              <a:t>С 1 июля 2021 года, в соответствии с </a:t>
            </a:r>
            <a:r>
              <a:rPr lang="ru-RU" sz="4000" dirty="0">
                <a:hlinkClick r:id="rId2"/>
              </a:rPr>
              <a:t>№ 374-ФЗ</a:t>
            </a:r>
            <a:r>
              <a:rPr lang="ru-RU" sz="4000" dirty="0"/>
              <a:t>, вступают в силу изменения, вносимые в </a:t>
            </a:r>
            <a:r>
              <a:rPr lang="ru-RU" sz="4000" dirty="0">
                <a:hlinkClick r:id="rId3"/>
              </a:rPr>
              <a:t>ст. 80 НК РФ</a:t>
            </a:r>
            <a:r>
              <a:rPr lang="ru-RU" sz="4000" dirty="0"/>
              <a:t>. Она дополняется пунктом 4.1, регламентирующим, что при проведении камеральной налоговой проверки налоговый орган вправе </a:t>
            </a:r>
            <a:r>
              <a:rPr lang="ru-RU" sz="4000" b="1" dirty="0"/>
              <a:t>признать декларацию (расчет) непредставленной в следующих случаях</a:t>
            </a:r>
            <a:r>
              <a:rPr lang="ru-RU" sz="4000" dirty="0"/>
              <a:t>:</a:t>
            </a:r>
          </a:p>
          <a:p>
            <a:pPr algn="just"/>
            <a:r>
              <a:rPr lang="ru-RU" sz="4000" dirty="0"/>
              <a:t>декларация или расчет подписаны неуполномоченным лицом;</a:t>
            </a:r>
          </a:p>
          <a:p>
            <a:pPr algn="just"/>
            <a:r>
              <a:rPr lang="ru-RU" sz="4000" dirty="0"/>
              <a:t>если руководитель организации дисквалифицирован, и срок его дисквалификации еще не истек, или в ЕГРЮЛ внесена запись о недостоверности сведений о нем ранее даты представления декларации (расчета);</a:t>
            </a:r>
          </a:p>
          <a:p>
            <a:pPr algn="just"/>
            <a:r>
              <a:rPr lang="ru-RU" sz="4000" dirty="0"/>
              <a:t>в едином государственном реестре ЗАГС содержатся сведения о дате смерти физлица, наступившей ранее даты подписания налоговой декларации (расчета) его усиленной квалифицированной электронной подписью;</a:t>
            </a:r>
          </a:p>
          <a:p>
            <a:pPr algn="just"/>
            <a:r>
              <a:rPr lang="ru-RU" sz="4000" dirty="0"/>
              <a:t>в ЕГРЮЛ внесена запись о прекращении юридического лица путем реорганизации, ликвидации или исключения из ЕГРЮЛ по решению регистрирующего органа ранее даты представления декларации (расчета);</a:t>
            </a:r>
          </a:p>
          <a:p>
            <a:pPr algn="just"/>
            <a:r>
              <a:rPr lang="ru-RU" sz="4000" dirty="0"/>
              <a:t>показатели представленной декларации по НДС не соответствуют контрольным соотношениям, свидетельствуя о нарушении порядка ее </a:t>
            </a:r>
            <a:r>
              <a:rPr lang="ru-RU" sz="4000" dirty="0">
                <a:hlinkClick r:id="rId4"/>
              </a:rPr>
              <a:t>заполнения</a:t>
            </a:r>
            <a:r>
              <a:rPr lang="ru-RU" sz="4000" dirty="0"/>
              <a:t>, или содержатся ошибки в расчете по </a:t>
            </a:r>
            <a:r>
              <a:rPr lang="ru-RU" sz="4000" dirty="0">
                <a:hlinkClick r:id="rId5"/>
              </a:rPr>
              <a:t>страховым взносам</a:t>
            </a:r>
            <a:r>
              <a:rPr lang="ru-RU" sz="4000" dirty="0"/>
              <a:t>. Перечень таких контрольных соотношений установлен </a:t>
            </a:r>
            <a:r>
              <a:rPr lang="ru-RU" sz="4000" dirty="0">
                <a:hlinkClick r:id="rId6"/>
              </a:rPr>
              <a:t>приказом ФНС России от 25.05.2021 № ЕД-7-15/519@</a:t>
            </a:r>
            <a:r>
              <a:rPr lang="ru-RU" sz="4000" dirty="0"/>
              <a:t>.</a:t>
            </a:r>
          </a:p>
          <a:p>
            <a:endParaRPr lang="ru-RU" dirty="0"/>
          </a:p>
        </p:txBody>
      </p:sp>
      <p:sp>
        <p:nvSpPr>
          <p:cNvPr id="4" name="Объект 3"/>
          <p:cNvSpPr>
            <a:spLocks noGrp="1"/>
          </p:cNvSpPr>
          <p:nvPr>
            <p:ph sz="half" idx="2"/>
          </p:nvPr>
        </p:nvSpPr>
        <p:spPr>
          <a:xfrm>
            <a:off x="6172200" y="234176"/>
            <a:ext cx="5181600" cy="6478858"/>
          </a:xfrm>
        </p:spPr>
        <p:txBody>
          <a:bodyPr>
            <a:noAutofit/>
          </a:bodyPr>
          <a:lstStyle/>
          <a:p>
            <a:r>
              <a:rPr lang="ru-RU" sz="1800" dirty="0"/>
              <a:t>Доверенность в электронном формате</a:t>
            </a:r>
            <a:br>
              <a:rPr lang="ru-RU" sz="1800" dirty="0"/>
            </a:br>
            <a:r>
              <a:rPr lang="ru-RU" sz="1800" dirty="0"/>
              <a:t/>
            </a:r>
            <a:br>
              <a:rPr lang="ru-RU" sz="1800" dirty="0"/>
            </a:br>
            <a:r>
              <a:rPr lang="ru-RU" sz="1800" dirty="0" smtClean="0"/>
              <a:t> </a:t>
            </a:r>
            <a:r>
              <a:rPr lang="ru-RU" sz="1800" dirty="0"/>
              <a:t>п. 5 ст. 80 НК РФ действующей с 1 июля 2021 года, если достоверность и полноту сведений, указанных в налоговой декларации, подтверждает уполномоченный представитель налогоплательщика, то к декларации необходимо приложить либо копию доверенности в бумажном виде, либо электронную доверенность (приказ ФНС России от 30.04.2021 № ЕД-7-26/445@), подписанную усиленной квалифицированной подписью доверителя.</a:t>
            </a:r>
            <a:br>
              <a:rPr lang="ru-RU" sz="1800" dirty="0"/>
            </a:br>
            <a:r>
              <a:rPr lang="ru-RU" sz="1800" dirty="0" smtClean="0"/>
              <a:t>Составить эл </a:t>
            </a:r>
            <a:r>
              <a:rPr lang="ru-RU" sz="1800" dirty="0"/>
              <a:t>доверенность можно в отношении одного налогового органа, нескольких или всех налоговых органов. Для этого в поле «Код налогового органа, в отношении которого действует доверенность» нужно указывать один или несколько кодов налогового органа.</a:t>
            </a:r>
            <a:br>
              <a:rPr lang="ru-RU" sz="1800" dirty="0"/>
            </a:br>
            <a:r>
              <a:rPr lang="ru-RU" sz="1800" dirty="0" smtClean="0"/>
              <a:t>Если </a:t>
            </a:r>
            <a:r>
              <a:rPr lang="ru-RU" sz="1800" dirty="0"/>
              <a:t>поле не заполнено, то доверенность будет действовать во всех налоговых инспекциях Российской Федерации. Направить доверенность в инспекцию необходимо до начала электронного документооборота с представителем.</a:t>
            </a:r>
          </a:p>
          <a:p>
            <a:endParaRPr lang="ru-RU" sz="1200" dirty="0"/>
          </a:p>
        </p:txBody>
      </p:sp>
    </p:spTree>
    <p:extLst>
      <p:ext uri="{BB962C8B-B14F-4D97-AF65-F5344CB8AC3E}">
        <p14:creationId xmlns="" xmlns:p14="http://schemas.microsoft.com/office/powerpoint/2010/main" val="346162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доказывают умысел</a:t>
            </a:r>
          </a:p>
        </p:txBody>
      </p:sp>
      <p:sp>
        <p:nvSpPr>
          <p:cNvPr id="3" name="Содержимое 2"/>
          <p:cNvSpPr>
            <a:spLocks noGrp="1"/>
          </p:cNvSpPr>
          <p:nvPr>
            <p:ph sz="half" idx="1"/>
          </p:nvPr>
        </p:nvSpPr>
        <p:spPr/>
        <p:txBody>
          <a:bodyPr>
            <a:normAutofit fontScale="40000" lnSpcReduction="20000"/>
          </a:bodyPr>
          <a:lstStyle/>
          <a:p>
            <a:pPr>
              <a:buNone/>
            </a:pPr>
            <a:r>
              <a:rPr lang="ru-RU" sz="3200" dirty="0"/>
              <a:t>ФНС и СК  13.07.2017  </a:t>
            </a:r>
            <a:r>
              <a:rPr lang="ru-RU" sz="3200" u="sng" dirty="0">
                <a:hlinkClick r:id="rId2"/>
              </a:rPr>
              <a:t>письмо № ЕД-4-2/13650@</a:t>
            </a:r>
            <a:r>
              <a:rPr lang="ru-RU" dirty="0"/>
              <a:t> «Об исследовании и доказывании фактов умышленной неуплаты или неполной уплаты сумм налога (сбора)» Общие правила:   </a:t>
            </a:r>
            <a:r>
              <a:rPr lang="ru-RU" b="1" dirty="0"/>
              <a:t>1. п.3 ст. 122 НК РФ- 40%.</a:t>
            </a:r>
          </a:p>
          <a:p>
            <a:pPr>
              <a:buNone/>
            </a:pPr>
            <a:r>
              <a:rPr lang="ru-RU" b="1" dirty="0"/>
              <a:t>Когда умысла нет: </a:t>
            </a:r>
            <a:r>
              <a:rPr lang="ru-RU" dirty="0">
                <a:solidFill>
                  <a:srgbClr val="00B050"/>
                </a:solidFill>
              </a:rPr>
              <a:t>непреднамеренная арифметическая (техническая) ошибка</a:t>
            </a:r>
          </a:p>
          <a:p>
            <a:pPr>
              <a:buNone/>
            </a:pPr>
            <a:r>
              <a:rPr lang="ru-RU" dirty="0">
                <a:solidFill>
                  <a:srgbClr val="00B050"/>
                </a:solidFill>
              </a:rPr>
              <a:t>Лицо не осознавало противоправного характера своих действий (бездействия)</a:t>
            </a:r>
          </a:p>
          <a:p>
            <a:pPr>
              <a:buNone/>
            </a:pPr>
            <a:r>
              <a:rPr lang="ru-RU" dirty="0"/>
              <a:t>УМЫСЕЛ:      ИМИТАЦИЯ-  </a:t>
            </a:r>
            <a:r>
              <a:rPr lang="ru-RU" b="1" dirty="0"/>
              <a:t>совокупность действий налогоплательщика</a:t>
            </a:r>
            <a:r>
              <a:rPr lang="ru-RU" dirty="0"/>
              <a:t> в их единстве, взаимосвязи и взаимозависимости</a:t>
            </a:r>
            <a:r>
              <a:rPr lang="ru-RU" b="1" dirty="0"/>
              <a:t>, </a:t>
            </a:r>
            <a:r>
              <a:rPr lang="ru-RU" dirty="0"/>
              <a:t>направленных на построение искаженных, искусственных договорных отношений, имитация реальной экономической деятельности подставных лиц (фирмы-однодневки).</a:t>
            </a:r>
          </a:p>
          <a:p>
            <a:pPr>
              <a:buNone/>
            </a:pPr>
            <a:r>
              <a:rPr lang="ru-RU" dirty="0"/>
              <a:t> </a:t>
            </a:r>
            <a:r>
              <a:rPr lang="ru-RU" b="1" dirty="0"/>
              <a:t>Дробление со </a:t>
            </a:r>
            <a:r>
              <a:rPr lang="ru-RU" b="1" dirty="0" err="1"/>
              <a:t>спецрежимами</a:t>
            </a:r>
            <a:r>
              <a:rPr lang="ru-RU" b="1" dirty="0"/>
              <a:t>. Мнимые и притворные сделки (402 ФЗ)</a:t>
            </a:r>
          </a:p>
          <a:p>
            <a:pPr>
              <a:buNone/>
            </a:pPr>
            <a:r>
              <a:rPr lang="ru-RU" b="1" dirty="0"/>
              <a:t>Посредники, имеющие признаки фирмы-однодневки</a:t>
            </a:r>
          </a:p>
          <a:p>
            <a:pPr>
              <a:buNone/>
            </a:pPr>
            <a:r>
              <a:rPr lang="ru-RU" b="1" dirty="0"/>
              <a:t>Нашли документы или базу однодневки или сами изготавливали документы</a:t>
            </a:r>
          </a:p>
          <a:p>
            <a:pPr>
              <a:buNone/>
            </a:pPr>
            <a:r>
              <a:rPr lang="ru-RU" b="1" dirty="0"/>
              <a:t>Создание формального документооборота, нереальность сделки,</a:t>
            </a:r>
          </a:p>
          <a:p>
            <a:pPr>
              <a:buNone/>
            </a:pPr>
            <a:r>
              <a:rPr lang="ru-RU" b="1" dirty="0"/>
              <a:t>Единый центр управления (начиная от </a:t>
            </a:r>
            <a:r>
              <a:rPr lang="en-US" b="1" dirty="0"/>
              <a:t>IP)</a:t>
            </a:r>
            <a:r>
              <a:rPr lang="ru-RU" b="1" dirty="0"/>
              <a:t>, нерыночные цены, векселя (!),</a:t>
            </a:r>
          </a:p>
          <a:p>
            <a:pPr>
              <a:buNone/>
            </a:pPr>
            <a:r>
              <a:rPr lang="ru-RU" b="1" dirty="0"/>
              <a:t>"агрессивное налоговое планирование,  имитация должной осмотрительности</a:t>
            </a:r>
          </a:p>
          <a:p>
            <a:pPr>
              <a:buNone/>
            </a:pPr>
            <a:r>
              <a:rPr lang="ru-RU" b="1" dirty="0"/>
              <a:t>Печати, черная бухгалтерия</a:t>
            </a:r>
          </a:p>
          <a:p>
            <a:endParaRPr lang="ru-RU" dirty="0"/>
          </a:p>
        </p:txBody>
      </p:sp>
      <p:sp>
        <p:nvSpPr>
          <p:cNvPr id="4" name="Содержимое 3"/>
          <p:cNvSpPr>
            <a:spLocks noGrp="1"/>
          </p:cNvSpPr>
          <p:nvPr>
            <p:ph sz="half" idx="2"/>
          </p:nvPr>
        </p:nvSpPr>
        <p:spPr/>
        <p:txBody>
          <a:bodyPr>
            <a:normAutofit fontScale="40000" lnSpcReduction="20000"/>
          </a:bodyPr>
          <a:lstStyle/>
          <a:p>
            <a:r>
              <a:rPr lang="ru-RU" sz="5900" b="1" dirty="0"/>
              <a:t>УМЫСЕЛ:</a:t>
            </a:r>
          </a:p>
          <a:p>
            <a:r>
              <a:rPr lang="ru-RU" sz="5900" b="1" dirty="0"/>
              <a:t>Нереальный контрагент</a:t>
            </a:r>
          </a:p>
          <a:p>
            <a:r>
              <a:rPr lang="ru-RU" sz="5900" b="1" dirty="0"/>
              <a:t>Нереальная операция</a:t>
            </a:r>
          </a:p>
          <a:p>
            <a:r>
              <a:rPr lang="ru-RU" sz="5900" b="1" dirty="0"/>
              <a:t>Подконтрольный контрагент</a:t>
            </a:r>
          </a:p>
          <a:p>
            <a:r>
              <a:rPr lang="ru-RU" sz="5900" b="1" dirty="0"/>
              <a:t>взаимозависимость</a:t>
            </a:r>
          </a:p>
          <a:p>
            <a:r>
              <a:rPr lang="ru-RU" sz="5900" b="1" dirty="0"/>
              <a:t>Реальный товар, но поставлен другим</a:t>
            </a:r>
          </a:p>
          <a:p>
            <a:r>
              <a:rPr lang="ru-RU" sz="5900" b="1" dirty="0"/>
              <a:t>Совокупность</a:t>
            </a:r>
          </a:p>
          <a:p>
            <a:r>
              <a:rPr lang="ru-RU" dirty="0"/>
              <a:t>Чтобы налоговики установили умысел, факт получения выгоды от участия в схеме не нужен. Достаточно, что лицо знало о схеме и участвовало в ней в любой форме.</a:t>
            </a:r>
          </a:p>
          <a:p>
            <a:r>
              <a:rPr lang="ru-RU" dirty="0"/>
              <a:t>И контроль над схемой, и пассивное участие в ней — это уже умысел (</a:t>
            </a:r>
            <a:r>
              <a:rPr lang="ru-RU" dirty="0">
                <a:hlinkClick r:id="rId3"/>
              </a:rPr>
              <a:t>определение ВС от 28.05.2020 № 305-ЭС19-16064</a:t>
            </a:r>
            <a:r>
              <a:rPr lang="ru-RU" dirty="0"/>
              <a:t>).</a:t>
            </a:r>
          </a:p>
          <a:p>
            <a:endParaRPr lang="ru-RU" sz="5900" b="1" dirty="0"/>
          </a:p>
          <a:p>
            <a:endParaRPr lang="ru-RU" dirty="0"/>
          </a:p>
        </p:txBody>
      </p:sp>
    </p:spTree>
    <p:extLst>
      <p:ext uri="{BB962C8B-B14F-4D97-AF65-F5344CB8AC3E}">
        <p14:creationId xmlns="" xmlns:p14="http://schemas.microsoft.com/office/powerpoint/2010/main" val="2681865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Действия по доказыванию</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a:t>установить и опросить руководителей, контрагентов, сотрудников и выявить несоответствия</a:t>
            </a:r>
          </a:p>
          <a:p>
            <a:r>
              <a:rPr lang="ru-RU" dirty="0"/>
              <a:t>Проверить однодневки и выявить подконтрольность</a:t>
            </a:r>
          </a:p>
          <a:p>
            <a:r>
              <a:rPr lang="ru-RU" dirty="0"/>
              <a:t>Выяснить реального исполнителя</a:t>
            </a:r>
          </a:p>
          <a:p>
            <a:r>
              <a:rPr lang="ru-RU" dirty="0"/>
              <a:t>запросы сведений об IP-адресах </a:t>
            </a:r>
          </a:p>
          <a:p>
            <a:r>
              <a:rPr lang="ru-RU" dirty="0"/>
              <a:t>Осмотр и выемка</a:t>
            </a:r>
          </a:p>
          <a:p>
            <a:r>
              <a:rPr lang="ru-RU" b="1" dirty="0"/>
              <a:t>расчет объемов и массы товара с целью установления действительных его объемов и сопоставление данных объемов с объемами грузовых автомобилей, а также объемами склада, где хранился данный товар</a:t>
            </a:r>
          </a:p>
          <a:p>
            <a:r>
              <a:rPr lang="ru-RU" b="1" dirty="0"/>
              <a:t>Уволенные </a:t>
            </a:r>
            <a:r>
              <a:rPr lang="ru-RU" b="1" dirty="0" smtClean="0"/>
              <a:t>сотрудники</a:t>
            </a:r>
            <a:endParaRPr lang="ru-RU" dirty="0"/>
          </a:p>
        </p:txBody>
      </p:sp>
      <p:sp>
        <p:nvSpPr>
          <p:cNvPr id="4" name="Содержимое 3"/>
          <p:cNvSpPr>
            <a:spLocks noGrp="1"/>
          </p:cNvSpPr>
          <p:nvPr>
            <p:ph sz="half" idx="2"/>
          </p:nvPr>
        </p:nvSpPr>
        <p:spPr/>
        <p:txBody>
          <a:bodyPr>
            <a:normAutofit fontScale="70000" lnSpcReduction="20000"/>
          </a:bodyPr>
          <a:lstStyle/>
          <a:p>
            <a:r>
              <a:rPr lang="ru-RU" b="1" dirty="0" smtClean="0"/>
              <a:t>Нереальность</a:t>
            </a:r>
          </a:p>
          <a:p>
            <a:r>
              <a:rPr lang="ru-RU" b="1" dirty="0" smtClean="0"/>
              <a:t>ВС РФ </a:t>
            </a:r>
            <a:r>
              <a:rPr lang="ru-RU" dirty="0" smtClean="0"/>
              <a:t> </a:t>
            </a:r>
            <a:r>
              <a:rPr lang="ru-RU" dirty="0"/>
              <a:t>№305-ЭС20-23181 от 03 февраля 2021 года:</a:t>
            </a:r>
          </a:p>
          <a:p>
            <a:r>
              <a:rPr lang="ru-RU" dirty="0"/>
              <a:t>лица, указанные в качестве руководителей, отрицают свою причастность к хозяйственной деятельности;</a:t>
            </a:r>
          </a:p>
          <a:p>
            <a:r>
              <a:rPr lang="ru-RU" dirty="0"/>
              <a:t>контрагент не обладает материальными и трудовыми ресурсами, необходимыми для исполнения обязательств;</a:t>
            </a:r>
          </a:p>
          <a:p>
            <a:r>
              <a:rPr lang="ru-RU" dirty="0"/>
              <a:t>отсутствуют платежи, характерные для компаний, ведущих реальную хозяйственную деятельность;</a:t>
            </a:r>
          </a:p>
          <a:p>
            <a:r>
              <a:rPr lang="ru-RU" dirty="0"/>
              <a:t>в налоговой отчетности минимальные налоговые начисления;</a:t>
            </a:r>
          </a:p>
          <a:p>
            <a:r>
              <a:rPr lang="ru-RU" dirty="0"/>
              <a:t>юридический адрес в перечне адресов массовой регистрации.</a:t>
            </a:r>
          </a:p>
          <a:p>
            <a:endParaRPr lang="ru-RU" dirty="0"/>
          </a:p>
        </p:txBody>
      </p:sp>
    </p:spTree>
    <p:extLst>
      <p:ext uri="{BB962C8B-B14F-4D97-AF65-F5344CB8AC3E}">
        <p14:creationId xmlns="" xmlns:p14="http://schemas.microsoft.com/office/powerpoint/2010/main" val="3305198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Налоговые риски 2021</a:t>
            </a:r>
            <a:endParaRPr lang="ru-RU" dirty="0"/>
          </a:p>
        </p:txBody>
      </p:sp>
      <p:sp>
        <p:nvSpPr>
          <p:cNvPr id="3" name="Объект 2"/>
          <p:cNvSpPr>
            <a:spLocks noGrp="1"/>
          </p:cNvSpPr>
          <p:nvPr>
            <p:ph sz="half" idx="1"/>
          </p:nvPr>
        </p:nvSpPr>
        <p:spPr/>
        <p:txBody>
          <a:bodyPr>
            <a:normAutofit fontScale="70000" lnSpcReduction="20000"/>
          </a:bodyPr>
          <a:lstStyle/>
          <a:p>
            <a:r>
              <a:rPr lang="ru-RU" sz="3200" b="1" dirty="0"/>
              <a:t>Налог на прибыль:</a:t>
            </a:r>
          </a:p>
          <a:p>
            <a:r>
              <a:rPr lang="ru-RU" sz="2600" dirty="0"/>
              <a:t> Неправильное разделение затрат на прямые и косвенные. </a:t>
            </a:r>
          </a:p>
          <a:p>
            <a:r>
              <a:rPr lang="ru-RU" sz="2600" dirty="0"/>
              <a:t/>
            </a:r>
            <a:br>
              <a:rPr lang="ru-RU" sz="2600" dirty="0"/>
            </a:br>
            <a:r>
              <a:rPr lang="ru-RU" sz="2600" dirty="0"/>
              <a:t>Завышение расходов на аренду.</a:t>
            </a:r>
          </a:p>
          <a:p>
            <a:r>
              <a:rPr lang="ru-RU" sz="2600" dirty="0"/>
              <a:t>Завышение затрат на питание работников.</a:t>
            </a:r>
          </a:p>
          <a:p>
            <a:r>
              <a:rPr lang="ru-RU" sz="2600" dirty="0"/>
              <a:t>Переезд в льготный регион А83-6320/2018</a:t>
            </a:r>
          </a:p>
          <a:p>
            <a:r>
              <a:rPr lang="ru-RU" sz="2600" dirty="0"/>
              <a:t>Резервы</a:t>
            </a:r>
          </a:p>
          <a:p>
            <a:r>
              <a:rPr lang="ru-RU" sz="2600" dirty="0"/>
              <a:t>Присоединение чужих убытков</a:t>
            </a:r>
          </a:p>
          <a:p>
            <a:r>
              <a:rPr lang="ru-RU" sz="2600" dirty="0"/>
              <a:t>Использование низконалоговых посредников</a:t>
            </a:r>
          </a:p>
          <a:p>
            <a:r>
              <a:rPr lang="ru-RU" sz="2600" dirty="0"/>
              <a:t>Обратные сделки (продал имущество и взял его в аренду)</a:t>
            </a:r>
          </a:p>
          <a:p>
            <a:endParaRPr lang="ru-RU" b="1" dirty="0"/>
          </a:p>
          <a:p>
            <a:endParaRPr lang="ru-RU" dirty="0"/>
          </a:p>
        </p:txBody>
      </p:sp>
      <p:sp>
        <p:nvSpPr>
          <p:cNvPr id="4" name="Объект 3"/>
          <p:cNvSpPr>
            <a:spLocks noGrp="1"/>
          </p:cNvSpPr>
          <p:nvPr>
            <p:ph sz="half" idx="2"/>
          </p:nvPr>
        </p:nvSpPr>
        <p:spPr/>
        <p:txBody>
          <a:bodyPr>
            <a:normAutofit fontScale="70000" lnSpcReduction="20000"/>
          </a:bodyPr>
          <a:lstStyle/>
          <a:p>
            <a:r>
              <a:rPr lang="ru-RU" b="1" dirty="0" smtClean="0"/>
              <a:t>НДС:</a:t>
            </a:r>
          </a:p>
          <a:p>
            <a:r>
              <a:rPr lang="ru-RU" dirty="0"/>
              <a:t>Попытки прикрыть передачу имущества займом и последующим отступным.</a:t>
            </a:r>
          </a:p>
          <a:p>
            <a:r>
              <a:rPr lang="ru-RU" dirty="0"/>
              <a:t>Неправомерное применение освобождения от НДС. </a:t>
            </a:r>
          </a:p>
          <a:p>
            <a:r>
              <a:rPr lang="ru-RU" dirty="0"/>
              <a:t/>
            </a:r>
            <a:br>
              <a:rPr lang="ru-RU" dirty="0"/>
            </a:br>
            <a:r>
              <a:rPr lang="ru-RU" dirty="0" err="1"/>
              <a:t>Невосстановление</a:t>
            </a:r>
            <a:r>
              <a:rPr lang="ru-RU" dirty="0"/>
              <a:t> НДС при переходе на </a:t>
            </a:r>
            <a:r>
              <a:rPr lang="ru-RU" dirty="0" err="1"/>
              <a:t>спецрежимы</a:t>
            </a:r>
            <a:r>
              <a:rPr lang="ru-RU" dirty="0"/>
              <a:t> </a:t>
            </a:r>
            <a:r>
              <a:rPr lang="ru-RU" dirty="0" smtClean="0"/>
              <a:t>Перераспределение </a:t>
            </a:r>
            <a:r>
              <a:rPr lang="ru-RU" dirty="0"/>
              <a:t>затрат и оборотов с НДС и без </a:t>
            </a:r>
            <a:r>
              <a:rPr lang="ru-RU" dirty="0" smtClean="0"/>
              <a:t>НДС</a:t>
            </a:r>
          </a:p>
          <a:p>
            <a:r>
              <a:rPr lang="ru-RU" dirty="0"/>
              <a:t>Замена части выручки платежами, которые не связаны с реализацией</a:t>
            </a:r>
          </a:p>
          <a:p>
            <a:r>
              <a:rPr lang="ru-RU" dirty="0"/>
              <a:t>Аванс от покупателя под видом займа</a:t>
            </a:r>
          </a:p>
          <a:p>
            <a:r>
              <a:rPr lang="ru-RU" dirty="0"/>
              <a:t>Купля-продажа через цепочку перепродавцов</a:t>
            </a:r>
          </a:p>
          <a:p>
            <a:r>
              <a:rPr lang="ru-RU" dirty="0"/>
              <a:t>Бумажный </a:t>
            </a:r>
            <a:r>
              <a:rPr lang="ru-RU" dirty="0" smtClean="0"/>
              <a:t>НДС</a:t>
            </a:r>
          </a:p>
          <a:p>
            <a:endParaRPr lang="ru-RU" b="1" dirty="0"/>
          </a:p>
          <a:p>
            <a:endParaRPr lang="ru-RU" b="1" dirty="0"/>
          </a:p>
          <a:p>
            <a:endParaRPr lang="ru-RU" dirty="0"/>
          </a:p>
        </p:txBody>
      </p:sp>
    </p:spTree>
    <p:extLst>
      <p:ext uri="{BB962C8B-B14F-4D97-AF65-F5344CB8AC3E}">
        <p14:creationId xmlns="" xmlns:p14="http://schemas.microsoft.com/office/powerpoint/2010/main" val="1200588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Налоговые риски – рейтинг ФНС 2021</a:t>
            </a:r>
            <a:endParaRPr lang="ru-RU" dirty="0"/>
          </a:p>
        </p:txBody>
      </p:sp>
      <p:sp>
        <p:nvSpPr>
          <p:cNvPr id="3" name="Содержимое 2"/>
          <p:cNvSpPr>
            <a:spLocks noGrp="1"/>
          </p:cNvSpPr>
          <p:nvPr>
            <p:ph sz="half" idx="1"/>
          </p:nvPr>
        </p:nvSpPr>
        <p:spPr/>
        <p:txBody>
          <a:bodyPr>
            <a:normAutofit fontScale="92500" lnSpcReduction="10000"/>
          </a:bodyPr>
          <a:lstStyle/>
          <a:p>
            <a:r>
              <a:rPr lang="ru-RU" b="1" dirty="0" smtClean="0"/>
              <a:t>Однодневки</a:t>
            </a:r>
          </a:p>
          <a:p>
            <a:r>
              <a:rPr lang="ru-RU" b="1" dirty="0" smtClean="0"/>
              <a:t>Дробление</a:t>
            </a:r>
          </a:p>
          <a:p>
            <a:r>
              <a:rPr lang="ru-RU" b="1" dirty="0" smtClean="0"/>
              <a:t>Переквалификация в простое товарищество</a:t>
            </a:r>
          </a:p>
          <a:p>
            <a:endParaRPr lang="ru-RU" b="1" dirty="0" smtClean="0"/>
          </a:p>
          <a:p>
            <a:endParaRPr lang="ru-RU" sz="1800" dirty="0"/>
          </a:p>
          <a:p>
            <a:r>
              <a:rPr lang="ru-RU" sz="1800" dirty="0"/>
              <a:t>Страховые</a:t>
            </a:r>
          </a:p>
          <a:p>
            <a:r>
              <a:rPr lang="ru-RU" sz="1800" b="1" dirty="0"/>
              <a:t>Замена части зарплаты выплатами, не облагаемыми страховыми взносами</a:t>
            </a:r>
          </a:p>
          <a:p>
            <a:r>
              <a:rPr lang="ru-RU" sz="1800" b="1" dirty="0"/>
              <a:t>Замена испытательного срока ученическим договором</a:t>
            </a:r>
          </a:p>
          <a:p>
            <a:r>
              <a:rPr lang="ru-RU" sz="1600" b="1" dirty="0"/>
              <a:t> Договоры подряда вместо трудовых</a:t>
            </a:r>
            <a:r>
              <a:rPr lang="ru-RU" sz="1400" b="1" dirty="0"/>
              <a:t> Сотрудники не возвращают подотчетные суммы</a:t>
            </a:r>
          </a:p>
          <a:p>
            <a:endParaRPr lang="ru-RU" sz="1600" b="1" dirty="0"/>
          </a:p>
          <a:p>
            <a:endParaRPr lang="ru-RU" sz="1800" b="1" dirty="0"/>
          </a:p>
          <a:p>
            <a:endParaRPr lang="ru-RU" sz="1900" dirty="0"/>
          </a:p>
        </p:txBody>
      </p:sp>
      <p:sp>
        <p:nvSpPr>
          <p:cNvPr id="4" name="Содержимое 3"/>
          <p:cNvSpPr>
            <a:spLocks noGrp="1"/>
          </p:cNvSpPr>
          <p:nvPr>
            <p:ph sz="half" idx="2"/>
          </p:nvPr>
        </p:nvSpPr>
        <p:spPr/>
        <p:txBody>
          <a:bodyPr>
            <a:normAutofit fontScale="92500" lnSpcReduction="10000"/>
          </a:bodyPr>
          <a:lstStyle/>
          <a:p>
            <a:r>
              <a:rPr lang="ru-RU" sz="2400" b="1" dirty="0"/>
              <a:t>Налог на имущество</a:t>
            </a:r>
          </a:p>
          <a:p>
            <a:r>
              <a:rPr lang="ru-RU" b="1" dirty="0"/>
              <a:t>Неправомерное применение льгот.</a:t>
            </a:r>
            <a:r>
              <a:rPr lang="ru-RU" dirty="0"/>
              <a:t> </a:t>
            </a:r>
          </a:p>
          <a:p>
            <a:r>
              <a:rPr lang="ru-RU" b="1" dirty="0"/>
              <a:t>Движимое или недвижимое</a:t>
            </a:r>
            <a:br>
              <a:rPr lang="ru-RU" b="1" dirty="0"/>
            </a:br>
            <a:r>
              <a:rPr lang="ru-RU" b="1" dirty="0"/>
              <a:t>Регистрация имущества на упрощенцев.</a:t>
            </a:r>
            <a:r>
              <a:rPr lang="ru-RU" dirty="0"/>
              <a:t> </a:t>
            </a:r>
          </a:p>
          <a:p>
            <a:r>
              <a:rPr lang="ru-RU" b="1" dirty="0" smtClean="0"/>
              <a:t/>
            </a:r>
            <a:br>
              <a:rPr lang="ru-RU" b="1" dirty="0" smtClean="0"/>
            </a:br>
            <a:r>
              <a:rPr lang="ru-RU" b="1" dirty="0" smtClean="0"/>
              <a:t>.</a:t>
            </a:r>
            <a:r>
              <a:rPr lang="ru-RU" dirty="0" smtClean="0"/>
              <a:t> </a:t>
            </a:r>
            <a:endParaRPr lang="ru-RU" dirty="0"/>
          </a:p>
        </p:txBody>
      </p:sp>
    </p:spTree>
    <p:extLst>
      <p:ext uri="{BB962C8B-B14F-4D97-AF65-F5344CB8AC3E}">
        <p14:creationId xmlns="" xmlns:p14="http://schemas.microsoft.com/office/powerpoint/2010/main" val="3939214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Внутренние налоговые риски</a:t>
            </a:r>
          </a:p>
        </p:txBody>
      </p:sp>
      <p:sp>
        <p:nvSpPr>
          <p:cNvPr id="3" name="Содержимое 2"/>
          <p:cNvSpPr>
            <a:spLocks noGrp="1"/>
          </p:cNvSpPr>
          <p:nvPr>
            <p:ph idx="1"/>
          </p:nvPr>
        </p:nvSpPr>
        <p:spPr/>
        <p:txBody>
          <a:bodyPr>
            <a:normAutofit fontScale="85000" lnSpcReduction="20000"/>
          </a:bodyPr>
          <a:lstStyle/>
          <a:p>
            <a:r>
              <a:rPr lang="ru-RU" b="1" dirty="0"/>
              <a:t>Ошибки в формировании документального подтверждения хозяйственных операций</a:t>
            </a:r>
          </a:p>
          <a:p>
            <a:r>
              <a:rPr lang="ru-RU" b="1" dirty="0"/>
              <a:t>Ошибки при проявлении должной осмотрительности  и реальности хозяйственных операций при выборе и работе с контрагентами</a:t>
            </a:r>
          </a:p>
          <a:p>
            <a:r>
              <a:rPr lang="ru-RU" b="1" dirty="0"/>
              <a:t>Риск работы с взаимозависимыми лицами</a:t>
            </a:r>
          </a:p>
          <a:p>
            <a:r>
              <a:rPr lang="ru-RU" b="1" dirty="0"/>
              <a:t>Риск дробления бизнеса</a:t>
            </a:r>
          </a:p>
          <a:p>
            <a:r>
              <a:rPr lang="ru-RU" b="1" dirty="0"/>
              <a:t>Отсутствие деловой цели - Убыточность сделки.</a:t>
            </a:r>
            <a:r>
              <a:rPr lang="ru-RU" dirty="0">
                <a:hlinkClick r:id="rId2"/>
              </a:rPr>
              <a:t> постановление АС Волго-Вятского округа от 10.01.2018 № Ф01-5206/2017</a:t>
            </a:r>
            <a:r>
              <a:rPr lang="ru-RU" dirty="0"/>
              <a:t>).</a:t>
            </a:r>
            <a:endParaRPr lang="ru-RU" dirty="0">
              <a:solidFill>
                <a:srgbClr val="C00000"/>
              </a:solidFill>
            </a:endParaRPr>
          </a:p>
          <a:p>
            <a:endParaRPr lang="ru-RU" b="1" dirty="0"/>
          </a:p>
          <a:p>
            <a:r>
              <a:rPr lang="ru-RU" b="1" dirty="0"/>
              <a:t>Отсутствие экономического обоснования произведенных затрат </a:t>
            </a:r>
            <a:r>
              <a:rPr lang="ru-RU" b="1" dirty="0">
                <a:solidFill>
                  <a:srgbClr val="0070C0"/>
                </a:solidFill>
              </a:rPr>
              <a:t>Постановлении АС Уральского округа №Ф09-5750/17 от 03.10.2017г. по делу №А50-1131/2017- экономический расчет</a:t>
            </a:r>
          </a:p>
        </p:txBody>
      </p:sp>
    </p:spTree>
    <p:extLst>
      <p:ext uri="{BB962C8B-B14F-4D97-AF65-F5344CB8AC3E}">
        <p14:creationId xmlns="" xmlns:p14="http://schemas.microsoft.com/office/powerpoint/2010/main" val="30929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Субсидиарная ответственность</a:t>
            </a:r>
            <a:endParaRPr lang="ru-RU" dirty="0"/>
          </a:p>
        </p:txBody>
      </p:sp>
      <p:sp>
        <p:nvSpPr>
          <p:cNvPr id="3" name="Объект 2"/>
          <p:cNvSpPr>
            <a:spLocks noGrp="1"/>
          </p:cNvSpPr>
          <p:nvPr>
            <p:ph sz="half" idx="1"/>
          </p:nvPr>
        </p:nvSpPr>
        <p:spPr/>
        <p:txBody>
          <a:bodyPr>
            <a:normAutofit fontScale="85000" lnSpcReduction="20000"/>
          </a:bodyPr>
          <a:lstStyle/>
          <a:p>
            <a:r>
              <a:rPr lang="ru-RU" dirty="0"/>
              <a:t> деле о банкротстве ООО «Электрокабель» налоговики потребовали привлечь к субсидиарной ответственности контролирующих должника лиц (дело </a:t>
            </a:r>
            <a:r>
              <a:rPr lang="ru-RU" dirty="0">
                <a:hlinkClick r:id="rId2"/>
              </a:rPr>
              <a:t>№ А67-7066/2016</a:t>
            </a:r>
            <a:r>
              <a:rPr lang="ru-RU" dirty="0"/>
              <a:t>). Среди них был Сергей Горбачев. По итогам рассмотрения иска с него взыскали 3,84 млн руб., а с другого КДЛ — еще 10,1 млн руб. Но такое решение налоговую службу не устроило, и она подала новый иск о привлечении тех же самих лиц к субсидиарной ответственности и взыскании с них той же суммы — 145 194 990 руб.</a:t>
            </a:r>
          </a:p>
        </p:txBody>
      </p:sp>
      <p:sp>
        <p:nvSpPr>
          <p:cNvPr id="4" name="Объект 3"/>
          <p:cNvSpPr>
            <a:spLocks noGrp="1"/>
          </p:cNvSpPr>
          <p:nvPr>
            <p:ph sz="half" idx="2"/>
          </p:nvPr>
        </p:nvSpPr>
        <p:spPr/>
        <p:txBody>
          <a:bodyPr>
            <a:normAutofit fontScale="85000" lnSpcReduction="20000"/>
          </a:bodyPr>
          <a:lstStyle/>
          <a:p>
            <a:r>
              <a:rPr lang="ru-RU" dirty="0"/>
              <a:t/>
            </a:r>
            <a:br>
              <a:rPr lang="ru-RU" dirty="0"/>
            </a:br>
            <a:r>
              <a:rPr lang="ru-RU" dirty="0" smtClean="0"/>
              <a:t>Продал конкурсную массу? В текущие платежи налоги!!</a:t>
            </a:r>
          </a:p>
          <a:p>
            <a:r>
              <a:rPr lang="ru-RU" dirty="0" smtClean="0"/>
              <a:t>Определение </a:t>
            </a:r>
            <a:r>
              <a:rPr lang="ru-RU" dirty="0"/>
              <a:t>ВС РФ от 08.07.2021 по делу # А53-32531/2016</a:t>
            </a:r>
          </a:p>
        </p:txBody>
      </p:sp>
    </p:spTree>
    <p:extLst>
      <p:ext uri="{BB962C8B-B14F-4D97-AF65-F5344CB8AC3E}">
        <p14:creationId xmlns="" xmlns:p14="http://schemas.microsoft.com/office/powerpoint/2010/main" val="1278023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Взаимозависимый кредитор?</a:t>
            </a:r>
            <a:endParaRPr lang="ru-RU" dirty="0"/>
          </a:p>
        </p:txBody>
      </p:sp>
      <p:sp>
        <p:nvSpPr>
          <p:cNvPr id="3" name="Объект 2"/>
          <p:cNvSpPr>
            <a:spLocks noGrp="1"/>
          </p:cNvSpPr>
          <p:nvPr>
            <p:ph sz="half" idx="1"/>
          </p:nvPr>
        </p:nvSpPr>
        <p:spPr>
          <a:xfrm>
            <a:off x="1069554" y="1825625"/>
            <a:ext cx="5181600" cy="4351338"/>
          </a:xfrm>
        </p:spPr>
        <p:txBody>
          <a:bodyPr>
            <a:normAutofit fontScale="40000" lnSpcReduction="20000"/>
          </a:bodyPr>
          <a:lstStyle/>
          <a:p>
            <a:r>
              <a:rPr lang="ru-RU" dirty="0"/>
              <a:t>В случае, если цедент и должник являются аффилированными лицами, на цессионарии лежит бремя опровержения разумных сомнений относительно мнимости договора, на котором основано его требование, заявленное в деле о банкротстве (Постановление АС Московского округа от 23.11.20 по делу № А40-81172/2019)</a:t>
            </a:r>
          </a:p>
          <a:p>
            <a:r>
              <a:rPr lang="ru-RU" dirty="0"/>
              <a:t>ВС РФ неоднократно указывал на распределение бремени доказывания </a:t>
            </a:r>
            <a:r>
              <a:rPr lang="ru-RU" dirty="0" err="1"/>
              <a:t>аффилированности</a:t>
            </a:r>
            <a:r>
              <a:rPr lang="ru-RU" dirty="0"/>
              <a:t> потенциального кредитора с должником: оно лежит на самом кредиторе. Аналогичной является ситуация с распределением бремени доказывания обоснованности требования аффилированного или контролирующего должника </a:t>
            </a:r>
            <a:r>
              <a:rPr lang="ru-RU" dirty="0" smtClean="0"/>
              <a:t>лиц</a:t>
            </a:r>
          </a:p>
          <a:p>
            <a:endParaRPr lang="ru-RU" dirty="0"/>
          </a:p>
          <a:p>
            <a:endParaRPr lang="ru-RU" dirty="0" smtClean="0"/>
          </a:p>
          <a:p>
            <a:r>
              <a:rPr lang="ru-RU" sz="3500" dirty="0"/>
              <a:t>Если заём был выдан как часть сложной системы сделок по перераспределению прав участия в аффилированных лицах, то требование возврата такой займа, заявленное ко включению в реестр требований кредиторов, будет признано требованием из корпоративных отношений (Постановление АС Московского округа от 28.01.2021 по делу № А40-66761/19)</a:t>
            </a:r>
            <a:br>
              <a:rPr lang="ru-RU" sz="3500" dirty="0"/>
            </a:br>
            <a:r>
              <a:rPr lang="ru-RU" dirty="0"/>
              <a:t/>
            </a:r>
            <a:br>
              <a:rPr lang="ru-RU" dirty="0"/>
            </a:br>
            <a:endParaRPr lang="ru-RU" dirty="0"/>
          </a:p>
        </p:txBody>
      </p:sp>
      <p:sp>
        <p:nvSpPr>
          <p:cNvPr id="4" name="Объект 3"/>
          <p:cNvSpPr>
            <a:spLocks noGrp="1"/>
          </p:cNvSpPr>
          <p:nvPr>
            <p:ph sz="half" idx="2"/>
          </p:nvPr>
        </p:nvSpPr>
        <p:spPr/>
        <p:txBody>
          <a:bodyPr>
            <a:normAutofit fontScale="40000" lnSpcReduction="20000"/>
          </a:bodyPr>
          <a:lstStyle/>
          <a:p>
            <a:r>
              <a:rPr lang="ru-RU" dirty="0" smtClean="0"/>
              <a:t>Так</a:t>
            </a:r>
            <a:r>
              <a:rPr lang="ru-RU" dirty="0"/>
              <a:t>, в п. 1 Обзора практики ВС РФ от 29.01.2020 отмечается, что на аффилированном с должником кредиторе лежит бремя опровержения разумных сомнений относительно мнимости договора, на котором основано его требование, заявленное в деле о банкротстве. В ситуации, когда не связанный с должником кредитор представил косвенные доказательства, поставившие под сомнение факт существования долга, аффилированный кредитор не может ограничиться представлением минимального комплекта документов (например, текста договора займа и платежных поручений к нему, отдельных документов, со ссылкой на которые денежные средства перечислялись внутри группы) в подтверждение реальности заемных отношений. Он должен исчерпывающе раскрыть все существенные обстоятельства, касающиеся заключения и исполнения самой заемной сделки, оснований дальнейшего внутригруппового перераспределения денежных средств, подтвердив, что оно соотносится с реальными хозяйственными отношениями, выдача займа и последующие операции обусловлены разумными экономическими причинами.</a:t>
            </a:r>
            <a:br>
              <a:rPr lang="ru-RU" dirty="0"/>
            </a:br>
            <a:r>
              <a:rPr lang="ru-RU" dirty="0"/>
              <a:t/>
            </a:r>
            <a:br>
              <a:rPr lang="ru-RU" dirty="0"/>
            </a:br>
            <a:r>
              <a:rPr lang="ru-RU" dirty="0"/>
              <a:t>В подобной ситуации действия, связанные с временным зачислением аффилированным лицом средств на счет должника, подлежат квалификации по правилам, установленным ст. 170 ГК РФ</a:t>
            </a:r>
            <a:r>
              <a:rPr lang="ru-RU" dirty="0" smtClean="0"/>
              <a:t>.</a:t>
            </a:r>
          </a:p>
          <a:p>
            <a:r>
              <a:rPr lang="ru-RU" dirty="0" smtClean="0"/>
              <a:t>ВС РФ от 20.09.2021 № 304-ЭС21-15753 </a:t>
            </a:r>
            <a:r>
              <a:rPr lang="ru-RU" b="1" dirty="0" smtClean="0"/>
              <a:t>ВС подтвердил</a:t>
            </a:r>
            <a:r>
              <a:rPr lang="ru-RU" b="1" dirty="0"/>
              <a:t>, на примере одного из дел, что при наличии определенных обстоятельств, взыскание долга по договору поставки с аффилированных лиц может осуществляться в солидарном порядке</a:t>
            </a:r>
            <a:r>
              <a:rPr lang="ru-RU" b="1" dirty="0" smtClean="0"/>
              <a:t>.</a:t>
            </a:r>
            <a:r>
              <a:rPr lang="ru-RU" dirty="0"/>
              <a:t> ответчики, являющиеся аффилированными лицами, не привели разумных объяснений относительно проставления на договоре и товарно-транспортной накладной с реквизитами общества 1 печати общества 2, их действия не отвечали принципу добросовестного осуществления гражданских прав и направлены на причинение вреда поставщику.</a:t>
            </a:r>
          </a:p>
        </p:txBody>
      </p:sp>
    </p:spTree>
    <p:extLst>
      <p:ext uri="{BB962C8B-B14F-4D97-AF65-F5344CB8AC3E}">
        <p14:creationId xmlns="" xmlns:p14="http://schemas.microsoft.com/office/powerpoint/2010/main" val="161512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85000" lnSpcReduction="20000"/>
          </a:bodyPr>
          <a:lstStyle/>
          <a:p>
            <a:r>
              <a:rPr lang="ru-RU" dirty="0"/>
              <a:t>АС ДО от 18.01. 2021 г. № Ф03-5728/20 по делу № А73-5311/2020</a:t>
            </a:r>
            <a:br>
              <a:rPr lang="ru-RU" dirty="0"/>
            </a:br>
            <a:r>
              <a:rPr lang="ru-RU" dirty="0"/>
              <a:t/>
            </a:r>
            <a:br>
              <a:rPr lang="ru-RU" dirty="0"/>
            </a:br>
            <a:r>
              <a:rPr lang="ru-RU" dirty="0"/>
              <a:t>Взыскание 16 </a:t>
            </a:r>
            <a:r>
              <a:rPr lang="ru-RU" dirty="0" err="1"/>
              <a:t>млн.руб</a:t>
            </a:r>
            <a:r>
              <a:rPr lang="ru-RU" dirty="0"/>
              <a:t>. убытков с руководителя и его матери по основаниям, что мать приобрела имущество , а также получила в дар не имея на то финансов (отсутствие доходов) в размере </a:t>
            </a:r>
            <a:r>
              <a:rPr lang="ru-RU" dirty="0" err="1"/>
              <a:t>доначисленных</a:t>
            </a:r>
            <a:r>
              <a:rPr lang="ru-RU" dirty="0"/>
              <a:t> сумм по результату налоговой проверки. Лица находясь в сговоре преследовали цель вывести активы КДЛ в целях </a:t>
            </a:r>
            <a:r>
              <a:rPr lang="ru-RU" dirty="0" err="1"/>
              <a:t>избежания</a:t>
            </a:r>
            <a:r>
              <a:rPr lang="ru-RU" dirty="0"/>
              <a:t> Обращения на него взыскания и тем самым причинили вред налоговому органу.</a:t>
            </a:r>
          </a:p>
        </p:txBody>
      </p:sp>
      <p:sp>
        <p:nvSpPr>
          <p:cNvPr id="4" name="Объект 3"/>
          <p:cNvSpPr>
            <a:spLocks noGrp="1"/>
          </p:cNvSpPr>
          <p:nvPr>
            <p:ph sz="half" idx="2"/>
          </p:nvPr>
        </p:nvSpPr>
        <p:spPr/>
        <p:txBody>
          <a:bodyPr>
            <a:normAutofit fontScale="85000" lnSpcReduction="20000"/>
          </a:bodyPr>
          <a:lstStyle/>
          <a:p>
            <a:r>
              <a:rPr lang="ru-RU" dirty="0"/>
              <a:t>Переезжаешь за пару дней до банкротства в другой регион?</a:t>
            </a:r>
          </a:p>
          <a:p>
            <a:r>
              <a:rPr lang="ru-RU" dirty="0"/>
              <a:t>Не поможет. </a:t>
            </a:r>
            <a:r>
              <a:rPr lang="ru-RU" dirty="0" smtClean="0"/>
              <a:t>Не </a:t>
            </a:r>
            <a:r>
              <a:rPr lang="ru-RU" dirty="0"/>
              <a:t>уведомил других кредиторов о переезде-недобросовестное поведение..</a:t>
            </a:r>
          </a:p>
          <a:p>
            <a:r>
              <a:rPr lang="ru-RU" dirty="0"/>
              <a:t>Подсудность не меняется. Очень интересный поворот в практике. Арбитражные оценят!</a:t>
            </a:r>
          </a:p>
          <a:p>
            <a:r>
              <a:rPr lang="ru-RU" dirty="0"/>
              <a:t>ВС РФ от 25.03.2021 № 310-ЭС20-18855 по делу № А14-17002/2019</a:t>
            </a:r>
          </a:p>
          <a:p>
            <a:endParaRPr lang="ru-RU" dirty="0"/>
          </a:p>
        </p:txBody>
      </p:sp>
    </p:spTree>
    <p:extLst>
      <p:ext uri="{BB962C8B-B14F-4D97-AF65-F5344CB8AC3E}">
        <p14:creationId xmlns="" xmlns:p14="http://schemas.microsoft.com/office/powerpoint/2010/main" val="1390840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55000" lnSpcReduction="20000"/>
          </a:bodyPr>
          <a:lstStyle/>
          <a:p>
            <a:r>
              <a:rPr lang="ru-RU" dirty="0"/>
              <a:t>Раньше был </a:t>
            </a:r>
            <a:r>
              <a:rPr lang="ru-RU" b="1" dirty="0"/>
              <a:t>ВС РФ не допускал субсидиарную ответственность без банкротства (</a:t>
            </a:r>
            <a:r>
              <a:rPr lang="ru-RU" u="sng" dirty="0">
                <a:hlinkClick r:id="rId2"/>
              </a:rPr>
              <a:t>№ А21-15124/2018</a:t>
            </a:r>
            <a:r>
              <a:rPr lang="ru-RU" dirty="0"/>
              <a:t>), но теперь все поменялось (ВС РФ № 307-ЭС21-29 г. от 10.06.21 г. Дело № А56-69618/2019).</a:t>
            </a:r>
          </a:p>
          <a:p>
            <a:r>
              <a:rPr lang="ru-RU" dirty="0"/>
              <a:t>ООО «ЛЕГОСТАЙЛ» должна была ООО «</a:t>
            </a:r>
            <a:r>
              <a:rPr lang="ru-RU" dirty="0" err="1"/>
              <a:t>НиША</a:t>
            </a:r>
            <a:r>
              <a:rPr lang="ru-RU" dirty="0"/>
              <a:t>» 30с копейками млн руб. Должник не отдавал долг и на него подали на банкротство. Но, увы, у должника не было средств для обеспечения процедуры банкротства, в связи с чем на основании </a:t>
            </a:r>
            <a:r>
              <a:rPr lang="ru-RU" dirty="0" err="1"/>
              <a:t>абз</a:t>
            </a:r>
            <a:r>
              <a:rPr lang="ru-RU" dirty="0"/>
              <a:t>. 8 п. 1 ст. 57 127-ФЗ от 26.10.2002 (Закон о банкротстве) производство по делу № А56-103335/2017 о несостоятельности общества «</a:t>
            </a:r>
            <a:r>
              <a:rPr lang="ru-RU" dirty="0" err="1"/>
              <a:t>Логостайл</a:t>
            </a:r>
            <a:r>
              <a:rPr lang="ru-RU" dirty="0"/>
              <a:t>» прекращено.</a:t>
            </a:r>
          </a:p>
          <a:p>
            <a:r>
              <a:rPr lang="ru-RU" dirty="0"/>
              <a:t>То есть должен, но денег нет, а вы держитесь…</a:t>
            </a:r>
          </a:p>
          <a:p>
            <a:r>
              <a:rPr lang="ru-RU" dirty="0"/>
              <a:t>Но ООО «Ниша» обратилась с исковым заявлением о привлечении к </a:t>
            </a:r>
            <a:r>
              <a:rPr lang="ru-RU" dirty="0" err="1"/>
              <a:t>субсидиарке</a:t>
            </a:r>
            <a:r>
              <a:rPr lang="ru-RU" dirty="0"/>
              <a:t> КБЛ (контролирующих бизнес лиц) и суд их привлек</a:t>
            </a:r>
          </a:p>
          <a:p>
            <a:r>
              <a:rPr lang="ru-RU" dirty="0"/>
              <a:t> </a:t>
            </a:r>
          </a:p>
          <a:p>
            <a:endParaRPr lang="ru-RU" dirty="0"/>
          </a:p>
        </p:txBody>
      </p:sp>
      <p:sp>
        <p:nvSpPr>
          <p:cNvPr id="4" name="Объект 3"/>
          <p:cNvSpPr>
            <a:spLocks noGrp="1"/>
          </p:cNvSpPr>
          <p:nvPr>
            <p:ph sz="half" idx="2"/>
          </p:nvPr>
        </p:nvSpPr>
        <p:spPr/>
        <p:txBody>
          <a:bodyPr>
            <a:normAutofit fontScale="55000" lnSpcReduction="20000"/>
          </a:bodyPr>
          <a:lstStyle/>
          <a:p>
            <a:r>
              <a:rPr lang="ru-RU" dirty="0"/>
              <a:t>Определение ВС РФ от 22.06.2020г. По делу № 307-ЭС19-18723(2, 3)</a:t>
            </a:r>
            <a:br>
              <a:rPr lang="ru-RU" dirty="0"/>
            </a:br>
            <a:r>
              <a:rPr lang="ru-RU" dirty="0"/>
              <a:t> </a:t>
            </a:r>
            <a:br>
              <a:rPr lang="ru-RU" dirty="0"/>
            </a:br>
            <a:r>
              <a:rPr lang="ru-RU" dirty="0"/>
              <a:t>Что вы думаете вывод активов в виде вклада в уставной капитал иного ООО перед банкротством приведёт к субсидиарной ответственности❓</a:t>
            </a:r>
            <a:br>
              <a:rPr lang="ru-RU" dirty="0"/>
            </a:br>
            <a:r>
              <a:rPr lang="ru-RU" dirty="0"/>
              <a:t> </a:t>
            </a:r>
            <a:br>
              <a:rPr lang="ru-RU" dirty="0"/>
            </a:br>
            <a:r>
              <a:rPr lang="ru-RU" u="sng" dirty="0">
                <a:hlinkClick r:id="rId3"/>
              </a:rPr>
              <a:t>https://kad.arbitr.ru/Document/Pdf/b34cd2b8-90d7-4108-880f-e25f509c18d0/8e7e7c88-f5c0-40c9-8660-9f74ea668982/A56-26451-2016_20200622_Opredelenie.pdf?isAddStamp=True</a:t>
            </a:r>
            <a:r>
              <a:rPr lang="ru-RU" dirty="0"/>
              <a:t/>
            </a:r>
            <a:br>
              <a:rPr lang="ru-RU" dirty="0"/>
            </a:br>
            <a:r>
              <a:rPr lang="ru-RU" dirty="0"/>
              <a:t> </a:t>
            </a:r>
            <a:r>
              <a:rPr lang="ru-RU" dirty="0" smtClean="0"/>
              <a:t>Новое рассмотрение….</a:t>
            </a:r>
          </a:p>
          <a:p>
            <a:r>
              <a:rPr lang="ru-RU" sz="3300" b="1" dirty="0"/>
              <a:t>ВС запретил двойную ответственность по субсидиарной и уголовной ответственности (определение ВС от 03.07.2020 № А40-203647/2015).</a:t>
            </a:r>
          </a:p>
        </p:txBody>
      </p:sp>
    </p:spTree>
    <p:extLst>
      <p:ext uri="{BB962C8B-B14F-4D97-AF65-F5344CB8AC3E}">
        <p14:creationId xmlns="" xmlns:p14="http://schemas.microsoft.com/office/powerpoint/2010/main" val="2873629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УБЕЖИМ?</a:t>
            </a:r>
            <a:endParaRPr lang="ru-RU" dirty="0"/>
          </a:p>
        </p:txBody>
      </p:sp>
      <p:sp>
        <p:nvSpPr>
          <p:cNvPr id="3" name="Объект 2"/>
          <p:cNvSpPr>
            <a:spLocks noGrp="1"/>
          </p:cNvSpPr>
          <p:nvPr>
            <p:ph sz="half" idx="1"/>
          </p:nvPr>
        </p:nvSpPr>
        <p:spPr/>
        <p:txBody>
          <a:bodyPr>
            <a:normAutofit fontScale="47500" lnSpcReduction="20000"/>
          </a:bodyPr>
          <a:lstStyle/>
          <a:p>
            <a:r>
              <a:rPr lang="ru-RU" dirty="0"/>
              <a:t>Контролирующие лица незадолго до процедуры банкротства могут создать новую компанию и продолжить деятельность. Налоговая служба уже давно научилась доказывать зависимость компаний в спорах о взыскании налоговой задолженности. Теперь эту тактику ФНС успешно использует в делах о привлечении вновь созданных компаний к ответственности по долгам должника-банкрота.</a:t>
            </a:r>
            <a:br>
              <a:rPr lang="ru-RU" dirty="0"/>
            </a:br>
            <a:r>
              <a:rPr lang="ru-RU" dirty="0"/>
              <a:t/>
            </a:r>
            <a:br>
              <a:rPr lang="ru-RU" dirty="0"/>
            </a:br>
            <a:r>
              <a:rPr lang="ru-RU" dirty="0"/>
              <a:t>✅Дело № 1: суд привлек к субсидиарной ответственности три подконтрольные компании</a:t>
            </a:r>
            <a:br>
              <a:rPr lang="ru-RU" dirty="0"/>
            </a:br>
            <a:r>
              <a:rPr lang="ru-RU" dirty="0"/>
              <a:t>С заявлением о привлечении к субсидиарной ответственности контролирующих ООО «Импульс» лиц обратилась ФНС.</a:t>
            </a:r>
            <a:br>
              <a:rPr lang="ru-RU" dirty="0"/>
            </a:br>
            <a:r>
              <a:rPr lang="ru-RU" dirty="0"/>
              <a:t>Уполномоченный орган ссылался на ст. 61.11 Закона о банкротстве. К субсидиарной ответственности, помимо физических лиц, привлекли три юридических лица, аффилированные по отношению к должнику, на которые была переведена деятельность и выручка должника — ООО «Импульс» (постановление АС Приволжского округа от 22.07.2019 по делу № А12-41074/2016)</a:t>
            </a:r>
            <a:br>
              <a:rPr lang="ru-RU" dirty="0"/>
            </a:br>
            <a:r>
              <a:rPr lang="ru-RU" dirty="0"/>
              <a:t/>
            </a:r>
            <a:br>
              <a:rPr lang="ru-RU" dirty="0"/>
            </a:br>
            <a:endParaRPr lang="ru-RU" dirty="0"/>
          </a:p>
        </p:txBody>
      </p:sp>
      <p:sp>
        <p:nvSpPr>
          <p:cNvPr id="4" name="Объект 3"/>
          <p:cNvSpPr>
            <a:spLocks noGrp="1"/>
          </p:cNvSpPr>
          <p:nvPr>
            <p:ph sz="half" idx="2"/>
          </p:nvPr>
        </p:nvSpPr>
        <p:spPr/>
        <p:txBody>
          <a:bodyPr>
            <a:normAutofit fontScale="47500" lnSpcReduction="20000"/>
          </a:bodyPr>
          <a:lstStyle/>
          <a:p>
            <a:r>
              <a:rPr lang="ru-RU" dirty="0"/>
              <a:t>✅Дело № 2: после прекращения дела о банкротстве кредиторы привлекли к ответственности клона банкрота</a:t>
            </a:r>
            <a:br>
              <a:rPr lang="ru-RU" dirty="0"/>
            </a:br>
            <a:r>
              <a:rPr lang="ru-RU" dirty="0"/>
              <a:t>После прекращения производства по делу о банкротстве ООО «Уральская промышленная компания» кредиторы обратились с заявлением о привлечении к субсидиарной ответственности в том числе и двойника должника — ООО «</a:t>
            </a:r>
            <a:r>
              <a:rPr lang="ru-RU" dirty="0" err="1"/>
              <a:t>Уралпромком</a:t>
            </a:r>
            <a:r>
              <a:rPr lang="ru-RU" dirty="0"/>
              <a:t>».</a:t>
            </a:r>
            <a:br>
              <a:rPr lang="ru-RU" dirty="0"/>
            </a:br>
            <a:r>
              <a:rPr lang="ru-RU" dirty="0"/>
              <a:t>Кассационный суд оставил в силе решение суда первой инстанции, в соответствии с которым к субсидиарной ответственности был привлечен клон организации-банкрота (постановление АС Уральского округа от 26.05.2020 по делу № А60-72617/2018).</a:t>
            </a:r>
            <a:br>
              <a:rPr lang="ru-RU" dirty="0"/>
            </a:br>
            <a:r>
              <a:rPr lang="ru-RU" dirty="0"/>
              <a:t/>
            </a:r>
            <a:br>
              <a:rPr lang="ru-RU" dirty="0"/>
            </a:br>
            <a:r>
              <a:rPr lang="ru-RU" dirty="0"/>
              <a:t>✅Дело № 3: должник разделил бизнес на «центр убытков» и «центр прибылей»</a:t>
            </a:r>
            <a:br>
              <a:rPr lang="ru-RU" dirty="0"/>
            </a:br>
            <a:r>
              <a:rPr lang="ru-RU" dirty="0"/>
              <a:t>Схожие доказательства кредиторы представили в другом деле. Суд указал, что контролирующие должника лица незаконно воспользовались возможностью ведения бизнеса посредством построения бизнес-модели с разделением на рисковые части — «центры убытков» и </a:t>
            </a:r>
            <a:r>
              <a:rPr lang="ru-RU" dirty="0" err="1"/>
              <a:t>безрисковые</a:t>
            </a:r>
            <a:r>
              <a:rPr lang="ru-RU" dirty="0"/>
              <a:t> — «центры прибылей». Это позволило в случае проблем с оплатой </a:t>
            </a:r>
            <a:r>
              <a:rPr lang="ru-RU" dirty="0" err="1"/>
              <a:t>ресурсоснабжающим</a:t>
            </a:r>
            <a:r>
              <a:rPr lang="ru-RU" dirty="0"/>
              <a:t> организациям продолжить вести деятельность, не утрачивая активы. При этом контроль за рисковой и </a:t>
            </a:r>
            <a:r>
              <a:rPr lang="ru-RU" dirty="0" err="1"/>
              <a:t>безрисковой</a:t>
            </a:r>
            <a:r>
              <a:rPr lang="ru-RU" dirty="0"/>
              <a:t> частями бизнеса осуществляли одни и те же лица (постановление АС Уральского округа от 19.08.2019 по делу № А76-7148/2018).</a:t>
            </a:r>
            <a:br>
              <a:rPr lang="ru-RU" dirty="0"/>
            </a:br>
            <a:r>
              <a:rPr lang="ru-RU" dirty="0"/>
              <a:t/>
            </a:r>
            <a:br>
              <a:rPr lang="ru-RU" dirty="0"/>
            </a:br>
            <a:r>
              <a:rPr lang="ru-RU" dirty="0"/>
              <a:t>✅Дело № 4: в новой компании ключевые должности занимали те же сотрудники. Это стало основанием для привлечения клона к субсидиарной ответственности (постановление АС Уральского округа от 19.03.2019 по делу № А50-21237/2016).</a:t>
            </a:r>
          </a:p>
          <a:p>
            <a:endParaRPr lang="ru-RU" dirty="0"/>
          </a:p>
        </p:txBody>
      </p:sp>
    </p:spTree>
    <p:extLst>
      <p:ext uri="{BB962C8B-B14F-4D97-AF65-F5344CB8AC3E}">
        <p14:creationId xmlns="" xmlns:p14="http://schemas.microsoft.com/office/powerpoint/2010/main" val="298137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Рисунок 40">
            <a:extLst>
              <a:ext uri="{FF2B5EF4-FFF2-40B4-BE49-F238E27FC236}">
                <a16:creationId xmlns:a16="http://schemas.microsoft.com/office/drawing/2014/main" xmlns="" id="{D7E96A82-663F-48E5-A2AD-5FB8206BA5F2}"/>
              </a:ext>
            </a:extLst>
          </p:cNvPr>
          <p:cNvPicPr>
            <a:picLocks noChangeAspect="1"/>
          </p:cNvPicPr>
          <p:nvPr/>
        </p:nvPicPr>
        <p:blipFill>
          <a:blip r:embed="rId2" cstate="print"/>
          <a:stretch>
            <a:fillRect/>
          </a:stretch>
        </p:blipFill>
        <p:spPr>
          <a:xfrm>
            <a:off x="1526258" y="857250"/>
            <a:ext cx="9139487" cy="5143500"/>
          </a:xfrm>
          <a:prstGeom prst="rect">
            <a:avLst/>
          </a:prstGeom>
          <a:blipFill dpi="0" rotWithShape="1">
            <a:blip r:embed="rId2" cstate="print"/>
            <a:srcRect/>
            <a:stretch>
              <a:fillRect/>
            </a:stretch>
          </a:blipFill>
          <a:effectLst>
            <a:softEdge rad="635000"/>
          </a:effectLst>
        </p:spPr>
      </p:pic>
      <p:sp>
        <p:nvSpPr>
          <p:cNvPr id="19" name="Rectangle 18">
            <a:extLst>
              <a:ext uri="{FF2B5EF4-FFF2-40B4-BE49-F238E27FC236}">
                <a16:creationId xmlns:a16="http://schemas.microsoft.com/office/drawing/2014/main" xmlns="" id="{42101231-1855-46EE-A3D9-B84E75ACB56A}"/>
              </a:ext>
            </a:extLst>
          </p:cNvPr>
          <p:cNvSpPr/>
          <p:nvPr/>
        </p:nvSpPr>
        <p:spPr>
          <a:xfrm>
            <a:off x="1524000" y="857250"/>
            <a:ext cx="9144000" cy="5143500"/>
          </a:xfrm>
          <a:prstGeom prst="rect">
            <a:avLst/>
          </a:prstGeom>
          <a:solidFill>
            <a:schemeClr val="bg1">
              <a:lumMod val="95000"/>
              <a:alpha val="87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79" name="Rectangle 18">
            <a:extLst>
              <a:ext uri="{FF2B5EF4-FFF2-40B4-BE49-F238E27FC236}">
                <a16:creationId xmlns:a16="http://schemas.microsoft.com/office/drawing/2014/main" xmlns="" id="{859D8F75-A7F1-45ED-8424-E74F361DC9CF}"/>
              </a:ext>
            </a:extLst>
          </p:cNvPr>
          <p:cNvSpPr/>
          <p:nvPr/>
        </p:nvSpPr>
        <p:spPr>
          <a:xfrm>
            <a:off x="3729756" y="857250"/>
            <a:ext cx="6938245"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32" name="Rectangle 18">
            <a:extLst>
              <a:ext uri="{FF2B5EF4-FFF2-40B4-BE49-F238E27FC236}">
                <a16:creationId xmlns:a16="http://schemas.microsoft.com/office/drawing/2014/main" xmlns="" id="{047F756B-95A0-4B00-9651-DE71B947589C}"/>
              </a:ext>
            </a:extLst>
          </p:cNvPr>
          <p:cNvSpPr/>
          <p:nvPr/>
        </p:nvSpPr>
        <p:spPr>
          <a:xfrm>
            <a:off x="1524002" y="857250"/>
            <a:ext cx="2168733"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74" name="TextBox 73">
            <a:extLst>
              <a:ext uri="{FF2B5EF4-FFF2-40B4-BE49-F238E27FC236}">
                <a16:creationId xmlns:a16="http://schemas.microsoft.com/office/drawing/2014/main" xmlns="" id="{91923DE3-614A-41EA-A5F2-7468A9A63C28}"/>
              </a:ext>
            </a:extLst>
          </p:cNvPr>
          <p:cNvSpPr txBox="1"/>
          <p:nvPr/>
        </p:nvSpPr>
        <p:spPr>
          <a:xfrm>
            <a:off x="1993111" y="974339"/>
            <a:ext cx="1564608" cy="830997"/>
          </a:xfrm>
          <a:prstGeom prst="rect">
            <a:avLst/>
          </a:prstGeom>
          <a:noFill/>
        </p:spPr>
        <p:txBody>
          <a:bodyPr wrap="square" lIns="0" tIns="0" rIns="0" bIns="0" rtlCol="0" anchor="ctr" anchorCtr="0">
            <a:spAutoFit/>
          </a:bodyPr>
          <a:lstStyle/>
          <a:p>
            <a:pPr defTabSz="914378">
              <a:defRPr/>
            </a:pPr>
            <a:r>
              <a:rPr lang="en-US" sz="5400" b="1" dirty="0">
                <a:solidFill>
                  <a:srgbClr val="22658C">
                    <a:lumMod val="40000"/>
                    <a:lumOff val="60000"/>
                    <a:alpha val="50000"/>
                  </a:srgbClr>
                </a:solidFill>
                <a:latin typeface="Roboto Condensed" panose="02000000000000000000" pitchFamily="2" charset="0"/>
              </a:rPr>
              <a:t>202</a:t>
            </a:r>
            <a:r>
              <a:rPr lang="ru-RU" sz="5400" b="1" dirty="0">
                <a:solidFill>
                  <a:srgbClr val="22658C">
                    <a:lumMod val="40000"/>
                    <a:lumOff val="60000"/>
                    <a:alpha val="50000"/>
                  </a:srgbClr>
                </a:solidFill>
                <a:latin typeface="Roboto Condensed" panose="02000000000000000000" pitchFamily="2" charset="0"/>
              </a:rPr>
              <a:t>1</a:t>
            </a:r>
          </a:p>
        </p:txBody>
      </p:sp>
      <p:sp>
        <p:nvSpPr>
          <p:cNvPr id="77" name="TextBox 76">
            <a:extLst>
              <a:ext uri="{FF2B5EF4-FFF2-40B4-BE49-F238E27FC236}">
                <a16:creationId xmlns:a16="http://schemas.microsoft.com/office/drawing/2014/main" xmlns="" id="{1C8A2940-9E94-432E-984F-87B7D11ED109}"/>
              </a:ext>
            </a:extLst>
          </p:cNvPr>
          <p:cNvSpPr txBox="1"/>
          <p:nvPr/>
        </p:nvSpPr>
        <p:spPr>
          <a:xfrm>
            <a:off x="2113901" y="1251339"/>
            <a:ext cx="1462329" cy="276999"/>
          </a:xfrm>
          <a:prstGeom prst="rect">
            <a:avLst/>
          </a:prstGeom>
          <a:noFill/>
        </p:spPr>
        <p:txBody>
          <a:bodyPr wrap="square" lIns="0" tIns="0" rIns="0" bIns="0" rtlCol="0" anchor="ctr" anchorCtr="0">
            <a:spAutoFit/>
          </a:bodyPr>
          <a:lstStyle/>
          <a:p>
            <a:pPr defTabSz="914378">
              <a:defRPr/>
            </a:pPr>
            <a:r>
              <a:rPr lang="ru-RU" sz="900" b="1" dirty="0">
                <a:solidFill>
                  <a:srgbClr val="57565A">
                    <a:lumMod val="75000"/>
                  </a:srgbClr>
                </a:solidFill>
                <a:latin typeface="Roboto Condensed" panose="02000000000000000000" pitchFamily="2" charset="0"/>
              </a:rPr>
              <a:t>ПУБЛИЧНАЯ ДЕКЛАРАЦИЯ </a:t>
            </a:r>
            <a:r>
              <a:rPr lang="en-US" sz="900" b="1" dirty="0">
                <a:solidFill>
                  <a:srgbClr val="57565A">
                    <a:lumMod val="75000"/>
                  </a:srgbClr>
                </a:solidFill>
                <a:latin typeface="Roboto Condensed" panose="02000000000000000000" pitchFamily="2" charset="0"/>
              </a:rPr>
              <a:t/>
            </a:r>
            <a:br>
              <a:rPr lang="en-US" sz="900" b="1" dirty="0">
                <a:solidFill>
                  <a:srgbClr val="57565A">
                    <a:lumMod val="75000"/>
                  </a:srgbClr>
                </a:solidFill>
                <a:latin typeface="Roboto Condensed" panose="02000000000000000000" pitchFamily="2" charset="0"/>
              </a:rPr>
            </a:br>
            <a:r>
              <a:rPr lang="ru-RU" sz="900" b="1" dirty="0">
                <a:solidFill>
                  <a:srgbClr val="57565A">
                    <a:lumMod val="75000"/>
                  </a:srgbClr>
                </a:solidFill>
                <a:latin typeface="Roboto Condensed" panose="02000000000000000000" pitchFamily="2" charset="0"/>
              </a:rPr>
              <a:t>ЦЕЛЕЙ И ЗАДАЧ</a:t>
            </a:r>
          </a:p>
        </p:txBody>
      </p:sp>
      <p:pic>
        <p:nvPicPr>
          <p:cNvPr id="78" name="Рисунок 77">
            <a:extLst>
              <a:ext uri="{FF2B5EF4-FFF2-40B4-BE49-F238E27FC236}">
                <a16:creationId xmlns:a16="http://schemas.microsoft.com/office/drawing/2014/main" xmlns="" id="{98F03D2B-458E-457C-BCDC-DDAC5427933E}"/>
              </a:ext>
            </a:extLst>
          </p:cNvPr>
          <p:cNvPicPr>
            <a:picLocks noChangeAspect="1"/>
          </p:cNvPicPr>
          <p:nvPr/>
        </p:nvPicPr>
        <p:blipFill>
          <a:blip r:embed="rId3" cstate="print">
            <a:extLst>
              <a:ext uri="{96DAC541-7B7A-43D3-8B79-37D633B846F1}">
                <asvg:svgBlip xmlns="" xmlns:asvg="http://schemas.microsoft.com/office/drawing/2016/SVG/main" r:embed="rId4"/>
              </a:ext>
            </a:extLst>
          </a:blip>
          <a:stretch>
            <a:fillRect/>
          </a:stretch>
        </p:blipFill>
        <p:spPr>
          <a:xfrm>
            <a:off x="1658285" y="1204759"/>
            <a:ext cx="360262" cy="348641"/>
          </a:xfrm>
          <a:prstGeom prst="rect">
            <a:avLst/>
          </a:prstGeom>
        </p:spPr>
      </p:pic>
      <p:sp>
        <p:nvSpPr>
          <p:cNvPr id="76" name="TextBox 75">
            <a:extLst>
              <a:ext uri="{FF2B5EF4-FFF2-40B4-BE49-F238E27FC236}">
                <a16:creationId xmlns:a16="http://schemas.microsoft.com/office/drawing/2014/main" xmlns="" id="{B7E21049-8281-4D07-AD7F-55DA17EFD66C}"/>
              </a:ext>
            </a:extLst>
          </p:cNvPr>
          <p:cNvSpPr txBox="1"/>
          <p:nvPr/>
        </p:nvSpPr>
        <p:spPr>
          <a:xfrm>
            <a:off x="3962764" y="1168590"/>
            <a:ext cx="6381043" cy="461665"/>
          </a:xfrm>
          <a:prstGeom prst="rect">
            <a:avLst/>
          </a:prstGeom>
          <a:noFill/>
        </p:spPr>
        <p:txBody>
          <a:bodyPr wrap="square" lIns="0" tIns="0" rIns="0" bIns="0" rtlCol="0" anchor="ctr" anchorCtr="0">
            <a:spAutoFit/>
          </a:bodyPr>
          <a:lstStyle/>
          <a:p>
            <a:pPr defTabSz="914378">
              <a:defRPr/>
            </a:pPr>
            <a:r>
              <a:rPr lang="ru-RU" sz="1500" b="1" dirty="0">
                <a:solidFill>
                  <a:srgbClr val="57565A">
                    <a:lumMod val="75000"/>
                  </a:srgbClr>
                </a:solidFill>
                <a:latin typeface="Roboto Condensed" panose="02000000000000000000" pitchFamily="2" charset="0"/>
              </a:rPr>
              <a:t>9</a:t>
            </a:r>
            <a:r>
              <a:rPr lang="en-US" sz="1500" b="1" dirty="0">
                <a:solidFill>
                  <a:srgbClr val="57565A">
                    <a:lumMod val="75000"/>
                  </a:srgbClr>
                </a:solidFill>
                <a:latin typeface="Roboto Condensed" panose="02000000000000000000" pitchFamily="2" charset="0"/>
              </a:rPr>
              <a:t> </a:t>
            </a:r>
            <a:r>
              <a:rPr lang="ru-RU" sz="1500" b="1" dirty="0">
                <a:solidFill>
                  <a:srgbClr val="57565A">
                    <a:lumMod val="75000"/>
                  </a:srgbClr>
                </a:solidFill>
                <a:latin typeface="Roboto Condensed" panose="02000000000000000000" pitchFamily="2" charset="0"/>
              </a:rPr>
              <a:t>КЛЮЧЕВЫХ НАПРАВЛЕНИЙ ДЕЯТЕЛЬНОСТИ ФНС РОССИИ</a:t>
            </a:r>
          </a:p>
          <a:p>
            <a:pPr defTabSz="914378">
              <a:defRPr/>
            </a:pPr>
            <a:r>
              <a:rPr lang="ru-RU" sz="1500" b="1" dirty="0">
                <a:solidFill>
                  <a:srgbClr val="57565A">
                    <a:lumMod val="75000"/>
                  </a:srgbClr>
                </a:solidFill>
                <a:latin typeface="Roboto Condensed" panose="02000000000000000000" pitchFamily="2" charset="0"/>
              </a:rPr>
              <a:t>ПО СОЗДАНИЮ БЛАГОПРИЯТНОЙ НАЛОГОВОЙ СРЕДЫ</a:t>
            </a:r>
          </a:p>
        </p:txBody>
      </p:sp>
      <p:sp>
        <p:nvSpPr>
          <p:cNvPr id="122" name="Rectangle 29">
            <a:extLst>
              <a:ext uri="{FF2B5EF4-FFF2-40B4-BE49-F238E27FC236}">
                <a16:creationId xmlns:a16="http://schemas.microsoft.com/office/drawing/2014/main" xmlns="" id="{71518B46-56C1-4F3E-81FB-35DC4308FBD2}"/>
              </a:ext>
            </a:extLst>
          </p:cNvPr>
          <p:cNvSpPr/>
          <p:nvPr/>
        </p:nvSpPr>
        <p:spPr>
          <a:xfrm>
            <a:off x="2467146" y="2281942"/>
            <a:ext cx="3632062" cy="653256"/>
          </a:xfrm>
          <a:prstGeom prst="rect">
            <a:avLst/>
          </a:prstGeom>
        </p:spPr>
        <p:txBody>
          <a:bodyPr wrap="square">
            <a:spAutoFit/>
          </a:bodyPr>
          <a:lstStyle/>
          <a:p>
            <a:pPr defTabSz="914378">
              <a:lnSpc>
                <a:spcPct val="90000"/>
              </a:lnSpc>
              <a:defRPr/>
            </a:pPr>
            <a:r>
              <a:rPr lang="ru-RU" sz="1350" b="1" dirty="0">
                <a:solidFill>
                  <a:srgbClr val="57565A">
                    <a:lumMod val="75000"/>
                  </a:srgbClr>
                </a:solidFill>
                <a:latin typeface="Roboto Condensed" panose="02000000000000000000" pitchFamily="2" charset="0"/>
                <a:ea typeface="Roboto Condensed" panose="02000000000000000000" pitchFamily="2" charset="0"/>
              </a:rPr>
              <a:t>ОПТИМИЗАЦИЯ РЕГИСТРАЦИОННЫХ ПРОЦЕДУР ДЛЯ ЮРИДИЧЕСКИХ ЛИЦ И ИНДИВИДУАЛЬНЫХ ПРЕДПРИНИМАТЕЛЕЙ</a:t>
            </a:r>
          </a:p>
        </p:txBody>
      </p:sp>
      <p:sp>
        <p:nvSpPr>
          <p:cNvPr id="124" name="Oval 35">
            <a:extLst>
              <a:ext uri="{FF2B5EF4-FFF2-40B4-BE49-F238E27FC236}">
                <a16:creationId xmlns:a16="http://schemas.microsoft.com/office/drawing/2014/main" xmlns="" id="{53F855A6-38B3-496F-9876-ED1B91E9CA02}"/>
              </a:ext>
            </a:extLst>
          </p:cNvPr>
          <p:cNvSpPr/>
          <p:nvPr/>
        </p:nvSpPr>
        <p:spPr>
          <a:xfrm>
            <a:off x="1805483" y="2281943"/>
            <a:ext cx="528309" cy="5283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539DDB"/>
                </a:solidFill>
                <a:latin typeface="Roboto Condensed" panose="02000000000000000000" pitchFamily="2" charset="0"/>
                <a:ea typeface="Roboto Condensed" panose="02000000000000000000" pitchFamily="2" charset="0"/>
              </a:rPr>
              <a:t>1</a:t>
            </a:r>
            <a:endParaRPr lang="en-US" sz="2700" b="1" dirty="0">
              <a:solidFill>
                <a:srgbClr val="539DDB"/>
              </a:solidFill>
              <a:latin typeface="Roboto Condensed" panose="02000000000000000000" pitchFamily="2" charset="0"/>
              <a:ea typeface="Roboto Condensed" panose="02000000000000000000" pitchFamily="2" charset="0"/>
            </a:endParaRPr>
          </a:p>
        </p:txBody>
      </p:sp>
      <p:sp>
        <p:nvSpPr>
          <p:cNvPr id="135" name="Rectangle 29">
            <a:extLst>
              <a:ext uri="{FF2B5EF4-FFF2-40B4-BE49-F238E27FC236}">
                <a16:creationId xmlns:a16="http://schemas.microsoft.com/office/drawing/2014/main" xmlns="" id="{278598F6-14C8-480B-AF4F-E543EABBCA35}"/>
              </a:ext>
            </a:extLst>
          </p:cNvPr>
          <p:cNvSpPr/>
          <p:nvPr/>
        </p:nvSpPr>
        <p:spPr>
          <a:xfrm>
            <a:off x="2467145" y="2949957"/>
            <a:ext cx="3632062" cy="757130"/>
          </a:xfrm>
          <a:prstGeom prst="rect">
            <a:avLst/>
          </a:prstGeom>
        </p:spPr>
        <p:txBody>
          <a:bodyPr wrap="square">
            <a:spAutoFit/>
          </a:bodyPr>
          <a:lstStyle/>
          <a:p>
            <a:pPr defTabSz="914378">
              <a:lnSpc>
                <a:spcPct val="90000"/>
              </a:lnSpc>
              <a:defRPr/>
            </a:pPr>
            <a:r>
              <a:rPr lang="ru-RU" sz="1200" dirty="0">
                <a:solidFill>
                  <a:srgbClr val="57565A">
                    <a:lumMod val="75000"/>
                  </a:srgbClr>
                </a:solidFill>
                <a:latin typeface="Roboto Condensed" panose="02000000000000000000" pitchFamily="2" charset="0"/>
                <a:ea typeface="Roboto Condensed" panose="02000000000000000000" pitchFamily="2" charset="0"/>
              </a:rPr>
              <a:t>Упрощение и сокращение процедур по регистрации юридических лиц и индивидуальных предпринимателей. Сокращение сроков регистрации. </a:t>
            </a:r>
            <a:r>
              <a:rPr lang="ru-RU" sz="1200" dirty="0" err="1">
                <a:solidFill>
                  <a:srgbClr val="57565A">
                    <a:lumMod val="75000"/>
                  </a:srgbClr>
                </a:solidFill>
                <a:latin typeface="Roboto Condensed" panose="02000000000000000000" pitchFamily="2" charset="0"/>
                <a:ea typeface="Roboto Condensed" panose="02000000000000000000" pitchFamily="2" charset="0"/>
              </a:rPr>
              <a:t>Оnline</a:t>
            </a:r>
            <a:r>
              <a:rPr lang="ru-RU" sz="1200" dirty="0">
                <a:solidFill>
                  <a:srgbClr val="57565A">
                    <a:lumMod val="75000"/>
                  </a:srgbClr>
                </a:solidFill>
                <a:latin typeface="Roboto Condensed" panose="02000000000000000000" pitchFamily="2" charset="0"/>
                <a:ea typeface="Roboto Condensed" panose="02000000000000000000" pitchFamily="2" charset="0"/>
              </a:rPr>
              <a:t>-регистрация </a:t>
            </a:r>
          </a:p>
        </p:txBody>
      </p:sp>
      <p:sp>
        <p:nvSpPr>
          <p:cNvPr id="147" name="Rectangle 29">
            <a:extLst>
              <a:ext uri="{FF2B5EF4-FFF2-40B4-BE49-F238E27FC236}">
                <a16:creationId xmlns:a16="http://schemas.microsoft.com/office/drawing/2014/main" xmlns="" id="{35C4210A-8591-456A-ACC6-90455C1FD48A}"/>
              </a:ext>
            </a:extLst>
          </p:cNvPr>
          <p:cNvSpPr/>
          <p:nvPr/>
        </p:nvSpPr>
        <p:spPr>
          <a:xfrm>
            <a:off x="2438737" y="4175115"/>
            <a:ext cx="3707588" cy="653256"/>
          </a:xfrm>
          <a:prstGeom prst="rect">
            <a:avLst/>
          </a:prstGeom>
        </p:spPr>
        <p:txBody>
          <a:bodyPr wrap="square">
            <a:spAutoFit/>
          </a:bodyPr>
          <a:lstStyle/>
          <a:p>
            <a:pPr defTabSz="914378">
              <a:lnSpc>
                <a:spcPct val="90000"/>
              </a:lnSpc>
              <a:defRPr/>
            </a:pPr>
            <a:r>
              <a:rPr lang="ru-RU" sz="1350" b="1" dirty="0">
                <a:solidFill>
                  <a:srgbClr val="57565A">
                    <a:lumMod val="75000"/>
                  </a:srgbClr>
                </a:solidFill>
                <a:latin typeface="Roboto Condensed" panose="02000000000000000000" pitchFamily="2" charset="0"/>
                <a:ea typeface="Roboto Condensed" panose="02000000000000000000" pitchFamily="2" charset="0"/>
              </a:rPr>
              <a:t>СОЗДАНИЕ КОМФОРТНЫХ УСЛОВИЙ ДЛЯ УПЛАТЫ НАЛОГОВ, СБОРОВ И СТРАХОВЫХ ВЗНОСОВ </a:t>
            </a:r>
          </a:p>
        </p:txBody>
      </p:sp>
      <p:sp>
        <p:nvSpPr>
          <p:cNvPr id="148" name="Oval 35">
            <a:extLst>
              <a:ext uri="{FF2B5EF4-FFF2-40B4-BE49-F238E27FC236}">
                <a16:creationId xmlns:a16="http://schemas.microsoft.com/office/drawing/2014/main" xmlns="" id="{CCD45358-995C-4A6E-8E94-25DBAC062987}"/>
              </a:ext>
            </a:extLst>
          </p:cNvPr>
          <p:cNvSpPr/>
          <p:nvPr/>
        </p:nvSpPr>
        <p:spPr>
          <a:xfrm>
            <a:off x="1802524" y="4175116"/>
            <a:ext cx="528309" cy="5283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539DDB"/>
                </a:solidFill>
                <a:latin typeface="Roboto Condensed" panose="02000000000000000000" pitchFamily="2" charset="0"/>
                <a:ea typeface="Roboto Condensed" panose="02000000000000000000" pitchFamily="2" charset="0"/>
              </a:rPr>
              <a:t>2</a:t>
            </a:r>
            <a:endParaRPr lang="en-US" sz="2700" b="1" dirty="0">
              <a:solidFill>
                <a:srgbClr val="539DDB"/>
              </a:solidFill>
              <a:latin typeface="Roboto Condensed" panose="02000000000000000000" pitchFamily="2" charset="0"/>
              <a:ea typeface="Roboto Condensed" panose="02000000000000000000" pitchFamily="2" charset="0"/>
            </a:endParaRPr>
          </a:p>
        </p:txBody>
      </p:sp>
      <p:sp>
        <p:nvSpPr>
          <p:cNvPr id="149" name="Rectangle 29">
            <a:extLst>
              <a:ext uri="{FF2B5EF4-FFF2-40B4-BE49-F238E27FC236}">
                <a16:creationId xmlns:a16="http://schemas.microsoft.com/office/drawing/2014/main" xmlns="" id="{1011454C-77CF-487B-9E68-65F1A50BE400}"/>
              </a:ext>
            </a:extLst>
          </p:cNvPr>
          <p:cNvSpPr/>
          <p:nvPr/>
        </p:nvSpPr>
        <p:spPr>
          <a:xfrm>
            <a:off x="2438737" y="4828191"/>
            <a:ext cx="3707588" cy="757130"/>
          </a:xfrm>
          <a:prstGeom prst="rect">
            <a:avLst/>
          </a:prstGeom>
        </p:spPr>
        <p:txBody>
          <a:bodyPr wrap="square">
            <a:spAutoFit/>
          </a:bodyPr>
          <a:lstStyle/>
          <a:p>
            <a:pPr defTabSz="914378">
              <a:lnSpc>
                <a:spcPct val="90000"/>
              </a:lnSpc>
              <a:defRPr/>
            </a:pPr>
            <a:r>
              <a:rPr lang="ru-RU" sz="1200" dirty="0">
                <a:solidFill>
                  <a:srgbClr val="57565A">
                    <a:lumMod val="75000"/>
                  </a:srgbClr>
                </a:solidFill>
                <a:latin typeface="Roboto Condensed" panose="02000000000000000000" pitchFamily="2" charset="0"/>
                <a:ea typeface="Roboto Condensed" panose="02000000000000000000" pitchFamily="2" charset="0"/>
              </a:rPr>
              <a:t>Качество предоставления госуслуг — фактор мотивации налогоплательщиков и плательщиков страховых взносов к добровольной уплате налогов, сборов и страховых взносов </a:t>
            </a:r>
          </a:p>
        </p:txBody>
      </p:sp>
      <p:sp>
        <p:nvSpPr>
          <p:cNvPr id="21" name="Oval 35">
            <a:extLst>
              <a:ext uri="{FF2B5EF4-FFF2-40B4-BE49-F238E27FC236}">
                <a16:creationId xmlns:a16="http://schemas.microsoft.com/office/drawing/2014/main" xmlns="" id="{53F855A6-38B3-496F-9876-ED1B91E9CA02}"/>
              </a:ext>
            </a:extLst>
          </p:cNvPr>
          <p:cNvSpPr/>
          <p:nvPr/>
        </p:nvSpPr>
        <p:spPr>
          <a:xfrm>
            <a:off x="6192787" y="2282076"/>
            <a:ext cx="528309" cy="5283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539DDB"/>
                </a:solidFill>
                <a:latin typeface="Roboto Condensed" panose="02000000000000000000" pitchFamily="2" charset="0"/>
                <a:ea typeface="Roboto Condensed" panose="02000000000000000000" pitchFamily="2" charset="0"/>
              </a:rPr>
              <a:t>3</a:t>
            </a:r>
            <a:endParaRPr lang="en-US" sz="2700" b="1" dirty="0">
              <a:solidFill>
                <a:srgbClr val="539DDB"/>
              </a:solidFill>
              <a:latin typeface="Roboto Condensed" panose="02000000000000000000" pitchFamily="2" charset="0"/>
              <a:ea typeface="Roboto Condensed" panose="02000000000000000000" pitchFamily="2" charset="0"/>
            </a:endParaRPr>
          </a:p>
        </p:txBody>
      </p:sp>
      <p:sp>
        <p:nvSpPr>
          <p:cNvPr id="22" name="Rectangle 29">
            <a:extLst>
              <a:ext uri="{FF2B5EF4-FFF2-40B4-BE49-F238E27FC236}">
                <a16:creationId xmlns:a16="http://schemas.microsoft.com/office/drawing/2014/main" xmlns="" id="{71518B46-56C1-4F3E-81FB-35DC4308FBD2}"/>
              </a:ext>
            </a:extLst>
          </p:cNvPr>
          <p:cNvSpPr/>
          <p:nvPr/>
        </p:nvSpPr>
        <p:spPr>
          <a:xfrm>
            <a:off x="6814077" y="2282075"/>
            <a:ext cx="3632062" cy="840230"/>
          </a:xfrm>
          <a:prstGeom prst="rect">
            <a:avLst/>
          </a:prstGeom>
        </p:spPr>
        <p:txBody>
          <a:bodyPr wrap="square">
            <a:spAutoFit/>
          </a:bodyPr>
          <a:lstStyle/>
          <a:p>
            <a:pPr defTabSz="914378">
              <a:lnSpc>
                <a:spcPct val="90000"/>
              </a:lnSpc>
              <a:defRPr/>
            </a:pPr>
            <a:r>
              <a:rPr lang="ru-RU" sz="1350" b="1" dirty="0">
                <a:solidFill>
                  <a:srgbClr val="57565A">
                    <a:lumMod val="75000"/>
                  </a:srgbClr>
                </a:solidFill>
                <a:latin typeface="Roboto Condensed" panose="02000000000000000000" pitchFamily="2" charset="0"/>
                <a:ea typeface="Roboto Condensed" panose="02000000000000000000" pitchFamily="2" charset="0"/>
              </a:rPr>
              <a:t>РАСШИРЕНИЕ СЕРВИСОВ ДЛЯ ВОЗМОЖНОСТИ ПОЛУЧЕНИЯ НАЛОГОПЛАТЕЛЬЩИКОМ И ПЛАТЕЛЬЩИКОМ СТРАХОВЫХ ВЗНОСОВ ИНФОРМАЦИИ И УСЛУГ ЧЕРЕЗ ИНТЕРНЕТ</a:t>
            </a:r>
          </a:p>
        </p:txBody>
      </p:sp>
      <p:sp>
        <p:nvSpPr>
          <p:cNvPr id="23" name="Rectangle 29">
            <a:extLst>
              <a:ext uri="{FF2B5EF4-FFF2-40B4-BE49-F238E27FC236}">
                <a16:creationId xmlns:a16="http://schemas.microsoft.com/office/drawing/2014/main" xmlns="" id="{278598F6-14C8-480B-AF4F-E543EABBCA35}"/>
              </a:ext>
            </a:extLst>
          </p:cNvPr>
          <p:cNvSpPr/>
          <p:nvPr/>
        </p:nvSpPr>
        <p:spPr>
          <a:xfrm>
            <a:off x="6814076" y="3093244"/>
            <a:ext cx="3632062" cy="424732"/>
          </a:xfrm>
          <a:prstGeom prst="rect">
            <a:avLst/>
          </a:prstGeom>
        </p:spPr>
        <p:txBody>
          <a:bodyPr wrap="square">
            <a:spAutoFit/>
          </a:bodyPr>
          <a:lstStyle/>
          <a:p>
            <a:pPr defTabSz="914378">
              <a:lnSpc>
                <a:spcPct val="90000"/>
              </a:lnSpc>
              <a:defRPr/>
            </a:pPr>
            <a:r>
              <a:rPr lang="ru-RU" sz="1200" dirty="0">
                <a:solidFill>
                  <a:srgbClr val="57565A">
                    <a:lumMod val="75000"/>
                  </a:srgbClr>
                </a:solidFill>
                <a:latin typeface="Roboto Condensed" panose="02000000000000000000" pitchFamily="2" charset="0"/>
                <a:ea typeface="Roboto Condensed" panose="02000000000000000000" pitchFamily="2" charset="0"/>
              </a:rPr>
              <a:t>На Интернет-сайте ФНС России размещено более 60  электронных сервисов</a:t>
            </a:r>
          </a:p>
        </p:txBody>
      </p:sp>
      <p:sp>
        <p:nvSpPr>
          <p:cNvPr id="24" name="Rectangle 29">
            <a:extLst>
              <a:ext uri="{FF2B5EF4-FFF2-40B4-BE49-F238E27FC236}">
                <a16:creationId xmlns:a16="http://schemas.microsoft.com/office/drawing/2014/main" xmlns="" id="{35C4210A-8591-456A-ACC6-90455C1FD48A}"/>
              </a:ext>
            </a:extLst>
          </p:cNvPr>
          <p:cNvSpPr/>
          <p:nvPr/>
        </p:nvSpPr>
        <p:spPr>
          <a:xfrm>
            <a:off x="6838510" y="4170998"/>
            <a:ext cx="3707588" cy="466281"/>
          </a:xfrm>
          <a:prstGeom prst="rect">
            <a:avLst/>
          </a:prstGeom>
        </p:spPr>
        <p:txBody>
          <a:bodyPr wrap="square">
            <a:spAutoFit/>
          </a:bodyPr>
          <a:lstStyle/>
          <a:p>
            <a:pPr defTabSz="914378">
              <a:lnSpc>
                <a:spcPct val="90000"/>
              </a:lnSpc>
              <a:defRPr/>
            </a:pPr>
            <a:r>
              <a:rPr lang="ru-RU" sz="1350" b="1" dirty="0">
                <a:solidFill>
                  <a:srgbClr val="57565A">
                    <a:lumMod val="75000"/>
                  </a:srgbClr>
                </a:solidFill>
                <a:latin typeface="Roboto Condensed" panose="02000000000000000000" pitchFamily="2" charset="0"/>
                <a:ea typeface="Roboto Condensed" panose="02000000000000000000" pitchFamily="2" charset="0"/>
              </a:rPr>
              <a:t>ПОВЫШЕНИЕ НАЛОГОВОЙ ГРАМОТНОСТИ НАЛОГОПЛАТЕЛЬЩИКОВ</a:t>
            </a:r>
          </a:p>
        </p:txBody>
      </p:sp>
      <p:sp>
        <p:nvSpPr>
          <p:cNvPr id="25" name="Rectangle 29">
            <a:extLst>
              <a:ext uri="{FF2B5EF4-FFF2-40B4-BE49-F238E27FC236}">
                <a16:creationId xmlns:a16="http://schemas.microsoft.com/office/drawing/2014/main" xmlns="" id="{1011454C-77CF-487B-9E68-65F1A50BE400}"/>
              </a:ext>
            </a:extLst>
          </p:cNvPr>
          <p:cNvSpPr/>
          <p:nvPr/>
        </p:nvSpPr>
        <p:spPr>
          <a:xfrm>
            <a:off x="6838510" y="4716877"/>
            <a:ext cx="3707588" cy="424732"/>
          </a:xfrm>
          <a:prstGeom prst="rect">
            <a:avLst/>
          </a:prstGeom>
        </p:spPr>
        <p:txBody>
          <a:bodyPr wrap="square">
            <a:spAutoFit/>
          </a:bodyPr>
          <a:lstStyle/>
          <a:p>
            <a:pPr defTabSz="914378">
              <a:lnSpc>
                <a:spcPct val="90000"/>
              </a:lnSpc>
              <a:defRPr/>
            </a:pPr>
            <a:r>
              <a:rPr lang="ru-RU" sz="1200" dirty="0">
                <a:solidFill>
                  <a:srgbClr val="57565A">
                    <a:lumMod val="75000"/>
                  </a:srgbClr>
                </a:solidFill>
                <a:latin typeface="Roboto Condensed" panose="02000000000000000000" pitchFamily="2" charset="0"/>
                <a:ea typeface="Roboto Condensed" panose="02000000000000000000" pitchFamily="2" charset="0"/>
              </a:rPr>
              <a:t>Размещение разъяснений на Интернет-сайте ФНС России и материалов в СМИ</a:t>
            </a:r>
          </a:p>
        </p:txBody>
      </p:sp>
      <p:sp>
        <p:nvSpPr>
          <p:cNvPr id="26" name="Oval 35">
            <a:extLst>
              <a:ext uri="{FF2B5EF4-FFF2-40B4-BE49-F238E27FC236}">
                <a16:creationId xmlns:a16="http://schemas.microsoft.com/office/drawing/2014/main" xmlns="" id="{53F855A6-38B3-496F-9876-ED1B91E9CA02}"/>
              </a:ext>
            </a:extLst>
          </p:cNvPr>
          <p:cNvSpPr/>
          <p:nvPr/>
        </p:nvSpPr>
        <p:spPr>
          <a:xfrm>
            <a:off x="6192633" y="4170998"/>
            <a:ext cx="528309" cy="5283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539DDB"/>
                </a:solidFill>
                <a:latin typeface="Roboto Condensed" panose="02000000000000000000" pitchFamily="2" charset="0"/>
                <a:ea typeface="Roboto Condensed" panose="02000000000000000000" pitchFamily="2" charset="0"/>
              </a:rPr>
              <a:t>4</a:t>
            </a:r>
            <a:endParaRPr lang="en-US" sz="2700" b="1" dirty="0">
              <a:solidFill>
                <a:srgbClr val="539DDB"/>
              </a:solidFill>
              <a:latin typeface="Roboto Condensed" panose="02000000000000000000" pitchFamily="2" charset="0"/>
              <a:ea typeface="Roboto Condensed" panose="02000000000000000000" pitchFamily="2" charset="0"/>
            </a:endParaRPr>
          </a:p>
        </p:txBody>
      </p:sp>
    </p:spTree>
    <p:extLst>
      <p:ext uri="{BB962C8B-B14F-4D97-AF65-F5344CB8AC3E}">
        <p14:creationId xmlns="" xmlns:p14="http://schemas.microsoft.com/office/powerpoint/2010/main" val="380864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Autofit/>
          </a:bodyPr>
          <a:lstStyle/>
          <a:p>
            <a:r>
              <a:rPr lang="ru-RU" dirty="0">
                <a:solidFill>
                  <a:srgbClr val="FF0000"/>
                </a:solidFill>
              </a:rPr>
              <a:t>Если аффилированное с должником лицо приобрело требование к должнику у независимого кредитора после открытия процедуры банкротства, очередность погашения такого требования не понижается</a:t>
            </a:r>
            <a:r>
              <a:rPr lang="ru-RU" dirty="0" smtClean="0">
                <a:solidFill>
                  <a:srgbClr val="FF0000"/>
                </a:solidFill>
              </a:rPr>
              <a:t>. </a:t>
            </a:r>
            <a:r>
              <a:rPr lang="ru-RU" dirty="0">
                <a:solidFill>
                  <a:srgbClr val="FF0000"/>
                </a:solidFill>
              </a:rPr>
              <a:t>ВС № 305-ЭС20-8593 </a:t>
            </a:r>
          </a:p>
        </p:txBody>
      </p:sp>
      <p:sp>
        <p:nvSpPr>
          <p:cNvPr id="4" name="Объект 3"/>
          <p:cNvSpPr>
            <a:spLocks noGrp="1"/>
          </p:cNvSpPr>
          <p:nvPr>
            <p:ph sz="half" idx="2"/>
          </p:nvPr>
        </p:nvSpPr>
        <p:spPr/>
        <p:txBody>
          <a:bodyPr>
            <a:normAutofit fontScale="47500" lnSpcReduction="20000"/>
          </a:bodyPr>
          <a:lstStyle/>
          <a:p>
            <a:r>
              <a:rPr lang="ru-RU" dirty="0" smtClean="0"/>
              <a:t>Исключение из ЕГРЮЛ</a:t>
            </a:r>
          </a:p>
          <a:p>
            <a:endParaRPr lang="ru-RU" dirty="0" smtClean="0"/>
          </a:p>
          <a:p>
            <a:r>
              <a:rPr lang="ru-RU" dirty="0" smtClean="0"/>
              <a:t>Дело </a:t>
            </a:r>
            <a:r>
              <a:rPr lang="ru-RU" dirty="0"/>
              <a:t>о признании недействительным решения МИФНС №46 об исключении общества с</a:t>
            </a:r>
            <a:br>
              <a:rPr lang="ru-RU" dirty="0"/>
            </a:br>
            <a:r>
              <a:rPr lang="ru-RU" dirty="0"/>
              <a:t>ограниченной ответственностью «</a:t>
            </a:r>
            <a:r>
              <a:rPr lang="ru-RU" dirty="0" err="1"/>
              <a:t>ЭкопромКом</a:t>
            </a:r>
            <a:r>
              <a:rPr lang="ru-RU" dirty="0"/>
              <a:t>» из ЕГРЮЛ</a:t>
            </a:r>
            <a:br>
              <a:rPr lang="ru-RU" dirty="0"/>
            </a:br>
            <a:r>
              <a:rPr lang="ru-RU" dirty="0"/>
              <a:t/>
            </a:r>
            <a:br>
              <a:rPr lang="ru-RU" dirty="0"/>
            </a:br>
            <a:r>
              <a:rPr lang="ru-RU" dirty="0"/>
              <a:t>Определение СКЭС ВС РФ от 23 марта 2021 г. по делу №А40-170552/2019</a:t>
            </a:r>
            <a:br>
              <a:rPr lang="ru-RU" dirty="0"/>
            </a:br>
            <a:r>
              <a:rPr lang="ru-RU" dirty="0"/>
              <a:t/>
            </a:r>
            <a:br>
              <a:rPr lang="ru-RU" dirty="0"/>
            </a:br>
            <a:r>
              <a:rPr lang="ru-RU" dirty="0"/>
              <a:t/>
            </a:r>
            <a:br>
              <a:rPr lang="ru-RU" dirty="0"/>
            </a:br>
            <a:r>
              <a:rPr lang="ru-RU" dirty="0"/>
              <a:t>❗️Прекращение правоспособности юридического лица в административном</a:t>
            </a:r>
            <a:br>
              <a:rPr lang="ru-RU" dirty="0"/>
            </a:br>
            <a:r>
              <a:rPr lang="ru-RU" dirty="0"/>
              <a:t>порядке на основании статьи 21.1 Закона № 129-ФЗ при наличии</a:t>
            </a:r>
            <a:br>
              <a:rPr lang="ru-RU" dirty="0"/>
            </a:br>
            <a:r>
              <a:rPr lang="ru-RU" dirty="0"/>
              <a:t>неисполненных обязательств, размер которых в судебном порядке не</a:t>
            </a:r>
            <a:br>
              <a:rPr lang="ru-RU" dirty="0"/>
            </a:br>
            <a:r>
              <a:rPr lang="ru-RU" dirty="0"/>
              <a:t>установлен, и отсутствии доказательств фактического прекращения</a:t>
            </a:r>
            <a:br>
              <a:rPr lang="ru-RU" dirty="0"/>
            </a:br>
            <a:r>
              <a:rPr lang="ru-RU" dirty="0"/>
              <a:t>деятельности Общества нарушает права контрагентов таких Обществ, поскольку не позволяет</a:t>
            </a:r>
            <a:br>
              <a:rPr lang="ru-RU" dirty="0"/>
            </a:br>
            <a:r>
              <a:rPr lang="ru-RU" dirty="0"/>
              <a:t>взыскать дебиторскую задолженность, возвратить денежные средства в</a:t>
            </a:r>
            <a:br>
              <a:rPr lang="ru-RU" dirty="0"/>
            </a:br>
            <a:r>
              <a:rPr lang="ru-RU" dirty="0"/>
              <a:t>конкурсную массу, а также применить в должной мере альтернативные</a:t>
            </a:r>
            <a:br>
              <a:rPr lang="ru-RU" dirty="0"/>
            </a:br>
            <a:r>
              <a:rPr lang="ru-RU" dirty="0"/>
              <a:t>механизмы удовлетворения требований таких кредиторов.</a:t>
            </a:r>
          </a:p>
        </p:txBody>
      </p:sp>
    </p:spTree>
    <p:extLst>
      <p:ext uri="{BB962C8B-B14F-4D97-AF65-F5344CB8AC3E}">
        <p14:creationId xmlns="" xmlns:p14="http://schemas.microsoft.com/office/powerpoint/2010/main" val="2667295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10080840" y="6333120"/>
            <a:ext cx="548280" cy="524160"/>
          </a:xfrm>
          <a:prstGeom prst="rect">
            <a:avLst/>
          </a:prstGeom>
          <a:noFill/>
          <a:ln>
            <a:noFill/>
          </a:ln>
        </p:spPr>
        <p:txBody>
          <a:bodyPr tIns="91440" bIns="91440" anchor="ctr"/>
          <a:lstStyle/>
          <a:p>
            <a:pPr algn="r">
              <a:lnSpc>
                <a:spcPct val="100000"/>
              </a:lnSpc>
            </a:pPr>
            <a:fld id="{1F3D914E-0ECE-4FB1-B00C-E2619BB8C78E}" type="slidenum">
              <a:rPr lang="ru-RU" sz="1000" spc="-1">
                <a:solidFill>
                  <a:srgbClr val="FFFFFF"/>
                </a:solidFill>
                <a:latin typeface="Nunito Sans"/>
                <a:ea typeface="Nunito Sans"/>
              </a:rPr>
              <a:pPr algn="r">
                <a:lnSpc>
                  <a:spcPct val="100000"/>
                </a:lnSpc>
              </a:pPr>
              <a:t>41</a:t>
            </a:fld>
            <a:endParaRPr lang="ru-RU" sz="1000" spc="-1">
              <a:latin typeface="Times New Roman"/>
            </a:endParaRPr>
          </a:p>
        </p:txBody>
      </p:sp>
      <p:sp>
        <p:nvSpPr>
          <p:cNvPr id="335" name="CustomShape 2"/>
          <p:cNvSpPr/>
          <p:nvPr/>
        </p:nvSpPr>
        <p:spPr>
          <a:xfrm>
            <a:off x="1938000" y="1493280"/>
            <a:ext cx="8416800" cy="487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ru-RU" b="1" dirty="0"/>
              <a:t>Налоговое наказание организации не отменяет наказания ее должностных лиц</a:t>
            </a:r>
          </a:p>
          <a:p>
            <a:pPr>
              <a:lnSpc>
                <a:spcPct val="100000"/>
              </a:lnSpc>
            </a:pPr>
            <a:r>
              <a:rPr lang="ru-RU" u="sng" dirty="0">
                <a:hlinkClick r:id="rId2"/>
              </a:rPr>
              <a:t>Письмо Минфина России от 13.10.2020 N 03-02-08/89387</a:t>
            </a:r>
            <a:endParaRPr lang="ru-RU" spc="-1" dirty="0">
              <a:latin typeface="Arial"/>
            </a:endParaRPr>
          </a:p>
          <a:p>
            <a:pPr marL="285840" indent="-285480">
              <a:buClr>
                <a:srgbClr val="000000"/>
              </a:buClr>
              <a:buFont typeface="Wingdings" charset="2"/>
              <a:buChar char=""/>
            </a:pPr>
            <a:r>
              <a:rPr lang="ru-RU" sz="2000" spc="-1" dirty="0">
                <a:solidFill>
                  <a:srgbClr val="000000"/>
                </a:solidFill>
                <a:latin typeface="Georgia"/>
                <a:ea typeface="Arial"/>
              </a:rPr>
              <a:t>Руководители,  Учредители,</a:t>
            </a:r>
          </a:p>
          <a:p>
            <a:pPr marL="285840" indent="-285480">
              <a:buClr>
                <a:srgbClr val="000000"/>
              </a:buClr>
              <a:buFont typeface="Wingdings" charset="2"/>
              <a:buChar char=""/>
            </a:pPr>
            <a:r>
              <a:rPr lang="ru-RU" sz="2000" dirty="0"/>
              <a:t>Июнь 2020 - </a:t>
            </a:r>
            <a:r>
              <a:rPr lang="ru-RU" sz="2000" dirty="0" err="1"/>
              <a:t>экономколлегия</a:t>
            </a:r>
            <a:r>
              <a:rPr lang="ru-RU" sz="2000" dirty="0"/>
              <a:t> разрешила привлекать к субсидиарной ответственности наследников должника (дело № </a:t>
            </a:r>
            <a:r>
              <a:rPr lang="ru-RU" sz="2000" dirty="0">
                <a:hlinkClick r:id="rId3"/>
              </a:rPr>
              <a:t>А04-7886/2016</a:t>
            </a:r>
            <a:r>
              <a:rPr lang="ru-RU" sz="2000" dirty="0"/>
              <a:t>) и близких родственников, которые мешают кредиторам получить деньги с несостоятельной фирмы (дело № </a:t>
            </a:r>
            <a:r>
              <a:rPr lang="ru-RU" sz="2000" dirty="0">
                <a:hlinkClick r:id="rId4"/>
              </a:rPr>
              <a:t>А40-131425/2016</a:t>
            </a:r>
            <a:r>
              <a:rPr lang="ru-RU" sz="2000" dirty="0"/>
              <a:t>).  </a:t>
            </a:r>
            <a:endParaRPr lang="ru-RU" sz="2000" spc="-1" dirty="0">
              <a:latin typeface="Arial"/>
            </a:endParaRPr>
          </a:p>
          <a:p>
            <a:pPr>
              <a:lnSpc>
                <a:spcPct val="100000"/>
              </a:lnSpc>
            </a:pPr>
            <a:endParaRPr lang="ru-RU" sz="2000" spc="-1" dirty="0">
              <a:latin typeface="Arial"/>
            </a:endParaRPr>
          </a:p>
          <a:p>
            <a:pPr marL="285840" indent="-285480">
              <a:buClr>
                <a:srgbClr val="000000"/>
              </a:buClr>
              <a:buFont typeface="Wingdings" charset="2"/>
              <a:buChar char=""/>
            </a:pPr>
            <a:r>
              <a:rPr lang="ru-RU" sz="2000" spc="-1" dirty="0">
                <a:solidFill>
                  <a:srgbClr val="000000"/>
                </a:solidFill>
                <a:latin typeface="Georgia"/>
                <a:ea typeface="Arial"/>
              </a:rPr>
              <a:t> Иные контролирующие лица, имеющее фактическую возможность определять действия юридического лица (финансовый директор, </a:t>
            </a:r>
            <a:r>
              <a:rPr lang="ru-RU" sz="2000" b="1" u="sng" spc="-1" dirty="0">
                <a:solidFill>
                  <a:srgbClr val="000000"/>
                </a:solidFill>
                <a:latin typeface="Georgia"/>
                <a:ea typeface="Arial"/>
              </a:rPr>
              <a:t>главный бухгалтер</a:t>
            </a:r>
            <a:r>
              <a:rPr lang="ru-RU" sz="2000" spc="-1" dirty="0">
                <a:solidFill>
                  <a:srgbClr val="000000"/>
                </a:solidFill>
                <a:latin typeface="Georgia"/>
                <a:ea typeface="Arial"/>
              </a:rPr>
              <a:t>, лица по доверенности, члены ликвидационной комиссии, родственники)</a:t>
            </a:r>
          </a:p>
          <a:p>
            <a:pPr marL="285840" indent="-285480">
              <a:buClr>
                <a:srgbClr val="000000"/>
              </a:buClr>
              <a:buFont typeface="Wingdings" charset="2"/>
              <a:buChar char=""/>
            </a:pPr>
            <a:endParaRPr lang="ru-RU" sz="2000" spc="-1" dirty="0">
              <a:solidFill>
                <a:srgbClr val="000000"/>
              </a:solidFill>
              <a:latin typeface="Georgia"/>
              <a:ea typeface="Arial"/>
            </a:endParaRPr>
          </a:p>
          <a:p>
            <a:pPr marL="285840" indent="-285480">
              <a:buClr>
                <a:srgbClr val="000000"/>
              </a:buClr>
              <a:buFont typeface="Wingdings" charset="2"/>
              <a:buChar char=""/>
            </a:pPr>
            <a:r>
              <a:rPr lang="ru-RU" sz="2000" spc="-1" dirty="0">
                <a:solidFill>
                  <a:srgbClr val="000000"/>
                </a:solidFill>
                <a:latin typeface="Georgia"/>
                <a:ea typeface="Arial"/>
              </a:rPr>
              <a:t> </a:t>
            </a:r>
            <a:r>
              <a:rPr lang="ru-RU" sz="2000" b="1" dirty="0"/>
              <a:t>ЮРИСТЫ??? ВС РФ от 23 декабря 2019 г. № 305-ЭС19-13326 по делу № А40-131425/2016.</a:t>
            </a:r>
          </a:p>
          <a:p>
            <a:pPr>
              <a:lnSpc>
                <a:spcPct val="100000"/>
              </a:lnSpc>
            </a:pPr>
            <a:r>
              <a:rPr lang="ru-RU" i="1" spc="-1" dirty="0">
                <a:solidFill>
                  <a:srgbClr val="000000"/>
                </a:solidFill>
                <a:latin typeface="Arial"/>
                <a:ea typeface="Arial"/>
              </a:rPr>
              <a:t>«п.3 ст.53.1 ГК РФ, ст. 45 НК РФ, п.1 ст. 61.10 Федерального закона от 26.10.2002 N 127-ФЗ "О несостоятельности (банкротстве)»</a:t>
            </a:r>
          </a:p>
          <a:p>
            <a:pPr>
              <a:lnSpc>
                <a:spcPct val="100000"/>
              </a:lnSpc>
            </a:pPr>
            <a:endParaRPr lang="ru-RU" i="1" spc="-1" dirty="0">
              <a:solidFill>
                <a:srgbClr val="000000"/>
              </a:solidFill>
              <a:latin typeface="Arial"/>
              <a:ea typeface="Arial"/>
            </a:endParaRPr>
          </a:p>
          <a:p>
            <a:pPr>
              <a:lnSpc>
                <a:spcPct val="100000"/>
              </a:lnSpc>
            </a:pPr>
            <a:endParaRPr lang="ru-RU" spc="-1" dirty="0">
              <a:latin typeface="Arial"/>
            </a:endParaRPr>
          </a:p>
        </p:txBody>
      </p:sp>
      <p:sp>
        <p:nvSpPr>
          <p:cNvPr id="336" name="CustomShape 3"/>
          <p:cNvSpPr/>
          <p:nvPr/>
        </p:nvSpPr>
        <p:spPr>
          <a:xfrm>
            <a:off x="4255320" y="363360"/>
            <a:ext cx="453960" cy="605280"/>
          </a:xfrm>
          <a:prstGeom prst="pie">
            <a:avLst>
              <a:gd name="adj1" fmla="val 5400000"/>
              <a:gd name="adj2" fmla="val 16200000"/>
            </a:avLst>
          </a:prstGeom>
          <a:solidFill>
            <a:srgbClr val="C00000"/>
          </a:solidFill>
          <a:ln>
            <a:solidFill>
              <a:schemeClr val="tx1"/>
            </a:solidFill>
            <a:round/>
          </a:ln>
        </p:spPr>
        <p:style>
          <a:lnRef idx="2">
            <a:scrgbClr r="0" g="0" b="0"/>
          </a:lnRef>
          <a:fillRef idx="0">
            <a:scrgbClr r="0" g="0" b="0"/>
          </a:fillRef>
          <a:effectRef idx="0">
            <a:scrgbClr r="0" g="0" b="0"/>
          </a:effectRef>
          <a:fontRef idx="minor"/>
        </p:style>
      </p:sp>
      <p:sp>
        <p:nvSpPr>
          <p:cNvPr id="337" name="CustomShape 4"/>
          <p:cNvSpPr/>
          <p:nvPr/>
        </p:nvSpPr>
        <p:spPr>
          <a:xfrm>
            <a:off x="4482480" y="363360"/>
            <a:ext cx="2996280" cy="605280"/>
          </a:xfrm>
          <a:prstGeom prst="rect">
            <a:avLst/>
          </a:prstGeom>
          <a:solidFill>
            <a:schemeClr val="lt1">
              <a:alpha val="90000"/>
              <a:hueOff val="0"/>
              <a:satOff val="0"/>
              <a:lumOff val="0"/>
              <a:alphaOff val="0"/>
            </a:schemeClr>
          </a:solidFill>
          <a:ln>
            <a:solidFill>
              <a:schemeClr val="tx1"/>
            </a:solidFill>
            <a:round/>
          </a:ln>
        </p:spPr>
        <p:style>
          <a:lnRef idx="2">
            <a:scrgbClr r="0" g="0" b="0"/>
          </a:lnRef>
          <a:fillRef idx="0">
            <a:scrgbClr r="0" g="0" b="0"/>
          </a:fillRef>
          <a:effectRef idx="0">
            <a:scrgbClr r="0" g="0" b="0"/>
          </a:effectRef>
          <a:fontRef idx="minor"/>
        </p:style>
        <p:txBody>
          <a:bodyPr lIns="83880" tIns="83880" rIns="83880" bIns="83880" anchor="ctr"/>
          <a:lstStyle/>
          <a:p>
            <a:pPr algn="ctr">
              <a:lnSpc>
                <a:spcPct val="90000"/>
              </a:lnSpc>
              <a:spcAft>
                <a:spcPts val="771"/>
              </a:spcAft>
            </a:pPr>
            <a:r>
              <a:rPr lang="ru-RU" sz="2200" i="1" spc="-1">
                <a:solidFill>
                  <a:srgbClr val="000000"/>
                </a:solidFill>
                <a:latin typeface="Georgia"/>
                <a:ea typeface="Arial"/>
              </a:rPr>
              <a:t>В ГРУППЕ РИСКА: </a:t>
            </a:r>
            <a:endParaRPr lang="ru-RU" sz="2200" spc="-1">
              <a:latin typeface="Arial"/>
            </a:endParaRPr>
          </a:p>
        </p:txBody>
      </p:sp>
    </p:spTree>
    <p:extLst>
      <p:ext uri="{BB962C8B-B14F-4D97-AF65-F5344CB8AC3E}">
        <p14:creationId xmlns="" xmlns:p14="http://schemas.microsoft.com/office/powerpoint/2010/main" val="8969124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Арбитражные?</a:t>
            </a:r>
            <a:endParaRPr lang="ru-RU" dirty="0"/>
          </a:p>
        </p:txBody>
      </p:sp>
      <p:sp>
        <p:nvSpPr>
          <p:cNvPr id="3" name="Объект 2"/>
          <p:cNvSpPr>
            <a:spLocks noGrp="1"/>
          </p:cNvSpPr>
          <p:nvPr>
            <p:ph sz="half" idx="1"/>
          </p:nvPr>
        </p:nvSpPr>
        <p:spPr/>
        <p:txBody>
          <a:bodyPr>
            <a:normAutofit fontScale="62500" lnSpcReduction="20000"/>
          </a:bodyPr>
          <a:lstStyle/>
          <a:p>
            <a:r>
              <a:rPr lang="ru-RU" dirty="0" err="1"/>
              <a:t>Невзыскание</a:t>
            </a:r>
            <a:r>
              <a:rPr lang="ru-RU" dirty="0"/>
              <a:t> дебиторской задолженности - основание для взыскания убытков с управляющего (Постановление АС Московского округа от 13.07.2020 по делу № А41-51095/2016)</a:t>
            </a:r>
          </a:p>
        </p:txBody>
      </p:sp>
      <p:sp>
        <p:nvSpPr>
          <p:cNvPr id="4" name="Объект 3"/>
          <p:cNvSpPr>
            <a:spLocks noGrp="1"/>
          </p:cNvSpPr>
          <p:nvPr>
            <p:ph sz="half" idx="2"/>
          </p:nvPr>
        </p:nvSpPr>
        <p:spPr/>
        <p:txBody>
          <a:bodyPr>
            <a:normAutofit fontScale="62500" lnSpcReduction="20000"/>
          </a:bodyPr>
          <a:lstStyle/>
          <a:p>
            <a:r>
              <a:rPr lang="ru-RU" dirty="0"/>
              <a:t>Постановление АС Московского округа от 16.06.2016 по делу № А40-48355/11, принятое по заявлению </a:t>
            </a:r>
            <a:r>
              <a:rPr lang="ru-RU" dirty="0" err="1"/>
              <a:t>Шиндиной</a:t>
            </a:r>
            <a:r>
              <a:rPr lang="ru-RU" dirty="0"/>
              <a:t> Т.Ф. о взыскании с арбитражного управляющего </a:t>
            </a:r>
            <a:r>
              <a:rPr lang="ru-RU" dirty="0" err="1"/>
              <a:t>Василеги</a:t>
            </a:r>
            <a:r>
              <a:rPr lang="ru-RU" dirty="0"/>
              <a:t> М.Ю. убытков в деле о банкротстве ООО «Инвестиционная компания «Мономах» в связи с заявленным арбитражным управляющим отказом от заявленного им в суд требования об оспаривании сделок должника: «Заявитель должен доказать, что в результате отказа от оспаривания сделок должника утрачена возможность возврата в конкурсную массу спорного объекта недвижимости, что имелась реальная возможность пополнения конкурсной массы в результате реализации указанного имущества, что имелась реальная возможность ко взысканию неотраженной в инвентаризационной описи дебиторской задолженности». </a:t>
            </a:r>
          </a:p>
        </p:txBody>
      </p:sp>
    </p:spTree>
    <p:extLst>
      <p:ext uri="{BB962C8B-B14F-4D97-AF65-F5344CB8AC3E}">
        <p14:creationId xmlns="" xmlns:p14="http://schemas.microsoft.com/office/powerpoint/2010/main" val="313193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Брачный контракт???</a:t>
            </a:r>
            <a:endParaRPr lang="ru-RU" dirty="0"/>
          </a:p>
        </p:txBody>
      </p:sp>
      <p:sp>
        <p:nvSpPr>
          <p:cNvPr id="3" name="Объект 2"/>
          <p:cNvSpPr>
            <a:spLocks noGrp="1"/>
          </p:cNvSpPr>
          <p:nvPr>
            <p:ph sz="half" idx="1"/>
          </p:nvPr>
        </p:nvSpPr>
        <p:spPr/>
        <p:txBody>
          <a:bodyPr>
            <a:normAutofit fontScale="55000" lnSpcReduction="20000"/>
          </a:bodyPr>
          <a:lstStyle/>
          <a:p>
            <a:r>
              <a:rPr lang="ru-RU" b="1" i="1" dirty="0">
                <a:solidFill>
                  <a:srgbClr val="AA272F"/>
                </a:solidFill>
                <a:latin typeface="Georgia" panose="02040502050405020303" pitchFamily="18" charset="0"/>
                <a:ea typeface="Verdana" pitchFamily="34" charset="0"/>
                <a:cs typeface="Verdana" pitchFamily="34" charset="0"/>
              </a:rPr>
              <a:t>Правовые позиции Пленума ВС РФ №48 от 25 декабря 2018 г., по банкротству гражданина (контролирующее бизнес лицо, по вопросу привлечения к субсидиарной ответственности) </a:t>
            </a:r>
            <a:endParaRPr lang="ru-RU" b="1" i="1" dirty="0" smtClean="0">
              <a:solidFill>
                <a:srgbClr val="AA272F"/>
              </a:solidFill>
              <a:latin typeface="Georgia" panose="02040502050405020303" pitchFamily="18" charset="0"/>
              <a:ea typeface="Verdana" pitchFamily="34" charset="0"/>
              <a:cs typeface="Verdana" pitchFamily="34" charset="0"/>
            </a:endParaRPr>
          </a:p>
          <a:p>
            <a:endParaRPr lang="ru-RU" dirty="0"/>
          </a:p>
          <a:p>
            <a:pPr algn="ctr"/>
            <a:r>
              <a:rPr lang="ru-RU" b="1" i="1" dirty="0">
                <a:latin typeface="Georgia" panose="02040502050405020303" pitchFamily="18" charset="0"/>
              </a:rPr>
              <a:t>Если брачный контракт, либо соглашение об алиментах, заключены в</a:t>
            </a:r>
          </a:p>
          <a:p>
            <a:pPr algn="ctr"/>
            <a:r>
              <a:rPr lang="ru-RU" b="1" i="1" dirty="0">
                <a:latin typeface="Georgia" panose="02040502050405020303" pitchFamily="18" charset="0"/>
              </a:rPr>
              <a:t> период признаков банкротства компании (в рамках вопроса о привлечении </a:t>
            </a:r>
          </a:p>
          <a:p>
            <a:pPr algn="ctr"/>
            <a:r>
              <a:rPr lang="ru-RU" b="1" i="1" dirty="0">
                <a:latin typeface="Georgia" panose="02040502050405020303" pitchFamily="18" charset="0"/>
              </a:rPr>
              <a:t>к ответственности, превышает разумные пределы, то они могут быть </a:t>
            </a:r>
          </a:p>
          <a:p>
            <a:pPr algn="ctr"/>
            <a:r>
              <a:rPr lang="ru-RU" b="1" i="1" dirty="0">
                <a:latin typeface="Georgia" panose="02040502050405020303" pitchFamily="18" charset="0"/>
              </a:rPr>
              <a:t>оспорены конкурсным управляющим/конкурсным кредитором).</a:t>
            </a:r>
            <a:endParaRPr lang="ru-RU" b="1" dirty="0"/>
          </a:p>
          <a:p>
            <a:endParaRPr lang="ru-RU" dirty="0"/>
          </a:p>
        </p:txBody>
      </p:sp>
      <p:sp>
        <p:nvSpPr>
          <p:cNvPr id="4" name="Объект 3"/>
          <p:cNvSpPr>
            <a:spLocks noGrp="1"/>
          </p:cNvSpPr>
          <p:nvPr>
            <p:ph sz="half" idx="2"/>
          </p:nvPr>
        </p:nvSpPr>
        <p:spPr/>
        <p:txBody>
          <a:bodyPr>
            <a:normAutofit fontScale="55000" lnSpcReduction="20000"/>
          </a:bodyPr>
          <a:lstStyle/>
          <a:p>
            <a:r>
              <a:rPr lang="ru-RU" dirty="0" smtClean="0"/>
              <a:t>Мужу фирмы с активами 300 млн, жене квартиры и прочее за 60.</a:t>
            </a:r>
          </a:p>
          <a:p>
            <a:r>
              <a:rPr lang="ru-RU" dirty="0" smtClean="0"/>
              <a:t>Банкротство и оспаривание</a:t>
            </a:r>
            <a:endParaRPr lang="ru-RU" dirty="0"/>
          </a:p>
          <a:p>
            <a:endParaRPr lang="ru-RU" dirty="0" smtClean="0"/>
          </a:p>
          <a:p>
            <a:r>
              <a:rPr lang="ru-RU" dirty="0" smtClean="0"/>
              <a:t>Суд </a:t>
            </a:r>
            <a:r>
              <a:rPr lang="ru-RU" dirty="0"/>
              <a:t>округа отметил, что при оспаривании брачного договора по </a:t>
            </a:r>
            <a:r>
              <a:rPr lang="ru-RU" dirty="0" err="1"/>
              <a:t>банкротным</a:t>
            </a:r>
            <a:r>
              <a:rPr lang="ru-RU" dirty="0"/>
              <a:t> основаниям необходимо оценивать ликвидность имущества, отнесённого таким договором к собственности должника (Постановление АС Московского округа от 08.02.21 по делу № </a:t>
            </a:r>
            <a:r>
              <a:rPr lang="ru-RU" dirty="0" smtClean="0"/>
              <a:t>А40-88372/2017</a:t>
            </a:r>
          </a:p>
          <a:p>
            <a:r>
              <a:rPr lang="ru-RU" dirty="0" smtClean="0">
                <a:solidFill>
                  <a:srgbClr val="FF0000"/>
                </a:solidFill>
              </a:rPr>
              <a:t>ВСЕ фирмы в </a:t>
            </a:r>
            <a:r>
              <a:rPr lang="ru-RU" dirty="0" err="1" smtClean="0">
                <a:solidFill>
                  <a:srgbClr val="FF0000"/>
                </a:solidFill>
              </a:rPr>
              <a:t>предбанкротном</a:t>
            </a:r>
            <a:r>
              <a:rPr lang="ru-RU" dirty="0" smtClean="0">
                <a:solidFill>
                  <a:srgbClr val="FF0000"/>
                </a:solidFill>
              </a:rPr>
              <a:t> состоянии</a:t>
            </a:r>
            <a:endParaRPr lang="ru-RU" dirty="0">
              <a:solidFill>
                <a:srgbClr val="FF0000"/>
              </a:solidFill>
            </a:endParaRPr>
          </a:p>
        </p:txBody>
      </p:sp>
    </p:spTree>
    <p:extLst>
      <p:ext uri="{BB962C8B-B14F-4D97-AF65-F5344CB8AC3E}">
        <p14:creationId xmlns="" xmlns:p14="http://schemas.microsoft.com/office/powerpoint/2010/main" val="3396269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 </a:t>
            </a:r>
            <a:r>
              <a:rPr lang="ru-RU" dirty="0" err="1" smtClean="0"/>
              <a:t>ФИЗлицом</a:t>
            </a:r>
            <a:r>
              <a:rPr lang="ru-RU" dirty="0" smtClean="0"/>
              <a:t> имущества</a:t>
            </a:r>
            <a:endParaRPr lang="ru-RU" dirty="0"/>
          </a:p>
        </p:txBody>
      </p:sp>
      <p:sp>
        <p:nvSpPr>
          <p:cNvPr id="3" name="Содержимое 2"/>
          <p:cNvSpPr>
            <a:spLocks noGrp="1"/>
          </p:cNvSpPr>
          <p:nvPr>
            <p:ph sz="half" idx="1"/>
          </p:nvPr>
        </p:nvSpPr>
        <p:spPr/>
        <p:txBody>
          <a:bodyPr>
            <a:noAutofit/>
          </a:bodyPr>
          <a:lstStyle/>
          <a:p>
            <a:r>
              <a:rPr lang="ru-RU" sz="2400" dirty="0"/>
              <a:t>Дарение</a:t>
            </a:r>
          </a:p>
          <a:p>
            <a:r>
              <a:rPr lang="ru-RU" sz="2400" dirty="0"/>
              <a:t>Купля-продажа</a:t>
            </a:r>
          </a:p>
          <a:p>
            <a:r>
              <a:rPr lang="ru-RU" sz="2400" dirty="0"/>
              <a:t>(рыночная </a:t>
            </a:r>
            <a:r>
              <a:rPr lang="ru-RU" sz="2400" dirty="0" err="1"/>
              <a:t>стоимость+</a:t>
            </a:r>
            <a:r>
              <a:rPr lang="ru-RU" sz="2400" dirty="0"/>
              <a:t> безналичная оплата АС ЦО от 11.04.2019 № Ф10792/2019+ у покупателя есть деньги- </a:t>
            </a:r>
            <a:r>
              <a:rPr lang="ru-RU" sz="2400" dirty="0">
                <a:hlinkClick r:id="rId2"/>
              </a:rPr>
              <a:t>АС Уральского округа от 20.08.2018 № Ф09-7905/17</a:t>
            </a:r>
            <a:r>
              <a:rPr lang="ru-RU" sz="2400" dirty="0"/>
              <a:t>).</a:t>
            </a:r>
          </a:p>
          <a:p>
            <a:r>
              <a:rPr lang="ru-RU" sz="2400" dirty="0"/>
              <a:t>Продал, но жил там- проиграл </a:t>
            </a:r>
            <a:r>
              <a:rPr lang="ru-RU" sz="2400" dirty="0">
                <a:hlinkClick r:id="rId3"/>
              </a:rPr>
              <a:t>АС Московского округа от 04.09.2019 № Ф05-8735/2019</a:t>
            </a:r>
            <a:endParaRPr lang="ru-RU" sz="2400" dirty="0"/>
          </a:p>
          <a:p>
            <a:r>
              <a:rPr lang="ru-RU" sz="2400" dirty="0"/>
              <a:t>Брачный договор</a:t>
            </a:r>
          </a:p>
        </p:txBody>
      </p:sp>
      <p:sp>
        <p:nvSpPr>
          <p:cNvPr id="4" name="Содержимое 3"/>
          <p:cNvSpPr>
            <a:spLocks noGrp="1"/>
          </p:cNvSpPr>
          <p:nvPr>
            <p:ph sz="half" idx="2"/>
          </p:nvPr>
        </p:nvSpPr>
        <p:spPr/>
        <p:txBody>
          <a:bodyPr>
            <a:normAutofit fontScale="85000" lnSpcReduction="10000"/>
          </a:bodyPr>
          <a:lstStyle/>
          <a:p>
            <a:r>
              <a:rPr lang="ru-RU" dirty="0" smtClean="0"/>
              <a:t> Если потенциально такая операция нанесет вред имущественным правам кредиторов, ее попытаются оспорить (</a:t>
            </a:r>
            <a:r>
              <a:rPr lang="ru-RU" dirty="0" smtClean="0">
                <a:hlinkClick r:id="rId4"/>
              </a:rPr>
              <a:t>п. 2</a:t>
            </a:r>
            <a:r>
              <a:rPr lang="ru-RU" dirty="0" smtClean="0"/>
              <a:t> ст. 61.2 Федерального закона от 26.10.2002 № 127-ФЗ «О несостоятельности (банкротстве)</a:t>
            </a:r>
            <a:r>
              <a:rPr lang="ru-RU" b="1" dirty="0"/>
              <a:t> ВС допустил виндикацию имущества у неосмотрительного </a:t>
            </a:r>
            <a:r>
              <a:rPr lang="ru-RU" b="1" dirty="0" smtClean="0"/>
              <a:t>покупателя</a:t>
            </a:r>
          </a:p>
          <a:p>
            <a:endParaRPr lang="ru-RU" b="1" u="sng" dirty="0">
              <a:hlinkClick r:id="rId5"/>
            </a:endParaRPr>
          </a:p>
          <a:p>
            <a:r>
              <a:rPr lang="ru-RU" b="1" u="sng" dirty="0" smtClean="0">
                <a:hlinkClick r:id=""/>
              </a:rPr>
              <a:t>Единственное жилье нельзя</a:t>
            </a:r>
          </a:p>
          <a:p>
            <a:r>
              <a:rPr lang="ru-RU" b="1" u="sng" dirty="0" smtClean="0">
                <a:hlinkClick r:id=""/>
              </a:rPr>
              <a:t>ВС </a:t>
            </a:r>
            <a:r>
              <a:rPr lang="ru-RU" b="1" u="sng" dirty="0">
                <a:hlinkClick r:id="rId5"/>
              </a:rPr>
              <a:t>РФ </a:t>
            </a:r>
            <a:r>
              <a:rPr lang="ru-RU" b="1" u="sng" dirty="0" err="1">
                <a:hlinkClick r:id="rId5"/>
              </a:rPr>
              <a:t>РФ</a:t>
            </a:r>
            <a:r>
              <a:rPr lang="ru-RU" b="1" u="sng" dirty="0">
                <a:hlinkClick r:id="rId5"/>
              </a:rPr>
              <a:t> от 29 октября 2020 года № 309-ЭС20-10004</a:t>
            </a:r>
            <a:endParaRPr lang="ru-RU" b="1" dirty="0"/>
          </a:p>
          <a:p>
            <a:endParaRPr lang="ru-RU" b="1" dirty="0"/>
          </a:p>
        </p:txBody>
      </p:sp>
    </p:spTree>
    <p:extLst>
      <p:ext uri="{BB962C8B-B14F-4D97-AF65-F5344CB8AC3E}">
        <p14:creationId xmlns="" xmlns:p14="http://schemas.microsoft.com/office/powerpoint/2010/main" val="1149950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ПЛЕНУМ ВС от 21.12.2017 г. N 53</a:t>
            </a:r>
          </a:p>
        </p:txBody>
      </p:sp>
      <p:sp>
        <p:nvSpPr>
          <p:cNvPr id="3" name="Содержимое 2"/>
          <p:cNvSpPr>
            <a:spLocks noGrp="1"/>
          </p:cNvSpPr>
          <p:nvPr>
            <p:ph idx="1"/>
          </p:nvPr>
        </p:nvSpPr>
        <p:spPr/>
        <p:txBody>
          <a:bodyPr>
            <a:normAutofit fontScale="62500" lnSpcReduction="20000"/>
          </a:bodyPr>
          <a:lstStyle/>
          <a:p>
            <a:endParaRPr lang="ru-RU" dirty="0"/>
          </a:p>
          <a:p>
            <a:r>
              <a:rPr lang="ru-RU" dirty="0"/>
              <a:t>КДЛ Контролирующее должника лицо сделки, изменившие экономическую и (или) юридическую судьбу должника, заключены под влиянием лица, определившего существенные условия этих сделок</a:t>
            </a:r>
          </a:p>
          <a:p>
            <a:r>
              <a:rPr lang="ru-RU" dirty="0"/>
              <a:t>Лицо, получившее выгоду, в том числе ПРЕДПОЛАГАЕМУЮ (!?!) от незаконных действий директора - КБЛ</a:t>
            </a:r>
          </a:p>
          <a:p>
            <a:r>
              <a:rPr lang="ru-RU" dirty="0"/>
              <a:t>Цепочка посредников- конечный покупатель КБЛ, если не докажет рыночную стоимость приобретения</a:t>
            </a:r>
          </a:p>
          <a:p>
            <a:r>
              <a:rPr lang="ru-RU" dirty="0"/>
              <a:t>Смотрим контроль над ЮЛ в период предшествующий банкротству (3 ГОДА!!!)</a:t>
            </a:r>
          </a:p>
          <a:p>
            <a:r>
              <a:rPr lang="ru-RU" dirty="0"/>
              <a:t>Если 50% и более Уставного капитала включая ВЗАИМОЗАВИСИМЫХ ЛИЦ, то КБЛ</a:t>
            </a:r>
          </a:p>
          <a:p>
            <a:r>
              <a:rPr lang="ru-RU" dirty="0"/>
              <a:t>Если Управляющая компания, то несет она и ее руководитель СОЛИДАРНУЮ ответственность</a:t>
            </a:r>
          </a:p>
          <a:p>
            <a:r>
              <a:rPr lang="ru-RU" dirty="0"/>
              <a:t>Номинальный руководитель несет солидарную ответственность вместе с КБЛ, но если он расскажет ВСЕ, то на сумму взысканий по итогам рассказов уменьшается его </a:t>
            </a:r>
            <a:r>
              <a:rPr lang="ru-RU" dirty="0" err="1"/>
              <a:t>ответств</a:t>
            </a:r>
            <a:r>
              <a:rPr lang="ru-RU" dirty="0"/>
              <a:t> </a:t>
            </a:r>
            <a:r>
              <a:rPr lang="ru-RU" dirty="0" err="1"/>
              <a:t>енность</a:t>
            </a:r>
            <a:endParaRPr lang="ru-RU" dirty="0"/>
          </a:p>
          <a:p>
            <a:r>
              <a:rPr lang="ru-RU" dirty="0"/>
              <a:t>ПЕРЕЧЕНЬ ОТКРЫТ!!!!!</a:t>
            </a:r>
          </a:p>
        </p:txBody>
      </p:sp>
    </p:spTree>
    <p:extLst>
      <p:ext uri="{BB962C8B-B14F-4D97-AF65-F5344CB8AC3E}">
        <p14:creationId xmlns="" xmlns:p14="http://schemas.microsoft.com/office/powerpoint/2010/main" val="18852964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ПЛЕНУМ ВС от 21.12.2017 г. N 53</a:t>
            </a:r>
          </a:p>
        </p:txBody>
      </p:sp>
      <p:sp>
        <p:nvSpPr>
          <p:cNvPr id="3" name="Содержимое 2"/>
          <p:cNvSpPr>
            <a:spLocks noGrp="1"/>
          </p:cNvSpPr>
          <p:nvPr>
            <p:ph idx="1"/>
          </p:nvPr>
        </p:nvSpPr>
        <p:spPr/>
        <p:txBody>
          <a:bodyPr>
            <a:noAutofit/>
          </a:bodyPr>
          <a:lstStyle/>
          <a:p>
            <a:r>
              <a:rPr lang="ru-RU" sz="1700" dirty="0"/>
              <a:t>Субсидиарная ответственность за неподачу (несвоевременную подачу) заявления должника о собственном банкротстве – подать заявление в </a:t>
            </a:r>
            <a:r>
              <a:rPr lang="ru-RU" sz="1700" dirty="0" err="1"/>
              <a:t>теч</a:t>
            </a:r>
            <a:r>
              <a:rPr lang="ru-RU" sz="1700" dirty="0"/>
              <a:t> 1 МЕС, а при ликвидации- 10 дней(!). </a:t>
            </a:r>
          </a:p>
          <a:p>
            <a:r>
              <a:rPr lang="ru-RU" sz="1700" dirty="0"/>
              <a:t>Если уставом или должностными таких людей несколько, то солидарно отвечают, а по 53 </a:t>
            </a:r>
            <a:r>
              <a:rPr lang="ru-RU" sz="1700" dirty="0" err="1"/>
              <a:t>ст</a:t>
            </a:r>
            <a:r>
              <a:rPr lang="ru-RU" sz="1700" dirty="0"/>
              <a:t> ГК РФ их ДОЛЖНО БЫТЬ НЕСКОЛЬКО</a:t>
            </a:r>
          </a:p>
          <a:p>
            <a:r>
              <a:rPr lang="ru-RU" sz="1700" dirty="0"/>
              <a:t>Если докажем, что хотел вылезти из кризиса, то нет </a:t>
            </a:r>
            <a:r>
              <a:rPr lang="ru-RU" sz="1700" dirty="0" err="1"/>
              <a:t>субсидиарке</a:t>
            </a:r>
            <a:r>
              <a:rPr lang="ru-RU" sz="1700" dirty="0"/>
              <a:t>, но вопрос…</a:t>
            </a:r>
          </a:p>
          <a:p>
            <a:r>
              <a:rPr lang="ru-RU" sz="1700" dirty="0"/>
              <a:t>Если у фирмы денег на банкротство нет, то финансируется за счет учредителей</a:t>
            </a:r>
          </a:p>
          <a:p>
            <a:r>
              <a:rPr lang="ru-RU" sz="1700" dirty="0"/>
              <a:t>За неподачу заявления к </a:t>
            </a:r>
            <a:r>
              <a:rPr lang="ru-RU" sz="1700" dirty="0" err="1"/>
              <a:t>субсидиарке</a:t>
            </a:r>
            <a:r>
              <a:rPr lang="ru-RU" sz="1700" dirty="0"/>
              <a:t> КБЛ, если знал, имел полномочия, не собрал собрание учредителей </a:t>
            </a:r>
          </a:p>
          <a:p>
            <a:r>
              <a:rPr lang="ru-RU" sz="1700" dirty="0"/>
              <a:t>РАЗМЕР СУБСИДИАРКИ- совокупному размеру обязательств должника (в том числе по обязательным платежам), возникших в период со дня истечения месячного срока, предусмотренного </a:t>
            </a:r>
            <a:r>
              <a:rPr lang="ru-RU" sz="1700" dirty="0">
                <a:hlinkClick r:id="rId2"/>
              </a:rPr>
              <a:t>пунктом 2 статьи 9 Закона о банкротстве, и до дня возбуждения дела о банкротстве</a:t>
            </a:r>
          </a:p>
          <a:p>
            <a:r>
              <a:rPr lang="ru-RU" sz="1700" dirty="0"/>
              <a:t>Расходы на банкротство не входят в </a:t>
            </a:r>
            <a:r>
              <a:rPr lang="ru-RU" sz="1700" dirty="0" err="1"/>
              <a:t>субсидиарку</a:t>
            </a:r>
            <a:endParaRPr lang="ru-RU" sz="1700" dirty="0"/>
          </a:p>
          <a:p>
            <a:r>
              <a:rPr lang="ru-RU" sz="1700" dirty="0"/>
              <a:t>Если несколько директоров последовательно не подали заявление, </a:t>
            </a:r>
            <a:r>
              <a:rPr lang="ru-RU" sz="1700" dirty="0" err="1"/>
              <a:t>тоСОЛИДАРНО</a:t>
            </a:r>
            <a:endParaRPr lang="ru-RU" sz="1700" dirty="0"/>
          </a:p>
          <a:p>
            <a:r>
              <a:rPr lang="ru-RU" sz="1700" dirty="0"/>
              <a:t>Сообщил публично (ВНЕС В ЕГРЮЛ ЗАПИСЬ- </a:t>
            </a:r>
            <a:r>
              <a:rPr lang="ru-RU" sz="1700" dirty="0" err="1"/>
              <a:t>ст</a:t>
            </a:r>
            <a:r>
              <a:rPr lang="ru-RU" sz="1700" dirty="0"/>
              <a:t> 30 </a:t>
            </a:r>
            <a:r>
              <a:rPr lang="ru-RU" sz="1700" dirty="0" err="1"/>
              <a:t>з-н</a:t>
            </a:r>
            <a:r>
              <a:rPr lang="ru-RU" sz="1700" dirty="0"/>
              <a:t> о банкротстве)- нет </a:t>
            </a:r>
            <a:r>
              <a:rPr lang="ru-RU" sz="1700" dirty="0" err="1"/>
              <a:t>субсидиарке</a:t>
            </a:r>
            <a:endParaRPr lang="ru-RU" sz="1700" dirty="0"/>
          </a:p>
        </p:txBody>
      </p:sp>
    </p:spTree>
    <p:extLst>
      <p:ext uri="{BB962C8B-B14F-4D97-AF65-F5344CB8AC3E}">
        <p14:creationId xmlns="" xmlns:p14="http://schemas.microsoft.com/office/powerpoint/2010/main" val="320139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 дела А40-184879/2018</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47500" lnSpcReduction="20000"/>
          </a:bodyPr>
          <a:lstStyle/>
          <a:p>
            <a:r>
              <a:rPr lang="ru-RU" b="1" dirty="0" smtClean="0">
                <a:solidFill>
                  <a:srgbClr val="FF0000"/>
                </a:solidFill>
              </a:rPr>
              <a:t>Директор- ВНП=200млн доначислений</a:t>
            </a:r>
          </a:p>
          <a:p>
            <a:r>
              <a:rPr lang="ru-RU" dirty="0" smtClean="0"/>
              <a:t>Согласно п. 3 ст. 53 ГК РФ лицо, которое в силу закона или учредительных документов юридического лица выступает от его имени, должно действовать в интересах представляемого им юридического лица добросовестно и разумно. Оно обязано по требованию учредителей (участников) юридического лица, если иное не предусмотрено законом или договором, возместить убытки, причиненные им юридическому лицу. В соответствии с частями 1-2 ст. 71 Федерального закона от 26.12.1995 № 208- ФЗ «Об акционерных обществах» (далее - ФЗ «Об акционерных обществах») </a:t>
            </a:r>
          </a:p>
          <a:p>
            <a:r>
              <a:rPr lang="ru-RU" dirty="0" smtClean="0"/>
              <a:t>Ответственность единоличного исполнительного органа общества является гражданско-правовой, поэтому убытки подлежат взысканию по правилам ст. 15 ГК РФ. Согласно п. 1 ст. 15 ГК РФ лицо, право которого нарушено, может требовать полного возмещения причиненных ему убытков, если законом или договором не предусмотрено возмещение убытков в меньшем размере. В соответствии с п. 2 ст. 15 ГК РФ под убытками понимаются расходы, которые лицо, чье право нарушено, произвело или должно будет произвести для восстановления нарушенного права, утрата или повреждение его имущества (реальный ущерб), а также неполученные доходы, которые это лицо получило бы при обычных условиях гражданского оборота, если бы его право не было нарушено (упущенная выгода). </a:t>
            </a:r>
          </a:p>
          <a:p>
            <a:endParaRPr lang="ru-RU" dirty="0"/>
          </a:p>
        </p:txBody>
      </p:sp>
      <p:sp>
        <p:nvSpPr>
          <p:cNvPr id="4" name="Содержимое 3"/>
          <p:cNvSpPr>
            <a:spLocks noGrp="1"/>
          </p:cNvSpPr>
          <p:nvPr>
            <p:ph sz="half" idx="2"/>
          </p:nvPr>
        </p:nvSpPr>
        <p:spPr/>
        <p:txBody>
          <a:bodyPr>
            <a:normAutofit fontScale="47500" lnSpcReduction="20000"/>
          </a:bodyPr>
          <a:lstStyle/>
          <a:p>
            <a:r>
              <a:rPr lang="ru-RU" dirty="0" smtClean="0"/>
              <a:t>В соответствии с пунктом 12 Постановления Пленума Верховного Суда РФ от 23.06.2015 № 25 «О применении судами некоторых положений раздела I части первой Гражданского кодекса Российской Федерации» (далее - Постановление Пленума ВС РФ</a:t>
            </a:r>
          </a:p>
          <a:p>
            <a:r>
              <a:rPr lang="ru-RU" dirty="0" smtClean="0"/>
              <a:t>от 23.06.2015 № 25) указано, что по делам о возмещении убытков истец обязан доказать, что ответчик является лицом, в результате действий (бездействия) которого возник ущерб, а также факты нарушения обязательства или причинения вреда, наличие убытков (пункт 2 статьи 15 ГК РФ). Для привлечения лица к гражданско-правовой ответственности в виде взыскания убытков необходимо наличие состава правонарушения, включающего наступление вреда, противоправность поведения </a:t>
            </a:r>
            <a:r>
              <a:rPr lang="ru-RU" dirty="0" err="1" smtClean="0"/>
              <a:t>причинителя</a:t>
            </a:r>
            <a:r>
              <a:rPr lang="ru-RU" dirty="0" smtClean="0"/>
              <a:t> вреда, причинно-следственную связь между этими элементами, а также в установленных законом случаях вину </a:t>
            </a:r>
            <a:r>
              <a:rPr lang="ru-RU" dirty="0" err="1" smtClean="0"/>
              <a:t>причинителя</a:t>
            </a:r>
            <a:r>
              <a:rPr lang="ru-RU" dirty="0" smtClean="0"/>
              <a:t> вреда. </a:t>
            </a:r>
          </a:p>
          <a:p>
            <a:endParaRPr lang="ru-RU" dirty="0" smtClean="0"/>
          </a:p>
          <a:p>
            <a:endParaRPr lang="ru-RU" dirty="0" smtClean="0"/>
          </a:p>
          <a:p>
            <a:endParaRPr lang="ru-RU" dirty="0"/>
          </a:p>
        </p:txBody>
      </p:sp>
    </p:spTree>
    <p:extLst>
      <p:ext uri="{BB962C8B-B14F-4D97-AF65-F5344CB8AC3E}">
        <p14:creationId xmlns="" xmlns:p14="http://schemas.microsoft.com/office/powerpoint/2010/main" val="3278425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 дела А40-184879/2018</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Как разъяснено в пунктах 5, 6 постановления Пленума Верховного Суда Российской Федерации от 02.06.2015 № 21 "О некоторых вопросах, возникших у судов при применении законодательства, регулирующего труд руководителя организации и членов коллегиального исполнительного органа организации", в соответствии с частью 1 статьи 277 Трудового кодекса Российской Федерации (далее - ТК РФ) руководитель организации (в том числе бывший) несет полную материальную ответственность за причиненный организации прямой действительный ущерб, понятие которого раскрыто в части 2 статьи 238 ТК РФ. Привлечение руководителя организации к материальной ответственности в размере прямого действительного ущерба осуществляется в соответствии с положениями глав 37 и 39 ТК РФ. Кроме того, руководитель организации, в том числе бывший, на основании части 2 статьи 277 ТК РФ возмещает организации убытки, причиненные его виновными действиями, только в случаях, предусмотренными федеральными законами, статьей 71 Федерального закона от 26.12.1995 № 208-ФЗ "Об акционерных обществах" (далее - Закон № 208-ФЗ). Расчет убытков в этом случае осуществляется в соответствии с нормами гражданского законодательства, согласно которым под убытками понимается реальный ущерб, а также неполученные доходы (упущенная выгода) (статья 15 ГК РФ).</a:t>
            </a:r>
          </a:p>
          <a:p>
            <a:endParaRPr lang="ru-RU" dirty="0"/>
          </a:p>
        </p:txBody>
      </p:sp>
    </p:spTree>
    <p:extLst>
      <p:ext uri="{BB962C8B-B14F-4D97-AF65-F5344CB8AC3E}">
        <p14:creationId xmlns="" xmlns:p14="http://schemas.microsoft.com/office/powerpoint/2010/main" val="2743191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Факторы, свидетельствующие о </a:t>
            </a:r>
            <a:r>
              <a:rPr lang="ru-RU" dirty="0" err="1" smtClean="0"/>
              <a:t>субсидиарке</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продажа имущества по нерыночным ценам</a:t>
            </a:r>
            <a:r>
              <a:rPr lang="ru-RU" u="sng" dirty="0" smtClean="0">
                <a:hlinkClick r:id="rId2"/>
              </a:rPr>
              <a:t> ВС РФ от 12.09.16 № 306-ЭС16-4837</a:t>
            </a:r>
            <a:r>
              <a:rPr lang="ru-RU" dirty="0" smtClean="0"/>
              <a:t>.</a:t>
            </a:r>
          </a:p>
          <a:p>
            <a:r>
              <a:rPr lang="ru-RU" dirty="0" smtClean="0"/>
              <a:t>Отгрузка товара без предоплаты</a:t>
            </a:r>
          </a:p>
          <a:p>
            <a:r>
              <a:rPr lang="ru-RU" dirty="0" smtClean="0"/>
              <a:t>Приобретение материалов по завышенным ценам</a:t>
            </a:r>
          </a:p>
          <a:p>
            <a:r>
              <a:rPr lang="ru-RU" dirty="0" smtClean="0"/>
              <a:t>Использование </a:t>
            </a:r>
            <a:r>
              <a:rPr lang="ru-RU" dirty="0" err="1" smtClean="0"/>
              <a:t>контрагентов-взаимозависимых</a:t>
            </a:r>
            <a:endParaRPr lang="ru-RU" dirty="0" smtClean="0"/>
          </a:p>
          <a:p>
            <a:r>
              <a:rPr lang="ru-RU" dirty="0" smtClean="0"/>
              <a:t>Отсутствие плана выхода из кризиса</a:t>
            </a:r>
          </a:p>
          <a:p>
            <a:r>
              <a:rPr lang="ru-RU" dirty="0" smtClean="0"/>
              <a:t>Невыполнение условий договоров</a:t>
            </a:r>
          </a:p>
          <a:p>
            <a:r>
              <a:rPr lang="ru-RU" dirty="0" smtClean="0"/>
              <a:t>Искажение </a:t>
            </a:r>
            <a:r>
              <a:rPr lang="ru-RU" dirty="0" err="1" smtClean="0"/>
              <a:t>первичкиШтрафы</a:t>
            </a:r>
            <a:r>
              <a:rPr lang="ru-RU" dirty="0" smtClean="0"/>
              <a:t> и пени, начисленные по итогам проверки, — убытки компании. Налоговики правомерно взыскали их с директора (</a:t>
            </a:r>
            <a:r>
              <a:rPr lang="ru-RU" dirty="0" smtClean="0">
                <a:hlinkClick r:id="rId3"/>
              </a:rPr>
              <a:t>п. 2 ст. 15 ГК</a:t>
            </a:r>
            <a:r>
              <a:rPr lang="ru-RU" dirty="0" smtClean="0"/>
              <a:t>).</a:t>
            </a:r>
          </a:p>
          <a:p>
            <a:endParaRPr lang="ru-RU" dirty="0" smtClean="0"/>
          </a:p>
        </p:txBody>
      </p:sp>
      <p:sp>
        <p:nvSpPr>
          <p:cNvPr id="4" name="Содержимое 3"/>
          <p:cNvSpPr>
            <a:spLocks noGrp="1"/>
          </p:cNvSpPr>
          <p:nvPr>
            <p:ph sz="half" idx="2"/>
          </p:nvPr>
        </p:nvSpPr>
        <p:spPr/>
        <p:txBody>
          <a:bodyPr>
            <a:normAutofit fontScale="70000" lnSpcReduction="20000"/>
          </a:bodyPr>
          <a:lstStyle/>
          <a:p>
            <a:r>
              <a:rPr lang="ru-RU" dirty="0" smtClean="0">
                <a:hlinkClick r:id="rId4"/>
              </a:rPr>
              <a:t>Письмо от 29.06.2017 № СА-4-18/12520@</a:t>
            </a:r>
            <a:r>
              <a:rPr lang="ru-RU" dirty="0" smtClean="0"/>
              <a:t> обзор </a:t>
            </a:r>
            <a:r>
              <a:rPr lang="ru-RU" dirty="0" err="1" smtClean="0"/>
              <a:t>субсидиарка</a:t>
            </a:r>
            <a:r>
              <a:rPr lang="ru-RU" dirty="0" smtClean="0"/>
              <a:t> и банкротство </a:t>
            </a:r>
          </a:p>
          <a:p>
            <a:r>
              <a:rPr lang="ru-RU" dirty="0" smtClean="0"/>
              <a:t>Директор должен действовать добросовестно и разумно (</a:t>
            </a:r>
            <a:r>
              <a:rPr lang="ru-RU" dirty="0" smtClean="0">
                <a:hlinkClick r:id="rId5"/>
              </a:rPr>
              <a:t>п. 3 ст. 53 ГК</a:t>
            </a:r>
            <a:r>
              <a:rPr lang="ru-RU" dirty="0" smtClean="0"/>
              <a:t>). </a:t>
            </a:r>
          </a:p>
          <a:p>
            <a:r>
              <a:rPr lang="ru-RU" dirty="0" smtClean="0"/>
              <a:t>Директор обязан возместить убытки, причиненные компании (</a:t>
            </a:r>
            <a:r>
              <a:rPr lang="ru-RU" dirty="0" smtClean="0">
                <a:hlinkClick r:id="rId6"/>
              </a:rPr>
              <a:t>п. 2 ст. 44 Федерального закона от 08.02.1998 № 14‑ФЗ</a:t>
            </a:r>
            <a:r>
              <a:rPr lang="ru-RU" dirty="0" smtClean="0"/>
              <a:t>).</a:t>
            </a:r>
          </a:p>
          <a:p>
            <a:r>
              <a:rPr lang="ru-RU" dirty="0" smtClean="0"/>
              <a:t>Если </a:t>
            </a:r>
            <a:r>
              <a:rPr lang="ru-RU" dirty="0" err="1" smtClean="0"/>
              <a:t>доказано,Контролеры</a:t>
            </a:r>
            <a:r>
              <a:rPr lang="ru-RU" dirty="0" smtClean="0"/>
              <a:t> доказали, что директор намеренно исказил первичные документы, чтобы занизить налоговую базу (</a:t>
            </a:r>
            <a:r>
              <a:rPr lang="ru-RU" dirty="0" smtClean="0">
                <a:hlinkClick r:id="rId7"/>
              </a:rPr>
              <a:t>п. 5 ст. 10 ГК</a:t>
            </a:r>
            <a:r>
              <a:rPr lang="ru-RU" dirty="0" smtClean="0"/>
              <a:t>). Штрафы и пени по налогам- с </a:t>
            </a:r>
            <a:r>
              <a:rPr lang="ru-RU" dirty="0" err="1" smtClean="0"/>
              <a:t>диреткора</a:t>
            </a:r>
            <a:r>
              <a:rPr lang="ru-RU" dirty="0" smtClean="0"/>
              <a:t> (</a:t>
            </a:r>
            <a:r>
              <a:rPr lang="ru-RU" dirty="0" smtClean="0">
                <a:hlinkClick r:id="rId3"/>
              </a:rPr>
              <a:t>п. 2 ст. 15 ГК</a:t>
            </a:r>
            <a:r>
              <a:rPr lang="ru-RU" dirty="0" smtClean="0"/>
              <a:t>).</a:t>
            </a:r>
          </a:p>
          <a:p>
            <a:endParaRPr lang="ru-RU" dirty="0"/>
          </a:p>
        </p:txBody>
      </p:sp>
    </p:spTree>
    <p:extLst>
      <p:ext uri="{BB962C8B-B14F-4D97-AF65-F5344CB8AC3E}">
        <p14:creationId xmlns="" xmlns:p14="http://schemas.microsoft.com/office/powerpoint/2010/main" val="1316353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Рисунок 27">
            <a:extLst>
              <a:ext uri="{FF2B5EF4-FFF2-40B4-BE49-F238E27FC236}">
                <a16:creationId xmlns:a16="http://schemas.microsoft.com/office/drawing/2014/main" xmlns="" id="{E23FF482-F9E4-4DFA-8B08-F774FC1665D1}"/>
              </a:ext>
            </a:extLst>
          </p:cNvPr>
          <p:cNvPicPr>
            <a:picLocks noChangeAspect="1"/>
          </p:cNvPicPr>
          <p:nvPr/>
        </p:nvPicPr>
        <p:blipFill>
          <a:blip r:embed="rId2" cstate="print"/>
          <a:stretch>
            <a:fillRect/>
          </a:stretch>
        </p:blipFill>
        <p:spPr>
          <a:xfrm>
            <a:off x="1526258" y="857250"/>
            <a:ext cx="9139487" cy="5143500"/>
          </a:xfrm>
          <a:prstGeom prst="rect">
            <a:avLst/>
          </a:prstGeom>
          <a:blipFill dpi="0" rotWithShape="1">
            <a:blip r:embed="rId2" cstate="print"/>
            <a:srcRect/>
            <a:stretch>
              <a:fillRect/>
            </a:stretch>
          </a:blipFill>
          <a:effectLst>
            <a:softEdge rad="635000"/>
          </a:effectLst>
        </p:spPr>
      </p:pic>
      <p:sp>
        <p:nvSpPr>
          <p:cNvPr id="29" name="Rectangle 18">
            <a:extLst>
              <a:ext uri="{FF2B5EF4-FFF2-40B4-BE49-F238E27FC236}">
                <a16:creationId xmlns:a16="http://schemas.microsoft.com/office/drawing/2014/main" xmlns="" id="{907645B1-F668-4160-A63C-3D381C363845}"/>
              </a:ext>
            </a:extLst>
          </p:cNvPr>
          <p:cNvSpPr/>
          <p:nvPr/>
        </p:nvSpPr>
        <p:spPr>
          <a:xfrm>
            <a:off x="1521743" y="857250"/>
            <a:ext cx="9144000" cy="5143500"/>
          </a:xfrm>
          <a:prstGeom prst="rect">
            <a:avLst/>
          </a:prstGeom>
          <a:solidFill>
            <a:schemeClr val="bg1">
              <a:lumMod val="95000"/>
              <a:alpha val="87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82" name="Rectangle 29">
            <a:extLst>
              <a:ext uri="{FF2B5EF4-FFF2-40B4-BE49-F238E27FC236}">
                <a16:creationId xmlns:a16="http://schemas.microsoft.com/office/drawing/2014/main" xmlns="" id="{03073772-7FED-4CBC-B89D-DCF9CEF0B8E6}"/>
              </a:ext>
            </a:extLst>
          </p:cNvPr>
          <p:cNvSpPr/>
          <p:nvPr/>
        </p:nvSpPr>
        <p:spPr>
          <a:xfrm>
            <a:off x="6949283" y="3693155"/>
            <a:ext cx="3362032" cy="653256"/>
          </a:xfrm>
          <a:prstGeom prst="rect">
            <a:avLst/>
          </a:prstGeom>
        </p:spPr>
        <p:txBody>
          <a:bodyPr wrap="square">
            <a:spAutoFit/>
          </a:bodyPr>
          <a:lstStyle/>
          <a:p>
            <a:pPr defTabSz="914378">
              <a:lnSpc>
                <a:spcPct val="90000"/>
              </a:lnSpc>
              <a:defRPr/>
            </a:pPr>
            <a:r>
              <a:rPr lang="ru-RU" sz="1350" b="1" dirty="0">
                <a:solidFill>
                  <a:srgbClr val="57565A">
                    <a:lumMod val="75000"/>
                  </a:srgbClr>
                </a:solidFill>
                <a:latin typeface="Roboto Condensed" panose="02000000000000000000" pitchFamily="2" charset="0"/>
                <a:ea typeface="Roboto Condensed" panose="02000000000000000000" pitchFamily="2" charset="0"/>
              </a:rPr>
              <a:t>ЭФФЕКТИВНОЕ РАЗРЕШЕНИЕ СПОРОВ С БИЗНЕСОМ. СНИЖЕНИЕ НАГРУЗКИ НА СУДЫ</a:t>
            </a:r>
          </a:p>
        </p:txBody>
      </p:sp>
      <p:sp>
        <p:nvSpPr>
          <p:cNvPr id="88" name="Oval 35">
            <a:extLst>
              <a:ext uri="{FF2B5EF4-FFF2-40B4-BE49-F238E27FC236}">
                <a16:creationId xmlns:a16="http://schemas.microsoft.com/office/drawing/2014/main" xmlns="" id="{11A251B8-4EA1-47FF-B44E-98992EAD120C}"/>
              </a:ext>
            </a:extLst>
          </p:cNvPr>
          <p:cNvSpPr/>
          <p:nvPr/>
        </p:nvSpPr>
        <p:spPr>
          <a:xfrm>
            <a:off x="6335464" y="3693156"/>
            <a:ext cx="528309" cy="5283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539DDB"/>
                </a:solidFill>
                <a:latin typeface="Roboto Condensed" panose="02000000000000000000" pitchFamily="2" charset="0"/>
                <a:ea typeface="Roboto Condensed" panose="02000000000000000000" pitchFamily="2" charset="0"/>
              </a:rPr>
              <a:t>9</a:t>
            </a:r>
            <a:endParaRPr lang="en-US" sz="2700" b="1" dirty="0">
              <a:solidFill>
                <a:srgbClr val="539DDB"/>
              </a:solidFill>
              <a:latin typeface="Roboto Condensed" panose="02000000000000000000" pitchFamily="2" charset="0"/>
              <a:ea typeface="Roboto Condensed" panose="02000000000000000000" pitchFamily="2" charset="0"/>
            </a:endParaRPr>
          </a:p>
        </p:txBody>
      </p:sp>
      <p:sp>
        <p:nvSpPr>
          <p:cNvPr id="114" name="Rectangle 29">
            <a:extLst>
              <a:ext uri="{FF2B5EF4-FFF2-40B4-BE49-F238E27FC236}">
                <a16:creationId xmlns:a16="http://schemas.microsoft.com/office/drawing/2014/main" xmlns="" id="{74AD4AA0-31E7-41DC-AF40-26AFA361CF95}"/>
              </a:ext>
            </a:extLst>
          </p:cNvPr>
          <p:cNvSpPr/>
          <p:nvPr/>
        </p:nvSpPr>
        <p:spPr>
          <a:xfrm>
            <a:off x="6949283" y="2241153"/>
            <a:ext cx="3267215" cy="1401153"/>
          </a:xfrm>
          <a:prstGeom prst="rect">
            <a:avLst/>
          </a:prstGeom>
        </p:spPr>
        <p:txBody>
          <a:bodyPr wrap="square">
            <a:spAutoFit/>
          </a:bodyPr>
          <a:lstStyle/>
          <a:p>
            <a:pPr defTabSz="914378">
              <a:lnSpc>
                <a:spcPct val="90000"/>
              </a:lnSpc>
              <a:defRPr/>
            </a:pPr>
            <a:r>
              <a:rPr lang="ru-RU" sz="1350" b="1" dirty="0">
                <a:solidFill>
                  <a:srgbClr val="57565A">
                    <a:lumMod val="75000"/>
                  </a:srgbClr>
                </a:solidFill>
                <a:latin typeface="Roboto Condensed" panose="02000000000000000000" pitchFamily="2" charset="0"/>
                <a:ea typeface="Roboto Condensed" panose="02000000000000000000" pitchFamily="2" charset="0"/>
              </a:rPr>
              <a:t>ОСУЩЕСТВЛЕНИЕ ВАЛЮТНОГО КОНТРОЛЯ НА ОСНОВЕ РИСК-ОРИЕНТИРОВАННОГО ПОДХОДА И АВТОМАТИЗАЦИЯ ОБМЕНА ИНФОРМАЦИЕЙ МЕЖДУ ОРГАНАМИ И АГЕНТАМИ ВАЛЮТНОГО КОНТРОЛЯ И УЧАСТНИКАМИ ВЭД</a:t>
            </a:r>
          </a:p>
        </p:txBody>
      </p:sp>
      <p:sp>
        <p:nvSpPr>
          <p:cNvPr id="123" name="Oval 35">
            <a:extLst>
              <a:ext uri="{FF2B5EF4-FFF2-40B4-BE49-F238E27FC236}">
                <a16:creationId xmlns:a16="http://schemas.microsoft.com/office/drawing/2014/main" xmlns="" id="{8F2A826E-2210-4402-BB38-516B982BE66D}"/>
              </a:ext>
            </a:extLst>
          </p:cNvPr>
          <p:cNvSpPr/>
          <p:nvPr/>
        </p:nvSpPr>
        <p:spPr>
          <a:xfrm>
            <a:off x="6335464" y="2241153"/>
            <a:ext cx="528309" cy="5283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539DDB"/>
                </a:solidFill>
                <a:latin typeface="Roboto Condensed" panose="02000000000000000000" pitchFamily="2" charset="0"/>
                <a:ea typeface="Roboto Condensed" panose="02000000000000000000" pitchFamily="2" charset="0"/>
              </a:rPr>
              <a:t>8</a:t>
            </a:r>
            <a:endParaRPr lang="en-US" sz="2700" b="1" dirty="0">
              <a:solidFill>
                <a:srgbClr val="539DDB"/>
              </a:solidFill>
              <a:latin typeface="Roboto Condensed" panose="02000000000000000000" pitchFamily="2" charset="0"/>
              <a:ea typeface="Roboto Condensed" panose="02000000000000000000" pitchFamily="2" charset="0"/>
            </a:endParaRPr>
          </a:p>
        </p:txBody>
      </p:sp>
      <p:sp>
        <p:nvSpPr>
          <p:cNvPr id="148" name="Oval 35">
            <a:extLst>
              <a:ext uri="{FF2B5EF4-FFF2-40B4-BE49-F238E27FC236}">
                <a16:creationId xmlns:a16="http://schemas.microsoft.com/office/drawing/2014/main" xmlns="" id="{CCD45358-995C-4A6E-8E94-25DBAC062987}"/>
              </a:ext>
            </a:extLst>
          </p:cNvPr>
          <p:cNvSpPr/>
          <p:nvPr/>
        </p:nvSpPr>
        <p:spPr>
          <a:xfrm>
            <a:off x="1670926" y="2241153"/>
            <a:ext cx="528309" cy="5283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539DDB"/>
                </a:solidFill>
                <a:latin typeface="Roboto Condensed" panose="02000000000000000000" pitchFamily="2" charset="0"/>
                <a:ea typeface="Roboto Condensed" panose="02000000000000000000" pitchFamily="2" charset="0"/>
              </a:rPr>
              <a:t>5</a:t>
            </a:r>
            <a:endParaRPr lang="en-US" sz="2700" b="1" dirty="0">
              <a:solidFill>
                <a:srgbClr val="539DDB"/>
              </a:solidFill>
              <a:latin typeface="Roboto Condensed" panose="02000000000000000000" pitchFamily="2" charset="0"/>
              <a:ea typeface="Roboto Condensed" panose="02000000000000000000" pitchFamily="2" charset="0"/>
            </a:endParaRPr>
          </a:p>
        </p:txBody>
      </p:sp>
      <p:sp>
        <p:nvSpPr>
          <p:cNvPr id="21" name="Rectangle 18">
            <a:extLst>
              <a:ext uri="{FF2B5EF4-FFF2-40B4-BE49-F238E27FC236}">
                <a16:creationId xmlns:a16="http://schemas.microsoft.com/office/drawing/2014/main" xmlns="" id="{4FEBCB38-E188-4A76-B08F-9B562DA8D672}"/>
              </a:ext>
            </a:extLst>
          </p:cNvPr>
          <p:cNvSpPr/>
          <p:nvPr/>
        </p:nvSpPr>
        <p:spPr>
          <a:xfrm>
            <a:off x="3729756" y="857250"/>
            <a:ext cx="6938245"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2" name="Rectangle 18">
            <a:extLst>
              <a:ext uri="{FF2B5EF4-FFF2-40B4-BE49-F238E27FC236}">
                <a16:creationId xmlns:a16="http://schemas.microsoft.com/office/drawing/2014/main" xmlns="" id="{B5849E7D-A6DB-45AA-8AEC-8D52B1560B82}"/>
              </a:ext>
            </a:extLst>
          </p:cNvPr>
          <p:cNvSpPr/>
          <p:nvPr/>
        </p:nvSpPr>
        <p:spPr>
          <a:xfrm>
            <a:off x="1524002" y="857250"/>
            <a:ext cx="2168733"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3" name="TextBox 22">
            <a:extLst>
              <a:ext uri="{FF2B5EF4-FFF2-40B4-BE49-F238E27FC236}">
                <a16:creationId xmlns:a16="http://schemas.microsoft.com/office/drawing/2014/main" xmlns="" id="{D98F1ACB-18CE-41C2-A5DE-DD0064278D8E}"/>
              </a:ext>
            </a:extLst>
          </p:cNvPr>
          <p:cNvSpPr txBox="1"/>
          <p:nvPr/>
        </p:nvSpPr>
        <p:spPr>
          <a:xfrm>
            <a:off x="1993111" y="974339"/>
            <a:ext cx="1564608" cy="830997"/>
          </a:xfrm>
          <a:prstGeom prst="rect">
            <a:avLst/>
          </a:prstGeom>
          <a:noFill/>
        </p:spPr>
        <p:txBody>
          <a:bodyPr wrap="square" lIns="0" tIns="0" rIns="0" bIns="0" rtlCol="0" anchor="ctr" anchorCtr="0">
            <a:spAutoFit/>
          </a:bodyPr>
          <a:lstStyle/>
          <a:p>
            <a:pPr defTabSz="914378">
              <a:defRPr/>
            </a:pPr>
            <a:r>
              <a:rPr lang="en-US" sz="5400" b="1" dirty="0">
                <a:solidFill>
                  <a:srgbClr val="22658C">
                    <a:lumMod val="40000"/>
                    <a:lumOff val="60000"/>
                    <a:alpha val="50000"/>
                  </a:srgbClr>
                </a:solidFill>
                <a:latin typeface="Roboto Condensed" panose="02000000000000000000" pitchFamily="2" charset="0"/>
              </a:rPr>
              <a:t>202</a:t>
            </a:r>
            <a:r>
              <a:rPr lang="ru-RU" sz="5400" b="1" dirty="0">
                <a:solidFill>
                  <a:srgbClr val="22658C">
                    <a:lumMod val="40000"/>
                    <a:lumOff val="60000"/>
                    <a:alpha val="50000"/>
                  </a:srgbClr>
                </a:solidFill>
                <a:latin typeface="Roboto Condensed" panose="02000000000000000000" pitchFamily="2" charset="0"/>
              </a:rPr>
              <a:t>1</a:t>
            </a:r>
          </a:p>
        </p:txBody>
      </p:sp>
      <p:sp>
        <p:nvSpPr>
          <p:cNvPr id="24" name="TextBox 23">
            <a:extLst>
              <a:ext uri="{FF2B5EF4-FFF2-40B4-BE49-F238E27FC236}">
                <a16:creationId xmlns:a16="http://schemas.microsoft.com/office/drawing/2014/main" xmlns="" id="{94715A1C-D05E-454D-885C-DA6E47BCF4CE}"/>
              </a:ext>
            </a:extLst>
          </p:cNvPr>
          <p:cNvSpPr txBox="1"/>
          <p:nvPr/>
        </p:nvSpPr>
        <p:spPr>
          <a:xfrm>
            <a:off x="2113901" y="1251339"/>
            <a:ext cx="1462329" cy="276999"/>
          </a:xfrm>
          <a:prstGeom prst="rect">
            <a:avLst/>
          </a:prstGeom>
          <a:noFill/>
        </p:spPr>
        <p:txBody>
          <a:bodyPr wrap="square" lIns="0" tIns="0" rIns="0" bIns="0" rtlCol="0" anchor="ctr" anchorCtr="0">
            <a:spAutoFit/>
          </a:bodyPr>
          <a:lstStyle/>
          <a:p>
            <a:pPr defTabSz="914378">
              <a:defRPr/>
            </a:pPr>
            <a:r>
              <a:rPr lang="ru-RU" sz="900" b="1" dirty="0">
                <a:solidFill>
                  <a:srgbClr val="57565A">
                    <a:lumMod val="75000"/>
                  </a:srgbClr>
                </a:solidFill>
                <a:latin typeface="Roboto Condensed" panose="02000000000000000000" pitchFamily="2" charset="0"/>
              </a:rPr>
              <a:t>ПУБЛИЧНАЯ ДЕКЛАРАЦИЯ </a:t>
            </a:r>
            <a:r>
              <a:rPr lang="en-US" sz="900" b="1" dirty="0">
                <a:solidFill>
                  <a:srgbClr val="57565A">
                    <a:lumMod val="75000"/>
                  </a:srgbClr>
                </a:solidFill>
                <a:latin typeface="Roboto Condensed" panose="02000000000000000000" pitchFamily="2" charset="0"/>
              </a:rPr>
              <a:t/>
            </a:r>
            <a:br>
              <a:rPr lang="en-US" sz="900" b="1" dirty="0">
                <a:solidFill>
                  <a:srgbClr val="57565A">
                    <a:lumMod val="75000"/>
                  </a:srgbClr>
                </a:solidFill>
                <a:latin typeface="Roboto Condensed" panose="02000000000000000000" pitchFamily="2" charset="0"/>
              </a:rPr>
            </a:br>
            <a:r>
              <a:rPr lang="ru-RU" sz="900" b="1" dirty="0">
                <a:solidFill>
                  <a:srgbClr val="57565A">
                    <a:lumMod val="75000"/>
                  </a:srgbClr>
                </a:solidFill>
                <a:latin typeface="Roboto Condensed" panose="02000000000000000000" pitchFamily="2" charset="0"/>
              </a:rPr>
              <a:t>ЦЕЛЕЙ И ЗАДАЧ</a:t>
            </a:r>
          </a:p>
        </p:txBody>
      </p:sp>
      <p:pic>
        <p:nvPicPr>
          <p:cNvPr id="25" name="Рисунок 24">
            <a:extLst>
              <a:ext uri="{FF2B5EF4-FFF2-40B4-BE49-F238E27FC236}">
                <a16:creationId xmlns:a16="http://schemas.microsoft.com/office/drawing/2014/main" xmlns="" id="{C7D19342-F099-4083-8E53-AD3F69C94551}"/>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658285" y="1204759"/>
            <a:ext cx="360262" cy="348641"/>
          </a:xfrm>
          <a:prstGeom prst="rect">
            <a:avLst/>
          </a:prstGeom>
        </p:spPr>
      </p:pic>
      <p:sp>
        <p:nvSpPr>
          <p:cNvPr id="27" name="TextBox 26">
            <a:extLst>
              <a:ext uri="{FF2B5EF4-FFF2-40B4-BE49-F238E27FC236}">
                <a16:creationId xmlns:a16="http://schemas.microsoft.com/office/drawing/2014/main" xmlns="" id="{F0FE6F30-0674-45E9-B560-0419ED86B809}"/>
              </a:ext>
            </a:extLst>
          </p:cNvPr>
          <p:cNvSpPr txBox="1"/>
          <p:nvPr/>
        </p:nvSpPr>
        <p:spPr>
          <a:xfrm>
            <a:off x="3962764" y="1168590"/>
            <a:ext cx="6381043" cy="461665"/>
          </a:xfrm>
          <a:prstGeom prst="rect">
            <a:avLst/>
          </a:prstGeom>
          <a:noFill/>
        </p:spPr>
        <p:txBody>
          <a:bodyPr wrap="square" lIns="0" tIns="0" rIns="0" bIns="0" rtlCol="0" anchor="ctr" anchorCtr="0">
            <a:spAutoFit/>
          </a:bodyPr>
          <a:lstStyle/>
          <a:p>
            <a:pPr defTabSz="914378">
              <a:defRPr/>
            </a:pPr>
            <a:r>
              <a:rPr lang="ru-RU" sz="1500" b="1" dirty="0">
                <a:solidFill>
                  <a:srgbClr val="57565A">
                    <a:lumMod val="75000"/>
                  </a:srgbClr>
                </a:solidFill>
                <a:latin typeface="Roboto Condensed" panose="02000000000000000000" pitchFamily="2" charset="0"/>
              </a:rPr>
              <a:t>9</a:t>
            </a:r>
            <a:r>
              <a:rPr lang="en-US" sz="1500" b="1" dirty="0">
                <a:solidFill>
                  <a:srgbClr val="57565A">
                    <a:lumMod val="75000"/>
                  </a:srgbClr>
                </a:solidFill>
                <a:latin typeface="Roboto Condensed" panose="02000000000000000000" pitchFamily="2" charset="0"/>
              </a:rPr>
              <a:t> </a:t>
            </a:r>
            <a:r>
              <a:rPr lang="ru-RU" sz="1500" b="1" dirty="0">
                <a:solidFill>
                  <a:srgbClr val="57565A">
                    <a:lumMod val="75000"/>
                  </a:srgbClr>
                </a:solidFill>
                <a:latin typeface="Roboto Condensed" panose="02000000000000000000" pitchFamily="2" charset="0"/>
              </a:rPr>
              <a:t>КЛЮЧЕВЫХ НАПРАВЛЕНИЙ ДЕЯТЕЛЬНОСТИ ФНС РОССИИ</a:t>
            </a:r>
          </a:p>
          <a:p>
            <a:pPr defTabSz="914378">
              <a:defRPr/>
            </a:pPr>
            <a:r>
              <a:rPr lang="ru-RU" sz="1500" b="1" dirty="0">
                <a:solidFill>
                  <a:srgbClr val="57565A">
                    <a:lumMod val="75000"/>
                  </a:srgbClr>
                </a:solidFill>
                <a:latin typeface="Roboto Condensed" panose="02000000000000000000" pitchFamily="2" charset="0"/>
              </a:rPr>
              <a:t>ПО СОЗДАНИЮ БЛАГОПРИЯТНОЙ НАЛОГОВОЙ СРЕДЫ</a:t>
            </a:r>
          </a:p>
        </p:txBody>
      </p:sp>
      <p:sp>
        <p:nvSpPr>
          <p:cNvPr id="33" name="Rectangle 29">
            <a:extLst>
              <a:ext uri="{FF2B5EF4-FFF2-40B4-BE49-F238E27FC236}">
                <a16:creationId xmlns:a16="http://schemas.microsoft.com/office/drawing/2014/main" xmlns="" id="{35C4210A-8591-456A-ACC6-90455C1FD48A}"/>
              </a:ext>
            </a:extLst>
          </p:cNvPr>
          <p:cNvSpPr/>
          <p:nvPr/>
        </p:nvSpPr>
        <p:spPr>
          <a:xfrm>
            <a:off x="2300650" y="2241154"/>
            <a:ext cx="3707588" cy="466281"/>
          </a:xfrm>
          <a:prstGeom prst="rect">
            <a:avLst/>
          </a:prstGeom>
        </p:spPr>
        <p:txBody>
          <a:bodyPr wrap="square">
            <a:spAutoFit/>
          </a:bodyPr>
          <a:lstStyle/>
          <a:p>
            <a:pPr defTabSz="914378">
              <a:lnSpc>
                <a:spcPct val="90000"/>
              </a:lnSpc>
              <a:defRPr/>
            </a:pPr>
            <a:r>
              <a:rPr lang="ru-RU" sz="1350" b="1" dirty="0">
                <a:solidFill>
                  <a:srgbClr val="57565A">
                    <a:lumMod val="75000"/>
                  </a:srgbClr>
                </a:solidFill>
                <a:latin typeface="Roboto Condensed" panose="02000000000000000000" pitchFamily="2" charset="0"/>
                <a:ea typeface="Roboto Condensed" panose="02000000000000000000" pitchFamily="2" charset="0"/>
              </a:rPr>
              <a:t>РАЗВИТИЕ СИСТЕМЫ НАЛОГОВОГО МОНИТОРИНГА</a:t>
            </a:r>
          </a:p>
        </p:txBody>
      </p:sp>
      <p:sp>
        <p:nvSpPr>
          <p:cNvPr id="32" name="Rectangle 29">
            <a:extLst>
              <a:ext uri="{FF2B5EF4-FFF2-40B4-BE49-F238E27FC236}">
                <a16:creationId xmlns:a16="http://schemas.microsoft.com/office/drawing/2014/main" xmlns="" id="{320E9F21-B70F-4977-9CCC-BABB0CD516A7}"/>
              </a:ext>
            </a:extLst>
          </p:cNvPr>
          <p:cNvSpPr/>
          <p:nvPr/>
        </p:nvSpPr>
        <p:spPr>
          <a:xfrm>
            <a:off x="6949284" y="4239034"/>
            <a:ext cx="3463447" cy="757130"/>
          </a:xfrm>
          <a:prstGeom prst="rect">
            <a:avLst/>
          </a:prstGeom>
        </p:spPr>
        <p:txBody>
          <a:bodyPr wrap="square">
            <a:spAutoFit/>
          </a:bodyPr>
          <a:lstStyle/>
          <a:p>
            <a:pPr defTabSz="914378">
              <a:lnSpc>
                <a:spcPct val="90000"/>
              </a:lnSpc>
              <a:defRPr/>
            </a:pPr>
            <a:r>
              <a:rPr lang="ru-RU" sz="1200" dirty="0">
                <a:solidFill>
                  <a:srgbClr val="57565A">
                    <a:lumMod val="75000"/>
                  </a:srgbClr>
                </a:solidFill>
                <a:latin typeface="Roboto Condensed" panose="02000000000000000000" pitchFamily="2" charset="0"/>
                <a:ea typeface="Roboto Condensed" panose="02000000000000000000" pitchFamily="2" charset="0"/>
              </a:rPr>
              <a:t>Развитие досудебных (внесудебных) способов урегулирования налоговых споров. Подход к поступлению жалобы как к инциденту, анализ причин возникновения споров</a:t>
            </a:r>
          </a:p>
        </p:txBody>
      </p:sp>
      <p:sp>
        <p:nvSpPr>
          <p:cNvPr id="34" name="Rectangle 29">
            <a:extLst>
              <a:ext uri="{FF2B5EF4-FFF2-40B4-BE49-F238E27FC236}">
                <a16:creationId xmlns:a16="http://schemas.microsoft.com/office/drawing/2014/main" xmlns="" id="{03073772-7FED-4CBC-B89D-DCF9CEF0B8E6}"/>
              </a:ext>
            </a:extLst>
          </p:cNvPr>
          <p:cNvSpPr/>
          <p:nvPr/>
        </p:nvSpPr>
        <p:spPr>
          <a:xfrm>
            <a:off x="2300649" y="3164845"/>
            <a:ext cx="3362032" cy="1027204"/>
          </a:xfrm>
          <a:prstGeom prst="rect">
            <a:avLst/>
          </a:prstGeom>
        </p:spPr>
        <p:txBody>
          <a:bodyPr wrap="square">
            <a:spAutoFit/>
          </a:bodyPr>
          <a:lstStyle/>
          <a:p>
            <a:pPr defTabSz="914378">
              <a:lnSpc>
                <a:spcPct val="90000"/>
              </a:lnSpc>
              <a:defRPr/>
            </a:pPr>
            <a:r>
              <a:rPr lang="ru-RU" sz="1350" b="1" dirty="0">
                <a:solidFill>
                  <a:srgbClr val="57565A">
                    <a:lumMod val="75000"/>
                  </a:srgbClr>
                </a:solidFill>
                <a:highlight>
                  <a:srgbClr val="FFFF00"/>
                </a:highlight>
                <a:latin typeface="Roboto Condensed" panose="02000000000000000000" pitchFamily="2" charset="0"/>
                <a:ea typeface="Roboto Condensed" panose="02000000000000000000" pitchFamily="2" charset="0"/>
              </a:rPr>
              <a:t>НАЛОГОВЫЙ КОНТРОЛЬ НА ОСНОВЕ </a:t>
            </a:r>
            <a:br>
              <a:rPr lang="ru-RU" sz="1350" b="1" dirty="0">
                <a:solidFill>
                  <a:srgbClr val="57565A">
                    <a:lumMod val="75000"/>
                  </a:srgbClr>
                </a:solidFill>
                <a:highlight>
                  <a:srgbClr val="FFFF00"/>
                </a:highlight>
                <a:latin typeface="Roboto Condensed" panose="02000000000000000000" pitchFamily="2" charset="0"/>
                <a:ea typeface="Roboto Condensed" panose="02000000000000000000" pitchFamily="2" charset="0"/>
              </a:rPr>
            </a:br>
            <a:r>
              <a:rPr lang="ru-RU" sz="1350" b="1" dirty="0">
                <a:solidFill>
                  <a:srgbClr val="57565A">
                    <a:lumMod val="75000"/>
                  </a:srgbClr>
                </a:solidFill>
                <a:highlight>
                  <a:srgbClr val="FFFF00"/>
                </a:highlight>
                <a:latin typeface="Roboto Condensed" panose="02000000000000000000" pitchFamily="2" charset="0"/>
                <a:ea typeface="Roboto Condensed" panose="02000000000000000000" pitchFamily="2" charset="0"/>
              </a:rPr>
              <a:t>РИСК-АНАЛИЗА И ПОБУЖДЕНИЕ НАЛОГОПЛАТЕЛЬЩИКА К ДОБРОВОЛЬНОМУ ИСПОЛНЕНИЮ СВОИХ ОБЯЗАТЕЛЬСТВ</a:t>
            </a:r>
          </a:p>
        </p:txBody>
      </p:sp>
      <p:sp>
        <p:nvSpPr>
          <p:cNvPr id="35" name="Oval 35">
            <a:extLst>
              <a:ext uri="{FF2B5EF4-FFF2-40B4-BE49-F238E27FC236}">
                <a16:creationId xmlns:a16="http://schemas.microsoft.com/office/drawing/2014/main" xmlns="" id="{11A251B8-4EA1-47FF-B44E-98992EAD120C}"/>
              </a:ext>
            </a:extLst>
          </p:cNvPr>
          <p:cNvSpPr/>
          <p:nvPr/>
        </p:nvSpPr>
        <p:spPr>
          <a:xfrm>
            <a:off x="1670926" y="3164847"/>
            <a:ext cx="528309" cy="5283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539DDB"/>
                </a:solidFill>
                <a:latin typeface="Roboto Condensed" panose="02000000000000000000" pitchFamily="2" charset="0"/>
                <a:ea typeface="Roboto Condensed" panose="02000000000000000000" pitchFamily="2" charset="0"/>
              </a:rPr>
              <a:t>6</a:t>
            </a:r>
            <a:endParaRPr lang="en-US" sz="2700" b="1" dirty="0">
              <a:solidFill>
                <a:srgbClr val="539DDB"/>
              </a:solidFill>
              <a:latin typeface="Roboto Condensed" panose="02000000000000000000" pitchFamily="2" charset="0"/>
              <a:ea typeface="Roboto Condensed" panose="02000000000000000000" pitchFamily="2" charset="0"/>
            </a:endParaRPr>
          </a:p>
        </p:txBody>
      </p:sp>
      <p:sp>
        <p:nvSpPr>
          <p:cNvPr id="36" name="Rectangle 29">
            <a:extLst>
              <a:ext uri="{FF2B5EF4-FFF2-40B4-BE49-F238E27FC236}">
                <a16:creationId xmlns:a16="http://schemas.microsoft.com/office/drawing/2014/main" xmlns="" id="{320E9F21-B70F-4977-9CCC-BABB0CD516A7}"/>
              </a:ext>
            </a:extLst>
          </p:cNvPr>
          <p:cNvSpPr/>
          <p:nvPr/>
        </p:nvSpPr>
        <p:spPr>
          <a:xfrm>
            <a:off x="2300650" y="4157703"/>
            <a:ext cx="3463447" cy="590931"/>
          </a:xfrm>
          <a:prstGeom prst="rect">
            <a:avLst/>
          </a:prstGeom>
        </p:spPr>
        <p:txBody>
          <a:bodyPr wrap="square">
            <a:spAutoFit/>
          </a:bodyPr>
          <a:lstStyle/>
          <a:p>
            <a:pPr defTabSz="914378">
              <a:lnSpc>
                <a:spcPct val="90000"/>
              </a:lnSpc>
              <a:defRPr/>
            </a:pPr>
            <a:r>
              <a:rPr lang="ru-RU" sz="1200" dirty="0">
                <a:solidFill>
                  <a:srgbClr val="57565A">
                    <a:lumMod val="75000"/>
                  </a:srgbClr>
                </a:solidFill>
                <a:latin typeface="Roboto Condensed" panose="02000000000000000000" pitchFamily="2" charset="0"/>
                <a:ea typeface="Roboto Condensed" panose="02000000000000000000" pitchFamily="2" charset="0"/>
              </a:rPr>
              <a:t>Развитие инструментов риск-анализа, дистанционного автоматизированного</a:t>
            </a:r>
            <a:r>
              <a:rPr lang="en-US" sz="1200" dirty="0">
                <a:solidFill>
                  <a:srgbClr val="57565A">
                    <a:lumMod val="75000"/>
                  </a:srgbClr>
                </a:solidFill>
                <a:latin typeface="Roboto Condensed" panose="02000000000000000000" pitchFamily="2" charset="0"/>
                <a:ea typeface="Roboto Condensed" panose="02000000000000000000" pitchFamily="2" charset="0"/>
              </a:rPr>
              <a:t> </a:t>
            </a:r>
            <a:r>
              <a:rPr lang="ru-RU" sz="1200" dirty="0">
                <a:solidFill>
                  <a:srgbClr val="57565A">
                    <a:lumMod val="75000"/>
                  </a:srgbClr>
                </a:solidFill>
                <a:latin typeface="Roboto Condensed" panose="02000000000000000000" pitchFamily="2" charset="0"/>
                <a:ea typeface="Roboto Condensed" panose="02000000000000000000" pitchFamily="2" charset="0"/>
              </a:rPr>
              <a:t>контроля и мониторинга</a:t>
            </a:r>
          </a:p>
        </p:txBody>
      </p:sp>
      <p:sp>
        <p:nvSpPr>
          <p:cNvPr id="37" name="Rectangle 29">
            <a:extLst>
              <a:ext uri="{FF2B5EF4-FFF2-40B4-BE49-F238E27FC236}">
                <a16:creationId xmlns:a16="http://schemas.microsoft.com/office/drawing/2014/main" xmlns="" id="{74AD4AA0-31E7-41DC-AF40-26AFA361CF95}"/>
              </a:ext>
            </a:extLst>
          </p:cNvPr>
          <p:cNvSpPr/>
          <p:nvPr/>
        </p:nvSpPr>
        <p:spPr>
          <a:xfrm>
            <a:off x="2300651" y="5049180"/>
            <a:ext cx="3463445" cy="840230"/>
          </a:xfrm>
          <a:prstGeom prst="rect">
            <a:avLst/>
          </a:prstGeom>
        </p:spPr>
        <p:txBody>
          <a:bodyPr wrap="square">
            <a:spAutoFit/>
          </a:bodyPr>
          <a:lstStyle/>
          <a:p>
            <a:pPr defTabSz="914378">
              <a:lnSpc>
                <a:spcPct val="90000"/>
              </a:lnSpc>
              <a:defRPr/>
            </a:pPr>
            <a:r>
              <a:rPr lang="ru-RU" sz="1350" b="1" dirty="0">
                <a:solidFill>
                  <a:srgbClr val="57565A">
                    <a:lumMod val="75000"/>
                  </a:srgbClr>
                </a:solidFill>
                <a:highlight>
                  <a:srgbClr val="FFFF00"/>
                </a:highlight>
                <a:latin typeface="Roboto Condensed" panose="02000000000000000000" pitchFamily="2" charset="0"/>
                <a:ea typeface="Roboto Condensed" panose="02000000000000000000" pitchFamily="2" charset="0"/>
              </a:rPr>
              <a:t>НЕДОПУЩЕНИЕ ПРИМЕНЕНИЯ БАНКРОТСТВА ДЛЯ УКЛОНЕНИЯ ОТ УПЛАТЫ НАЛОГОВ, СБОРОВ И СТРАХОВЫХ ВЗНОСОВ</a:t>
            </a:r>
          </a:p>
        </p:txBody>
      </p:sp>
      <p:sp>
        <p:nvSpPr>
          <p:cNvPr id="38" name="Oval 35">
            <a:extLst>
              <a:ext uri="{FF2B5EF4-FFF2-40B4-BE49-F238E27FC236}">
                <a16:creationId xmlns:a16="http://schemas.microsoft.com/office/drawing/2014/main" xmlns="" id="{8F2A826E-2210-4402-BB38-516B982BE66D}"/>
              </a:ext>
            </a:extLst>
          </p:cNvPr>
          <p:cNvSpPr/>
          <p:nvPr/>
        </p:nvSpPr>
        <p:spPr>
          <a:xfrm>
            <a:off x="1670926" y="5040684"/>
            <a:ext cx="528309" cy="52830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539DDB"/>
                </a:solidFill>
                <a:latin typeface="Roboto Condensed" panose="02000000000000000000" pitchFamily="2" charset="0"/>
                <a:ea typeface="Roboto Condensed" panose="02000000000000000000" pitchFamily="2" charset="0"/>
              </a:rPr>
              <a:t>7</a:t>
            </a:r>
            <a:endParaRPr lang="en-US" sz="2700" b="1" dirty="0">
              <a:solidFill>
                <a:srgbClr val="539DDB"/>
              </a:solidFill>
              <a:latin typeface="Roboto Condensed" panose="02000000000000000000" pitchFamily="2" charset="0"/>
              <a:ea typeface="Roboto Condensed" panose="02000000000000000000" pitchFamily="2" charset="0"/>
            </a:endParaRPr>
          </a:p>
        </p:txBody>
      </p:sp>
    </p:spTree>
    <p:extLst>
      <p:ext uri="{BB962C8B-B14F-4D97-AF65-F5344CB8AC3E}">
        <p14:creationId xmlns="" xmlns:p14="http://schemas.microsoft.com/office/powerpoint/2010/main" val="1086891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ндс</a:t>
            </a:r>
            <a:endParaRPr lang="ru-RU" dirty="0"/>
          </a:p>
        </p:txBody>
      </p:sp>
      <p:sp>
        <p:nvSpPr>
          <p:cNvPr id="3" name="Объект 2"/>
          <p:cNvSpPr>
            <a:spLocks noGrp="1"/>
          </p:cNvSpPr>
          <p:nvPr>
            <p:ph sz="half" idx="1"/>
          </p:nvPr>
        </p:nvSpPr>
        <p:spPr/>
        <p:txBody>
          <a:bodyPr>
            <a:normAutofit fontScale="40000" lnSpcReduction="20000"/>
          </a:bodyPr>
          <a:lstStyle/>
          <a:p>
            <a:r>
              <a:rPr lang="ru-RU" b="1" dirty="0"/>
              <a:t>МИНИСТЕРСТВО ФИНАНСОВ РОССИЙСКОЙ </a:t>
            </a:r>
            <a:r>
              <a:rPr lang="ru-RU" b="1" dirty="0" smtClean="0"/>
              <a:t>ФЕДЕРАЦИИ </a:t>
            </a:r>
            <a:endParaRPr lang="ru-RU" b="1" dirty="0"/>
          </a:p>
          <a:p>
            <a:r>
              <a:rPr lang="ru-RU" b="1" dirty="0"/>
              <a:t>ФЕДЕРАЛЬНАЯ НАЛОГОВАЯ </a:t>
            </a:r>
            <a:r>
              <a:rPr lang="ru-RU" b="1" dirty="0" smtClean="0"/>
              <a:t>СЛУЖБА ПИСЬМО</a:t>
            </a:r>
            <a:endParaRPr lang="ru-RU" b="1" dirty="0"/>
          </a:p>
          <a:p>
            <a:r>
              <a:rPr lang="ru-RU" b="1" dirty="0"/>
              <a:t>от 17 июня 2021 г. N СД-4-3/8474@</a:t>
            </a:r>
          </a:p>
          <a:p>
            <a:endParaRPr lang="ru-RU" dirty="0"/>
          </a:p>
          <a:p>
            <a:r>
              <a:rPr lang="ru-RU" dirty="0"/>
              <a:t>Федеральная налоговая служба рассмотрела обращение ПАО от 14.01.2021 по вопросам восстановления налога на добавленную стоимость (далее - НДС), ранее правомерно принятого к вычету в отношении приобретенных или построенных объектов основных средств, и сообщает следующее.</a:t>
            </a:r>
          </a:p>
          <a:p>
            <a:r>
              <a:rPr lang="ru-RU" dirty="0"/>
              <a:t>Как следует из обращения, налогоплательщик признан в соответствии с законодательством Российской Федерации несостоятельным (банкротом). На основании </a:t>
            </a:r>
            <a:r>
              <a:rPr lang="ru-RU" dirty="0">
                <a:hlinkClick r:id="rId2"/>
              </a:rPr>
              <a:t>подпункта 15 пункта 2 статьи 146 Налогового кодекса Российской Федерации (далее - Кодекс) все операции по реализации товаров (работ, услуг), имущественных прав, осуществляемые указанным налогоплательщиком, не признаются объектом налогообложения НДС.</a:t>
            </a:r>
          </a:p>
          <a:p>
            <a:r>
              <a:rPr lang="ru-RU" dirty="0"/>
              <a:t>Согласно </a:t>
            </a:r>
            <a:r>
              <a:rPr lang="ru-RU" dirty="0">
                <a:hlinkClick r:id="rId2"/>
              </a:rPr>
              <a:t>подпункту 15 пункта 2 статьи 146 Кодекса операции по реализации товаров (работ, услуг) и (или) имущественных прав должников, признанных в соответствии с законодательством Российской Федерации несостоятельными (банкротами), в том числе товаров (работ, услуг), изготовленных и (или) приобретенных (выполненных, оказанных) в процессе осуществления хозяйственной деятельности после признания должников в соответствии с законодательством Российской Федерации несостоятельными (банкротами), не признаются объектом налогообложения НДС. В этой связи в случае, если у налогоплательщика, признанного банкротом, имеются на балансе объекты недвижимости, которые используются для осуществления операций, не облагаемых НДС, то НДС, ранее правомерно принятый к вычету по таким объектам недвижимости, подлежит восстановлению в порядке, установленном </a:t>
            </a:r>
            <a:r>
              <a:rPr lang="ru-RU" dirty="0">
                <a:hlinkClick r:id="rId3"/>
              </a:rPr>
              <a:t>статьей 171.1 Кодекса.</a:t>
            </a:r>
          </a:p>
          <a:p>
            <a:endParaRPr lang="ru-RU" dirty="0"/>
          </a:p>
        </p:txBody>
      </p:sp>
      <p:sp>
        <p:nvSpPr>
          <p:cNvPr id="4" name="Объект 3"/>
          <p:cNvSpPr>
            <a:spLocks noGrp="1"/>
          </p:cNvSpPr>
          <p:nvPr>
            <p:ph sz="half" idx="2"/>
          </p:nvPr>
        </p:nvSpPr>
        <p:spPr/>
        <p:txBody>
          <a:bodyPr>
            <a:normAutofit fontScale="40000" lnSpcReduction="20000"/>
          </a:bodyPr>
          <a:lstStyle/>
          <a:p>
            <a:r>
              <a:rPr lang="ru-RU" dirty="0"/>
              <a:t>Так, </a:t>
            </a:r>
            <a:r>
              <a:rPr lang="ru-RU" dirty="0">
                <a:hlinkClick r:id="rId3"/>
              </a:rPr>
              <a:t>статьей 171.1 Кодекса установлен специальный порядок восстановления сумм НДС, принятых к вычету при приобретении объектов основных средств, в том числе при строительстве объектов недвижимости.</a:t>
            </a:r>
          </a:p>
          <a:p>
            <a:r>
              <a:rPr lang="ru-RU" dirty="0"/>
              <a:t>Согласно порядку, установленному </a:t>
            </a:r>
            <a:r>
              <a:rPr lang="ru-RU" dirty="0">
                <a:hlinkClick r:id="rId4"/>
              </a:rPr>
              <a:t>пунктами 4 и </a:t>
            </a:r>
            <a:r>
              <a:rPr lang="ru-RU" dirty="0">
                <a:hlinkClick r:id="rId5"/>
              </a:rPr>
              <a:t>5 статьи 171.1 Кодекса, налогоплательщик обязан по окончании каждого календарного года в течение десяти лет начиная с года, в котором наступил момент начала начисления амортизации, указанный в </a:t>
            </a:r>
            <a:r>
              <a:rPr lang="ru-RU" dirty="0">
                <a:hlinkClick r:id="rId6"/>
              </a:rPr>
              <a:t>пункте 4 статьи 259 Кодекса, в налоговой декларации, представляемой в налоговые органы по месту своего учета за последний налоговый период каждого календарного года из десяти лет, отражать восстановленную сумму НДС. Расчет суммы НДС, подлежащей восстановлению и уплате в бюджет, производится исходя из одной десятой суммы НДС, принятой к вычету, в соответствующей доле. Указанная доля определяется исходя из стоимости отгруженных товаров (выполненных работ, оказанных услуг), не облагаемых НДС и указанных в </a:t>
            </a:r>
            <a:r>
              <a:rPr lang="ru-RU" dirty="0">
                <a:hlinkClick r:id="rId7"/>
              </a:rPr>
              <a:t>пункте 2 статьи 170 Кодекса, в общей стоимости товаров (работ, услуг), отгруженных (переданных) за календарный год.</a:t>
            </a:r>
          </a:p>
          <a:p>
            <a:r>
              <a:rPr lang="ru-RU" dirty="0"/>
              <a:t>Таким образом, в том случае если с момента ввода объектов недвижимости в эксплуатацию и начисления по ним амортизации прошло менее 10 лет, то НДС подлежит восстановлению и уплате в бюджет за IV квартал каждого календарного года из оставшихся до окончания десятилетнего срока, рассчитываемого с момента начала начисления амортизации в налоговом учете, исходя из одной десятой суммы налога, ранее принятой к вычету. Поскольку налогоплательщик-банкрот с 01.01.2021 осуществляет только операции, не признаваемые объектом налогообложения НДС, то размер доли для расчета суммы налога, подлежащей восстановлению таким налогоплательщиком, будет равен "1".</a:t>
            </a:r>
          </a:p>
          <a:p>
            <a:r>
              <a:rPr lang="ru-RU" dirty="0"/>
              <a:t>В том случае если с момента ввода в эксплуатацию объектов недвижимости и начисления по ним амортизации прошло более 10 лет, то ранее принятый к вычету НДС восстановлению не подлежит.</a:t>
            </a:r>
          </a:p>
          <a:p>
            <a:endParaRPr lang="ru-RU" dirty="0"/>
          </a:p>
        </p:txBody>
      </p:sp>
    </p:spTree>
    <p:extLst>
      <p:ext uri="{BB962C8B-B14F-4D97-AF65-F5344CB8AC3E}">
        <p14:creationId xmlns="" xmlns:p14="http://schemas.microsoft.com/office/powerpoint/2010/main" val="761383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НДС</a:t>
            </a:r>
            <a:endParaRPr lang="ru-RU" dirty="0"/>
          </a:p>
        </p:txBody>
      </p:sp>
      <p:sp>
        <p:nvSpPr>
          <p:cNvPr id="3" name="Объект 2"/>
          <p:cNvSpPr>
            <a:spLocks noGrp="1"/>
          </p:cNvSpPr>
          <p:nvPr>
            <p:ph sz="half" idx="1"/>
          </p:nvPr>
        </p:nvSpPr>
        <p:spPr/>
        <p:txBody>
          <a:bodyPr>
            <a:normAutofit fontScale="85000" lnSpcReduction="20000"/>
          </a:bodyPr>
          <a:lstStyle/>
          <a:p>
            <a:r>
              <a:rPr lang="ru-RU" b="1" dirty="0"/>
              <a:t>15) операции по реализации товаров (работ, услуг) и (или) имущественных прав должников, признанных в соответствии с </a:t>
            </a:r>
            <a:r>
              <a:rPr lang="ru-RU" b="1" dirty="0">
                <a:hlinkClick r:id="rId2"/>
              </a:rPr>
              <a:t>законодательством Российской Федерации несостоятельными (банкротами), в том числе товаров (работ, услуг), изготовленных и (или) приобретенных (выполненных, оказанных) в процессе осуществления хозяйственной деятельности после признания должников в соответствии с законодательством Российской Федерации несостоятельными (банкротами);</a:t>
            </a:r>
          </a:p>
        </p:txBody>
      </p:sp>
      <p:sp>
        <p:nvSpPr>
          <p:cNvPr id="4" name="Объект 3"/>
          <p:cNvSpPr>
            <a:spLocks noGrp="1"/>
          </p:cNvSpPr>
          <p:nvPr>
            <p:ph sz="half" idx="2"/>
          </p:nvPr>
        </p:nvSpPr>
        <p:spPr/>
        <p:txBody>
          <a:bodyPr>
            <a:normAutofit fontScale="85000" lnSpcReduction="20000"/>
          </a:bodyPr>
          <a:lstStyle/>
          <a:p>
            <a:r>
              <a:rPr lang="ru-RU" dirty="0"/>
              <a:t>организация, признанная банкротом, приняла к вычету НДС по товарам (работам, услугам), которые в дальнейшем использовались для производства товаров на продажу, налог придется восстановить. </a:t>
            </a:r>
            <a:r>
              <a:rPr lang="ru-RU" b="1" dirty="0">
                <a:solidFill>
                  <a:srgbClr val="C00000"/>
                </a:solidFill>
              </a:rPr>
              <a:t>Письмо ФНС от 05.07.2017 № СД-4-3/13059@</a:t>
            </a:r>
          </a:p>
          <a:p>
            <a:r>
              <a:rPr lang="ru-RU" b="1" dirty="0">
                <a:solidFill>
                  <a:srgbClr val="C00000"/>
                </a:solidFill>
              </a:rPr>
              <a:t>Убытки организации, возмещенные за счет средств ее работника, можно учесть в базе по налогу на прибыль.  Письмо Минфина от 23.07.2018 № 03-03-07/51352</a:t>
            </a:r>
          </a:p>
          <a:p>
            <a:endParaRPr lang="ru-RU" b="1" dirty="0">
              <a:solidFill>
                <a:srgbClr val="C00000"/>
              </a:solidFill>
            </a:endParaRPr>
          </a:p>
          <a:p>
            <a:endParaRPr lang="ru-RU" dirty="0"/>
          </a:p>
        </p:txBody>
      </p:sp>
    </p:spTree>
    <p:extLst>
      <p:ext uri="{BB962C8B-B14F-4D97-AF65-F5344CB8AC3E}">
        <p14:creationId xmlns="" xmlns:p14="http://schemas.microsoft.com/office/powerpoint/2010/main" val="2198829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НДС</a:t>
            </a:r>
            <a:endParaRPr lang="ru-RU" dirty="0"/>
          </a:p>
        </p:txBody>
      </p:sp>
      <p:sp>
        <p:nvSpPr>
          <p:cNvPr id="3" name="Объект 2"/>
          <p:cNvSpPr>
            <a:spLocks noGrp="1"/>
          </p:cNvSpPr>
          <p:nvPr>
            <p:ph sz="half" idx="1"/>
          </p:nvPr>
        </p:nvSpPr>
        <p:spPr/>
        <p:txBody>
          <a:bodyPr>
            <a:normAutofit fontScale="47500" lnSpcReduction="20000"/>
          </a:bodyPr>
          <a:lstStyle/>
          <a:p>
            <a:pPr fontAlgn="base"/>
            <a:r>
              <a:rPr lang="ru-RU" b="1" dirty="0"/>
              <a:t>С 01.01.2021 реализация любых товаров, работ и услуг банкрота не облагается НДС. Минфин разъяснил, как эта норма применяется в ситуации, когда банкрот оказывает услуги в 2021 году по договору заключенному ранее.</a:t>
            </a:r>
          </a:p>
          <a:p>
            <a:pPr fontAlgn="base"/>
            <a:r>
              <a:rPr lang="ru-RU" dirty="0"/>
              <a:t> </a:t>
            </a:r>
            <a:r>
              <a:rPr lang="ru-RU" u="sng" dirty="0">
                <a:hlinkClick r:id="rId2"/>
              </a:rPr>
              <a:t>Письмо Минфина от 09.04.2021 № 03-07-11/26558</a:t>
            </a:r>
            <a:endParaRPr lang="ru-RU" dirty="0"/>
          </a:p>
          <a:p>
            <a:pPr fontAlgn="base"/>
            <a:r>
              <a:rPr lang="ru-RU" dirty="0"/>
              <a:t>Тут все зависит от того, будет ли пересмотрена цена договора и если будет, то каким образом. Варианта три:</a:t>
            </a:r>
          </a:p>
          <a:p>
            <a:pPr fontAlgn="base"/>
            <a:r>
              <a:rPr lang="ru-RU" dirty="0"/>
              <a:t>- если в договор будут внесены изменения, согласно которым стоимость работ (услуг) будет уменьшена на сумму НДС, то сумма налога, исчисленная и уплаченная при получении оплаты (частичной оплаты), возвращенная покупателю работ (услуг) на основании изменений к договору, принимается к вычету;</a:t>
            </a:r>
          </a:p>
          <a:p>
            <a:pPr fontAlgn="base"/>
            <a:r>
              <a:rPr lang="ru-RU" dirty="0"/>
              <a:t>- если в договор вносятся изменения, согласно которым стоимость работ (услуг) без учета НДС соответствует ранее установленной стоимости работ (услуг) с учетом налога, то сумма НДС, исчисленная и уплаченная при получении оплаты (частичной оплаты), к вычету не принимается;</a:t>
            </a:r>
          </a:p>
          <a:p>
            <a:pPr fontAlgn="base"/>
            <a:r>
              <a:rPr lang="ru-RU" dirty="0"/>
              <a:t>- если в договор изменения не внесены и работы (услуги) выполняются (оказываются) с учетом НДС, то сумма налога подлежит перечислению в бюджет в порядке, предусмотренном п.5 ст.173 НК.</a:t>
            </a:r>
          </a:p>
          <a:p>
            <a:endParaRPr lang="ru-RU" dirty="0"/>
          </a:p>
        </p:txBody>
      </p:sp>
      <p:sp>
        <p:nvSpPr>
          <p:cNvPr id="4" name="Объект 3"/>
          <p:cNvSpPr>
            <a:spLocks noGrp="1"/>
          </p:cNvSpPr>
          <p:nvPr>
            <p:ph sz="half" idx="2"/>
          </p:nvPr>
        </p:nvSpPr>
        <p:spPr/>
        <p:txBody>
          <a:bodyPr>
            <a:normAutofit fontScale="47500" lnSpcReduction="20000"/>
          </a:bodyPr>
          <a:lstStyle/>
          <a:p>
            <a:r>
              <a:rPr lang="ru-RU" b="1" u="sng" dirty="0">
                <a:hlinkClick r:id="rId3"/>
              </a:rPr>
              <a:t> ВС РФ от 13.05.2021 года № 308-ЭС21-364 по делу №</a:t>
            </a:r>
            <a:r>
              <a:rPr lang="ru-RU" b="1" u="sng" dirty="0" smtClean="0">
                <a:hlinkClick r:id="rId3"/>
              </a:rPr>
              <a:t>А20-5385/2019</a:t>
            </a:r>
            <a:endParaRPr lang="ru-RU" b="1" u="sng" dirty="0" smtClean="0"/>
          </a:p>
          <a:p>
            <a:r>
              <a:rPr lang="ru-RU" dirty="0" smtClean="0"/>
              <a:t>Банкрот выставил с НДС?</a:t>
            </a:r>
          </a:p>
          <a:p>
            <a:r>
              <a:rPr lang="ru-RU" dirty="0" smtClean="0"/>
              <a:t>Если </a:t>
            </a:r>
            <a:r>
              <a:rPr lang="ru-RU" dirty="0"/>
              <a:t>вы можете подтвердить реальность сделки с поставщиком, который находится на стадии банкротства, то вы имеете право на вычет. Это подтверждает </a:t>
            </a:r>
            <a:r>
              <a:rPr lang="ru-RU" b="1" dirty="0"/>
              <a:t>ст. 146 НК РФ.</a:t>
            </a:r>
            <a:r>
              <a:rPr lang="ru-RU" dirty="0"/>
              <a:t> Однако она вступила в силу с января 2021 года. Возможно, за вычеты в период 2018—2020г. вам придется «бодаться» с налоговиками</a:t>
            </a:r>
            <a:r>
              <a:rPr lang="ru-RU" dirty="0" smtClean="0"/>
              <a:t>.</a:t>
            </a:r>
          </a:p>
          <a:p>
            <a:endParaRPr lang="ru-RU" dirty="0"/>
          </a:p>
          <a:p>
            <a:r>
              <a:rPr lang="ru-RU" b="1" dirty="0"/>
              <a:t>Письмо Департамента налоговой политики Минфина России от 23.04.2021 № 03-07-11/31157</a:t>
            </a:r>
            <a:endParaRPr lang="ru-RU" dirty="0"/>
          </a:p>
          <a:p>
            <a:r>
              <a:rPr lang="ru-RU" dirty="0"/>
              <a:t>Разъяснен порядок применения права на освобождение от НДС операций по реализации имущества должника-банкрота.</a:t>
            </a:r>
          </a:p>
          <a:p>
            <a:r>
              <a:rPr lang="ru-RU" dirty="0"/>
              <a:t>Как поясняет Минфин России, применение такой налоговой льготы прекращается в случае, если было подписано и вступило в силу мировое соглашение  в котором указывается, что решение о признании должника банкротом и об открытии конкурсного производства не подлежит исполнению (</a:t>
            </a:r>
            <a:r>
              <a:rPr lang="ru-RU" dirty="0">
                <a:hlinkClick r:id="rId4"/>
              </a:rPr>
              <a:t>письмо Департамента налоговой политики Минфина России от 23 апреля 2021 г. № 03-07-11/31157</a:t>
            </a:r>
            <a:r>
              <a:rPr lang="ru-RU" dirty="0"/>
              <a:t>).</a:t>
            </a:r>
            <a:br>
              <a:rPr lang="ru-RU" dirty="0"/>
            </a:br>
            <a:r>
              <a:rPr lang="ru-RU" dirty="0"/>
              <a:t/>
            </a:r>
            <a:br>
              <a:rPr lang="ru-RU" dirty="0"/>
            </a:br>
            <a:r>
              <a:rPr lang="ru-RU" dirty="0"/>
              <a:t>ГАРАНТ.РУ: </a:t>
            </a:r>
            <a:r>
              <a:rPr lang="ru-RU" dirty="0">
                <a:hlinkClick r:id="rId5"/>
              </a:rPr>
              <a:t>http://www.garant.ru/news/1467268/#ixzz6xkYS13eV</a:t>
            </a:r>
            <a:endParaRPr lang="ru-RU" dirty="0"/>
          </a:p>
        </p:txBody>
      </p:sp>
    </p:spTree>
    <p:extLst>
      <p:ext uri="{BB962C8B-B14F-4D97-AF65-F5344CB8AC3E}">
        <p14:creationId xmlns="" xmlns:p14="http://schemas.microsoft.com/office/powerpoint/2010/main" val="1180934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НДС</a:t>
            </a:r>
            <a:endParaRPr lang="ru-RU" dirty="0"/>
          </a:p>
        </p:txBody>
      </p:sp>
      <p:sp>
        <p:nvSpPr>
          <p:cNvPr id="3" name="Объект 2"/>
          <p:cNvSpPr>
            <a:spLocks noGrp="1"/>
          </p:cNvSpPr>
          <p:nvPr>
            <p:ph sz="half" idx="1"/>
          </p:nvPr>
        </p:nvSpPr>
        <p:spPr/>
        <p:txBody>
          <a:bodyPr>
            <a:normAutofit fontScale="55000" lnSpcReduction="20000"/>
          </a:bodyPr>
          <a:lstStyle/>
          <a:p>
            <a:r>
              <a:rPr lang="ru-RU" dirty="0"/>
              <a:t>Письмо Минфина России от 23 апреля 2021 г. № </a:t>
            </a:r>
            <a:r>
              <a:rPr lang="ru-RU" dirty="0" smtClean="0"/>
              <a:t>03-07-11/31160</a:t>
            </a:r>
          </a:p>
          <a:p>
            <a:r>
              <a:rPr lang="ru-RU" dirty="0" smtClean="0"/>
              <a:t>Минфин </a:t>
            </a:r>
            <a:r>
              <a:rPr lang="ru-RU" dirty="0"/>
              <a:t>России указал, что с 1.1.2021 года компании, признанные банкротами, должны реализовывать товары, работы, услуги, имущественные права без НДС (в соответствии с новой редакцией </a:t>
            </a:r>
            <a:r>
              <a:rPr lang="ru-RU" dirty="0" err="1"/>
              <a:t>пп</a:t>
            </a:r>
            <a:r>
              <a:rPr lang="ru-RU" dirty="0"/>
              <a:t>. 15 п. 2 статьи 146 НК РФ). В отношении ранее полученных авансов он предложил поступать следующим образом</a:t>
            </a:r>
            <a:r>
              <a:rPr lang="ru-RU" dirty="0" smtClean="0"/>
              <a:t>:</a:t>
            </a:r>
          </a:p>
          <a:p>
            <a:endParaRPr lang="ru-RU" dirty="0"/>
          </a:p>
          <a:p>
            <a:r>
              <a:rPr lang="ru-RU" dirty="0" smtClean="0"/>
              <a:t>Если </a:t>
            </a:r>
            <a:r>
              <a:rPr lang="ru-RU" dirty="0"/>
              <a:t>договор не менять Если договор изменили НДС подлежит уплате в бюджет как обычно </a:t>
            </a:r>
            <a:endParaRPr lang="ru-RU" dirty="0" smtClean="0"/>
          </a:p>
          <a:p>
            <a:r>
              <a:rPr lang="ru-RU" dirty="0" smtClean="0"/>
              <a:t> </a:t>
            </a:r>
            <a:r>
              <a:rPr lang="ru-RU" dirty="0"/>
              <a:t>если уменьшили цену на НДС, то уплаченный при получении аванса НДС возвращается покупателю и принимается к вычету компанией банкротом</a:t>
            </a:r>
            <a:r>
              <a:rPr lang="ru-RU" dirty="0" smtClean="0"/>
              <a:t>;</a:t>
            </a:r>
          </a:p>
          <a:p>
            <a:r>
              <a:rPr lang="ru-RU" dirty="0" smtClean="0"/>
              <a:t> </a:t>
            </a:r>
            <a:r>
              <a:rPr lang="ru-RU" dirty="0"/>
              <a:t>если новая цена без НДС равна старой цене с НДС, то уплаченный при получении аванса НДС к вычету не принимается;</a:t>
            </a:r>
          </a:p>
        </p:txBody>
      </p:sp>
      <p:sp>
        <p:nvSpPr>
          <p:cNvPr id="4" name="Объект 3"/>
          <p:cNvSpPr>
            <a:spLocks noGrp="1"/>
          </p:cNvSpPr>
          <p:nvPr>
            <p:ph sz="half" idx="2"/>
          </p:nvPr>
        </p:nvSpPr>
        <p:spPr/>
        <p:txBody>
          <a:bodyPr>
            <a:normAutofit fontScale="55000" lnSpcReduction="20000"/>
          </a:bodyPr>
          <a:lstStyle/>
          <a:p>
            <a:endParaRPr lang="ru-RU"/>
          </a:p>
        </p:txBody>
      </p:sp>
    </p:spTree>
    <p:extLst>
      <p:ext uri="{BB962C8B-B14F-4D97-AF65-F5344CB8AC3E}">
        <p14:creationId xmlns="" xmlns:p14="http://schemas.microsoft.com/office/powerpoint/2010/main" val="3025937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НДС </a:t>
            </a:r>
            <a:endParaRPr lang="ru-RU" dirty="0"/>
          </a:p>
        </p:txBody>
      </p:sp>
      <p:sp>
        <p:nvSpPr>
          <p:cNvPr id="3" name="Объект 2"/>
          <p:cNvSpPr>
            <a:spLocks noGrp="1"/>
          </p:cNvSpPr>
          <p:nvPr>
            <p:ph sz="half" idx="1"/>
          </p:nvPr>
        </p:nvSpPr>
        <p:spPr/>
        <p:txBody>
          <a:bodyPr>
            <a:normAutofit fontScale="62500" lnSpcReduction="20000"/>
          </a:bodyPr>
          <a:lstStyle/>
          <a:p>
            <a:r>
              <a:rPr lang="ru-RU" b="1" dirty="0"/>
              <a:t>Начисляйте НДС при передаче отступного</a:t>
            </a:r>
          </a:p>
          <a:p>
            <a:r>
              <a:rPr lang="ru-RU" b="1" dirty="0"/>
              <a:t>Суть дела.</a:t>
            </a:r>
            <a:r>
              <a:rPr lang="ru-RU" dirty="0"/>
              <a:t> Компания взяла заем. После чего она передала кредитору имущественный комплекс в качестве отступного в счет погашения займа. НДС компания не исчислила, поскольку сочла передачу отступного возвратом займа, то есть сделкой, не облагаемой НДС. Ни суд, ни налоговики с этим не согласились.</a:t>
            </a:r>
          </a:p>
          <a:p>
            <a:r>
              <a:rPr lang="ru-RU" dirty="0"/>
              <a:t>Не важно, по какой сделке закрывается обязательство, все равно происходит переход права собственности на имущество. То есть налицо реализация, которая облагается НДС в общем порядке (</a:t>
            </a:r>
            <a:r>
              <a:rPr lang="ru-RU" u="sng" dirty="0">
                <a:hlinkClick r:id="rId2"/>
              </a:rPr>
              <a:t>определение ВС от 10.02.2020 № 306-ЭС19-27126</a:t>
            </a:r>
            <a:r>
              <a:rPr lang="ru-RU" dirty="0"/>
              <a:t>).</a:t>
            </a:r>
          </a:p>
          <a:p>
            <a:r>
              <a:rPr lang="ru-RU" dirty="0"/>
              <a:t>Такие выводы Верховный суд озвучивал неоднократно (например, </a:t>
            </a:r>
            <a:r>
              <a:rPr lang="ru-RU" u="sng" dirty="0">
                <a:hlinkClick r:id="rId3"/>
              </a:rPr>
              <a:t>определение ВС от 31.01.2017 № 309-КГ16-13100</a:t>
            </a:r>
            <a:r>
              <a:rPr lang="ru-RU" dirty="0"/>
              <a:t>, направлено инспекциям для использования в работе </a:t>
            </a:r>
            <a:r>
              <a:rPr lang="ru-RU" u="sng" dirty="0">
                <a:hlinkClick r:id="rId4"/>
              </a:rPr>
              <a:t>письмом ФНС от 13.02.2017 № СА-4-7/2612</a:t>
            </a:r>
            <a:r>
              <a:rPr lang="ru-RU" dirty="0"/>
              <a:t>).</a:t>
            </a:r>
          </a:p>
          <a:p>
            <a:endParaRPr lang="ru-RU" dirty="0"/>
          </a:p>
        </p:txBody>
      </p:sp>
      <p:sp>
        <p:nvSpPr>
          <p:cNvPr id="4" name="Объект 3"/>
          <p:cNvSpPr>
            <a:spLocks noGrp="1"/>
          </p:cNvSpPr>
          <p:nvPr>
            <p:ph sz="half" idx="2"/>
          </p:nvPr>
        </p:nvSpPr>
        <p:spPr/>
        <p:txBody>
          <a:bodyPr>
            <a:normAutofit fontScale="62500" lnSpcReduction="20000"/>
          </a:bodyPr>
          <a:lstStyle/>
          <a:p>
            <a:r>
              <a:rPr lang="ru-RU" dirty="0"/>
              <a:t>в отношении объектов недвижимости (объектов основных средств), с момента ввода в эксплуатацию которых прошло </a:t>
            </a:r>
            <a:r>
              <a:rPr lang="ru-RU" b="1" dirty="0"/>
              <a:t>более 10 лет</a:t>
            </a:r>
            <a:r>
              <a:rPr lang="ru-RU" dirty="0"/>
              <a:t>, у налогоплательщика отсутствует обязанность по восстановлению сумм налога на добавленную стоимость, принятых к вычету по этим объектам недвижимости (объектам основных средств).</a:t>
            </a:r>
          </a:p>
          <a:p>
            <a:r>
              <a:rPr lang="ru-RU" dirty="0"/>
              <a:t>Основание: ПИСЬМО МИНФИНА РОССИИ от 13.01.2021 N 03-07-10/723</a:t>
            </a:r>
          </a:p>
          <a:p>
            <a:endParaRPr lang="ru-RU" dirty="0"/>
          </a:p>
        </p:txBody>
      </p:sp>
    </p:spTree>
    <p:extLst>
      <p:ext uri="{BB962C8B-B14F-4D97-AF65-F5344CB8AC3E}">
        <p14:creationId xmlns="" xmlns:p14="http://schemas.microsoft.com/office/powerpoint/2010/main" val="310457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Прибыль банкротство</a:t>
            </a:r>
            <a:endParaRPr lang="ru-RU" dirty="0"/>
          </a:p>
        </p:txBody>
      </p:sp>
      <p:sp>
        <p:nvSpPr>
          <p:cNvPr id="3" name="Объект 2"/>
          <p:cNvSpPr>
            <a:spLocks noGrp="1"/>
          </p:cNvSpPr>
          <p:nvPr>
            <p:ph sz="half" idx="1"/>
          </p:nvPr>
        </p:nvSpPr>
        <p:spPr/>
        <p:txBody>
          <a:bodyPr>
            <a:normAutofit fontScale="40000" lnSpcReduction="20000"/>
          </a:bodyPr>
          <a:lstStyle/>
          <a:p>
            <a:r>
              <a:rPr lang="ru-RU" dirty="0"/>
              <a:t>Решение суда:</a:t>
            </a:r>
            <a:br>
              <a:rPr lang="ru-RU" dirty="0"/>
            </a:br>
            <a:r>
              <a:rPr lang="ru-RU" dirty="0"/>
              <a:t>Отказывая в удовлетворении заявления конкурсного управляющего организации к Межрайонной инспекции ФНС России № 14 по Республике Татарстан о признании недействительным решения о привлечении к ответственности за совершение налогового правонарушения, суд отметил, что сам по себе факт признания сделки недействительной не влечет за собой налоговых последствий. НК РФ не предусматривает последствия признания сделки недействительной для определения налоговых обязательств по налогу на прибыль. Поскольку договор займа как на момент проведения проверки, так и в настоящий период времени отражен организацией в бухгалтерском учете, включение налоговым органом дебиторской задолженности в доходы налогоплательщика при исчислении налога на прибыль правомерно.</a:t>
            </a:r>
            <a:br>
              <a:rPr lang="ru-RU" dirty="0"/>
            </a:br>
            <a:r>
              <a:rPr lang="ru-RU" dirty="0"/>
              <a:t/>
            </a:r>
            <a:br>
              <a:rPr lang="ru-RU" dirty="0"/>
            </a:br>
            <a:r>
              <a:rPr lang="ru-RU" dirty="0"/>
              <a:t>Постановление Арбитражного суда Поволжского округа от 10.06.2020 № Ф06-59408/2020 по делу № </a:t>
            </a:r>
            <a:r>
              <a:rPr lang="ru-RU" dirty="0" smtClean="0"/>
              <a:t>А65-37816/2018</a:t>
            </a:r>
          </a:p>
          <a:p>
            <a:endParaRPr lang="ru-RU" dirty="0"/>
          </a:p>
          <a:p>
            <a:endParaRPr lang="ru-RU" dirty="0" smtClean="0"/>
          </a:p>
          <a:p>
            <a:endParaRPr lang="ru-RU" dirty="0"/>
          </a:p>
          <a:p>
            <a:r>
              <a:rPr lang="ru-RU" b="1" dirty="0"/>
              <a:t>Банкрот? Продаешь имущество? </a:t>
            </a:r>
            <a:r>
              <a:rPr lang="ru-RU" b="1" dirty="0" err="1"/>
              <a:t>ДОход</a:t>
            </a:r>
            <a:r>
              <a:rPr lang="ru-RU" b="1" dirty="0"/>
              <a:t>!</a:t>
            </a:r>
          </a:p>
          <a:p>
            <a:r>
              <a:rPr lang="ru-RU" dirty="0"/>
              <a:t> </a:t>
            </a:r>
            <a:r>
              <a:rPr lang="ru-RU" b="1" dirty="0" smtClean="0"/>
              <a:t>ПИСЬМО </a:t>
            </a:r>
            <a:r>
              <a:rPr lang="ru-RU" b="1" dirty="0"/>
              <a:t>МИНФИНА РОССИИ от 27.01.2021 N 03-03-06/1/4617</a:t>
            </a:r>
          </a:p>
          <a:p>
            <a:pPr fontAlgn="base"/>
            <a:r>
              <a:rPr lang="ru-RU" dirty="0"/>
              <a:t/>
            </a:r>
            <a:br>
              <a:rPr lang="ru-RU" dirty="0"/>
            </a:br>
            <a:r>
              <a:rPr lang="ru-RU" b="1" dirty="0"/>
              <a:t>Тот факт, что организация находится в процедуре банкротства, не означает, что она может не платить налог на прибыль с получаемых доходов.</a:t>
            </a:r>
          </a:p>
          <a:p>
            <a:pPr fontAlgn="base"/>
            <a:r>
              <a:rPr lang="ru-RU" dirty="0"/>
              <a:t>Источник: </a:t>
            </a:r>
            <a:r>
              <a:rPr lang="ru-RU" u="sng" dirty="0">
                <a:hlinkClick r:id="rId2"/>
              </a:rPr>
              <a:t>Письмо Минфина от 21.04.2021 № 03-03-07/30271</a:t>
            </a:r>
            <a:endParaRPr lang="ru-RU" dirty="0"/>
          </a:p>
          <a:p>
            <a:endParaRPr lang="ru-RU" dirty="0"/>
          </a:p>
        </p:txBody>
      </p:sp>
      <p:sp>
        <p:nvSpPr>
          <p:cNvPr id="4" name="Объект 3"/>
          <p:cNvSpPr>
            <a:spLocks noGrp="1"/>
          </p:cNvSpPr>
          <p:nvPr>
            <p:ph sz="half" idx="2"/>
          </p:nvPr>
        </p:nvSpPr>
        <p:spPr/>
        <p:txBody>
          <a:bodyPr>
            <a:normAutofit fontScale="40000" lnSpcReduction="20000"/>
          </a:bodyPr>
          <a:lstStyle/>
          <a:p>
            <a:r>
              <a:rPr lang="ru-RU" dirty="0"/>
              <a:t>Сам по себе факт признания сделки недействительной не влечет за собой налоговых последствий, поскольку в силу прямого указания п. 3 ст. 2 ГК РФ. Гражданское законодательство не применяется к налоговым отношениям, если иное не предусмотрено законодательством, а НК РФ не предусматривает последствия признания сделки недействительной для определения налоговых обязательств по налогу на прибыль.</a:t>
            </a:r>
            <a:br>
              <a:rPr lang="ru-RU" dirty="0"/>
            </a:br>
            <a:r>
              <a:rPr lang="ru-RU" dirty="0"/>
              <a:t/>
            </a:r>
            <a:br>
              <a:rPr lang="ru-RU" dirty="0"/>
            </a:br>
            <a:r>
              <a:rPr lang="ru-RU" dirty="0"/>
              <a:t>Данные операции отражаются в бухгалтерском учете организации, на основании данных бухучета по итогам налогового периода формируется финансовый результат, которые исходя из смысла ст. 54 НК РФ облагается тем или иным налогом.</a:t>
            </a:r>
            <a:br>
              <a:rPr lang="ru-RU" dirty="0"/>
            </a:br>
            <a:r>
              <a:rPr lang="ru-RU" dirty="0"/>
              <a:t/>
            </a:r>
            <a:br>
              <a:rPr lang="ru-RU" dirty="0"/>
            </a:br>
            <a:r>
              <a:rPr lang="ru-RU" dirty="0"/>
              <a:t>Факт получения денежных средств по договору займа отражен налогоплательщиком в бухгалтерском учете, а факт возврата денежных средств не отражен, что является основанием для включения дебиторской задолженности в состав доходов налогоплательщика в целях исчисления налога на прибыль.</a:t>
            </a:r>
            <a:br>
              <a:rPr lang="ru-RU" dirty="0"/>
            </a:br>
            <a:r>
              <a:rPr lang="ru-RU" dirty="0"/>
              <a:t/>
            </a:r>
            <a:br>
              <a:rPr lang="ru-RU" dirty="0"/>
            </a:br>
            <a:r>
              <a:rPr lang="ru-RU" dirty="0"/>
              <a:t>Поскольку договор займа, как на момент проведения проверки, так и в настоящий период времени отражен налогоплательщиком в бухгалтерском учете, включение налоговым органом дебиторской задолженности в доходы налогоплательщика при исчислении налога на прибыль является законным и обоснованным.</a:t>
            </a:r>
            <a:br>
              <a:rPr lang="ru-RU" dirty="0"/>
            </a:br>
            <a:endParaRPr lang="ru-RU" dirty="0"/>
          </a:p>
        </p:txBody>
      </p:sp>
    </p:spTree>
    <p:extLst>
      <p:ext uri="{BB962C8B-B14F-4D97-AF65-F5344CB8AC3E}">
        <p14:creationId xmlns="" xmlns:p14="http://schemas.microsoft.com/office/powerpoint/2010/main" val="4052328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62500" lnSpcReduction="20000"/>
          </a:bodyPr>
          <a:lstStyle/>
          <a:p>
            <a:r>
              <a:rPr lang="ru-RU" b="1" dirty="0">
                <a:solidFill>
                  <a:srgbClr val="C00000"/>
                </a:solidFill>
              </a:rPr>
              <a:t>Если материальные потери организации – дело рук ее сотрудника, фирма вправе потребовать у виновника возместить причиненный им </a:t>
            </a:r>
            <a:r>
              <a:rPr lang="ru-RU" b="1" dirty="0" err="1">
                <a:solidFill>
                  <a:srgbClr val="C00000"/>
                </a:solidFill>
              </a:rPr>
              <a:t>ущерб.Сумму</a:t>
            </a:r>
            <a:r>
              <a:rPr lang="ru-RU" b="1" dirty="0">
                <a:solidFill>
                  <a:srgbClr val="C00000"/>
                </a:solidFill>
              </a:rPr>
              <a:t> полученного от работника возмещения следует учесть во внереализационных доходах (п. 3 ст. 250 НК), а сумму причиненного ущерба можно включить во внереализационные </a:t>
            </a:r>
            <a:r>
              <a:rPr lang="ru-RU" b="1" dirty="0" err="1">
                <a:solidFill>
                  <a:srgbClr val="C00000"/>
                </a:solidFill>
              </a:rPr>
              <a:t>расходы.Что</a:t>
            </a:r>
            <a:r>
              <a:rPr lang="ru-RU" b="1" dirty="0">
                <a:solidFill>
                  <a:srgbClr val="C00000"/>
                </a:solidFill>
              </a:rPr>
              <a:t> же касается восстановления НДС по утраченному имуществу, то Минфин в данном вопросе предлагает руководствоваться постановлением ВАС от 30.05.2014 № 33. А в нем говорится, что выбытие имущества по причине, не связанной с реализацией (т.е. по причине порчи, хищения и т.д.), не относится к операциям, учитываемым при формировании НДС-базы. И восстанавливать НДС по такому имуществу не нужно. Правда, при условии, что у организации есть документы, подтверждающие факт и обстоятельства выбытия этого имущества.</a:t>
            </a:r>
          </a:p>
          <a:p>
            <a:endParaRPr lang="ru-RU" dirty="0"/>
          </a:p>
        </p:txBody>
      </p:sp>
      <p:sp>
        <p:nvSpPr>
          <p:cNvPr id="4" name="Объект 3"/>
          <p:cNvSpPr>
            <a:spLocks noGrp="1"/>
          </p:cNvSpPr>
          <p:nvPr>
            <p:ph sz="half" idx="2"/>
          </p:nvPr>
        </p:nvSpPr>
        <p:spPr/>
        <p:txBody>
          <a:bodyPr>
            <a:normAutofit fontScale="62500" lnSpcReduction="20000"/>
          </a:bodyPr>
          <a:lstStyle/>
          <a:p>
            <a:r>
              <a:rPr lang="ru-RU" b="1" dirty="0"/>
              <a:t>С </a:t>
            </a:r>
            <a:r>
              <a:rPr lang="ru-RU" b="1" dirty="0" smtClean="0"/>
              <a:t>момента введения процедуры банкротства АУ прекращает </a:t>
            </a:r>
            <a:r>
              <a:rPr lang="ru-RU" b="1" dirty="0"/>
              <a:t>в налоговом учете по налогу на прибыль начисление процентов по долговым обязательствам должника, в отношении которого возбуждено производство по делу о банкротстве (</a:t>
            </a:r>
            <a:r>
              <a:rPr lang="ru-RU" b="1" dirty="0">
                <a:hlinkClick r:id="rId2"/>
              </a:rPr>
              <a:t>п. 6 ст. 250 НК РФ, </a:t>
            </a:r>
            <a:r>
              <a:rPr lang="ru-RU" b="1" dirty="0">
                <a:hlinkClick r:id="rId3"/>
              </a:rPr>
              <a:t>ст. 126 Федерального закона от 26.10.2002 N 127-ФЗ</a:t>
            </a:r>
            <a:r>
              <a:rPr lang="ru-RU" b="1" dirty="0" smtClean="0">
                <a:hlinkClick r:id="rId3"/>
              </a:rPr>
              <a:t>)?</a:t>
            </a:r>
          </a:p>
          <a:p>
            <a:endParaRPr lang="ru-RU" b="1" dirty="0">
              <a:hlinkClick r:id="rId3"/>
            </a:endParaRPr>
          </a:p>
          <a:p>
            <a:endParaRPr lang="ru-RU" b="1" dirty="0" smtClean="0">
              <a:hlinkClick r:id="rId3"/>
            </a:endParaRPr>
          </a:p>
          <a:p>
            <a:r>
              <a:rPr lang="ru-RU" dirty="0" smtClean="0"/>
              <a:t>Отсрочка и рассрочка банкротам не позволена</a:t>
            </a:r>
          </a:p>
          <a:p>
            <a:r>
              <a:rPr lang="ru-RU" dirty="0" smtClean="0"/>
              <a:t>Минфин </a:t>
            </a:r>
            <a:r>
              <a:rPr lang="ru-RU" dirty="0"/>
              <a:t>ПИСЬМО от 26 ноября 2019 г. N 03-02-07/1/91525 </a:t>
            </a:r>
            <a:endParaRPr lang="ru-RU" b="1" dirty="0">
              <a:hlinkClick r:id="rId3"/>
            </a:endParaRPr>
          </a:p>
        </p:txBody>
      </p:sp>
    </p:spTree>
    <p:extLst>
      <p:ext uri="{BB962C8B-B14F-4D97-AF65-F5344CB8AC3E}">
        <p14:creationId xmlns="" xmlns:p14="http://schemas.microsoft.com/office/powerpoint/2010/main" val="3938673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 45 НК РФ</a:t>
            </a:r>
          </a:p>
        </p:txBody>
      </p:sp>
      <p:sp>
        <p:nvSpPr>
          <p:cNvPr id="3" name="Содержимое 2"/>
          <p:cNvSpPr>
            <a:spLocks noGrp="1"/>
          </p:cNvSpPr>
          <p:nvPr>
            <p:ph idx="1"/>
          </p:nvPr>
        </p:nvSpPr>
        <p:spPr/>
        <p:txBody>
          <a:bodyPr>
            <a:normAutofit fontScale="55000" lnSpcReduction="20000"/>
          </a:bodyPr>
          <a:lstStyle/>
          <a:p>
            <a:pPr algn="ctr">
              <a:buNone/>
            </a:pPr>
            <a:r>
              <a:rPr lang="ru-RU" b="1" dirty="0">
                <a:solidFill>
                  <a:srgbClr val="FF0000"/>
                </a:solidFill>
              </a:rPr>
              <a:t>1. Ваши покупатели ушли к другому-</a:t>
            </a:r>
          </a:p>
          <a:p>
            <a:pPr algn="ctr">
              <a:buNone/>
            </a:pPr>
            <a:r>
              <a:rPr lang="ru-RU" b="1" dirty="0">
                <a:solidFill>
                  <a:srgbClr val="FF0000"/>
                </a:solidFill>
              </a:rPr>
              <a:t>2. Имущество передано другой организации</a:t>
            </a:r>
          </a:p>
          <a:p>
            <a:pPr algn="ctr">
              <a:buNone/>
            </a:pPr>
            <a:r>
              <a:rPr lang="ru-RU" b="1" dirty="0">
                <a:solidFill>
                  <a:srgbClr val="FF0000"/>
                </a:solidFill>
              </a:rPr>
              <a:t>3. В другую организацию ушли сотрудники</a:t>
            </a:r>
          </a:p>
          <a:p>
            <a:pPr algn="ctr">
              <a:buNone/>
            </a:pPr>
            <a:r>
              <a:rPr lang="ru-RU" b="1" dirty="0">
                <a:solidFill>
                  <a:srgbClr val="FF0000"/>
                </a:solidFill>
              </a:rPr>
              <a:t>4. </a:t>
            </a:r>
            <a:r>
              <a:rPr lang="ru-RU" dirty="0"/>
              <a:t>Перевод имущества и оборотов на новое </a:t>
            </a:r>
            <a:r>
              <a:rPr lang="ru-RU" dirty="0" err="1"/>
              <a:t>юрлицо</a:t>
            </a:r>
            <a:r>
              <a:rPr lang="ru-RU" dirty="0"/>
              <a:t> </a:t>
            </a:r>
            <a:r>
              <a:rPr lang="ru-RU" b="1" dirty="0">
                <a:solidFill>
                  <a:srgbClr val="0070C0"/>
                </a:solidFill>
              </a:rPr>
              <a:t>Определение ВС РФ от 30.10.2017г. №304-КГ17-15340</a:t>
            </a:r>
          </a:p>
          <a:p>
            <a:r>
              <a:rPr lang="ru-RU" b="1" dirty="0"/>
              <a:t>родственные отношения </a:t>
            </a:r>
            <a:r>
              <a:rPr lang="ru-RU" dirty="0"/>
              <a:t>между учредителями и сотрудниками компаний и на этом основании признают организации зависимыми лицами (</a:t>
            </a:r>
            <a:r>
              <a:rPr lang="ru-RU" u="sng" dirty="0">
                <a:hlinkClick r:id="rId2"/>
              </a:rPr>
              <a:t>9 ААС от 24.01.17 № 09АП-64725/2016</a:t>
            </a:r>
            <a:r>
              <a:rPr lang="ru-RU" u="sng" dirty="0"/>
              <a:t> </a:t>
            </a:r>
            <a:r>
              <a:rPr lang="ru-RU" u="sng" dirty="0" smtClean="0"/>
              <a:t> </a:t>
            </a:r>
            <a:r>
              <a:rPr lang="ru-RU" dirty="0" smtClean="0"/>
              <a:t>заключение </a:t>
            </a:r>
            <a:r>
              <a:rPr lang="ru-RU" dirty="0"/>
              <a:t>посреднического договора со взаимозависимым лицом </a:t>
            </a:r>
            <a:r>
              <a:rPr lang="ru-RU" dirty="0" smtClean="0"/>
              <a:t> Перевод </a:t>
            </a:r>
            <a:r>
              <a:rPr lang="ru-RU" dirty="0"/>
              <a:t>активов за границу с созданием долга</a:t>
            </a:r>
          </a:p>
          <a:p>
            <a:pPr algn="ctr">
              <a:buNone/>
            </a:pPr>
            <a:r>
              <a:rPr lang="ru-RU" sz="3800" b="1" dirty="0">
                <a:solidFill>
                  <a:srgbClr val="0070C0"/>
                </a:solidFill>
              </a:rPr>
              <a:t>Бывший сотрудник – новый </a:t>
            </a:r>
            <a:r>
              <a:rPr lang="ru-RU" sz="3800" b="1" dirty="0" err="1">
                <a:solidFill>
                  <a:srgbClr val="0070C0"/>
                </a:solidFill>
              </a:rPr>
              <a:t>гендир</a:t>
            </a:r>
            <a:r>
              <a:rPr lang="ru-RU" sz="3800" b="1" dirty="0">
                <a:solidFill>
                  <a:srgbClr val="0070C0"/>
                </a:solidFill>
              </a:rPr>
              <a:t> в новой компании № А40-40979/16</a:t>
            </a:r>
            <a:endParaRPr lang="ru-RU" dirty="0">
              <a:solidFill>
                <a:srgbClr val="0070C0"/>
              </a:solidFill>
            </a:endParaRPr>
          </a:p>
          <a:p>
            <a:pPr algn="ctr">
              <a:buNone/>
            </a:pPr>
            <a:r>
              <a:rPr lang="ru-RU" sz="4000" b="1" dirty="0">
                <a:solidFill>
                  <a:srgbClr val="00B0F0"/>
                </a:solidFill>
              </a:rPr>
              <a:t>Определение </a:t>
            </a:r>
            <a:r>
              <a:rPr lang="en-US" sz="4000" b="1" dirty="0">
                <a:solidFill>
                  <a:srgbClr val="00B0F0"/>
                </a:solidFill>
              </a:rPr>
              <a:t>N 305-</a:t>
            </a:r>
            <a:r>
              <a:rPr lang="ru-RU" sz="4000" b="1" dirty="0">
                <a:solidFill>
                  <a:srgbClr val="00B0F0"/>
                </a:solidFill>
              </a:rPr>
              <a:t>КГ16-6003</a:t>
            </a:r>
            <a:r>
              <a:rPr lang="ru-RU" dirty="0"/>
              <a:t> Отсутствие признаков субъективной зависимости между обществами, в том числе по указанным в п. 2 ст. 105.1 НК РФ критериям участия в капитале и (или) осуществления руководства деятельностью юридического лица, </a:t>
            </a:r>
            <a:r>
              <a:rPr lang="ru-RU" dirty="0">
                <a:solidFill>
                  <a:srgbClr val="00B0F0"/>
                </a:solidFill>
              </a:rPr>
              <a:t>не исключает при изложенных обстоятельствах возможности применения п. 2 ст. 45 НК РФ.</a:t>
            </a:r>
            <a:r>
              <a:rPr lang="ru-RU" dirty="0"/>
              <a:t> </a:t>
            </a:r>
            <a:endParaRPr lang="ru-RU" dirty="0" smtClean="0"/>
          </a:p>
          <a:p>
            <a:pPr algn="ctr">
              <a:buNone/>
            </a:pPr>
            <a:r>
              <a:rPr lang="ru-RU" b="1" dirty="0" smtClean="0">
                <a:solidFill>
                  <a:srgbClr val="C00000"/>
                </a:solidFill>
              </a:rPr>
              <a:t>ВС РФ № 594-ПЭК16 от 16.01.2017 г. по делу №А40-77894/15</a:t>
            </a:r>
            <a:r>
              <a:rPr lang="ru-RU" dirty="0" smtClean="0"/>
              <a:t>при установлении факта перевода бизнеса на зависимое лицо, </a:t>
            </a:r>
            <a:r>
              <a:rPr lang="ru-RU" i="1" dirty="0" smtClean="0"/>
              <a:t>«указанные действия организаций привели к передаче прав на получение доходов от деятельности налогоплательщика, что подразумевает и доходы, которые будут получены от указанной деятельности в будущих периодах, в том числе и доходы, которые будут получены за реализуемые товары</a:t>
            </a:r>
            <a:endParaRPr lang="ru-RU" dirty="0">
              <a:hlinkClick r:id="rId3"/>
            </a:endParaRPr>
          </a:p>
          <a:p>
            <a:pPr algn="ctr">
              <a:buNone/>
            </a:pPr>
            <a:endParaRPr lang="ru-RU" sz="2400" b="1" dirty="0">
              <a:solidFill>
                <a:srgbClr val="FF0000"/>
              </a:solidFill>
            </a:endParaRPr>
          </a:p>
        </p:txBody>
      </p:sp>
    </p:spTree>
    <p:extLst>
      <p:ext uri="{BB962C8B-B14F-4D97-AF65-F5344CB8AC3E}">
        <p14:creationId xmlns="" xmlns:p14="http://schemas.microsoft.com/office/powerpoint/2010/main" val="26886262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Тарас </a:t>
            </a:r>
            <a:r>
              <a:rPr lang="ru-RU" b="1" dirty="0" err="1" smtClean="0">
                <a:solidFill>
                  <a:srgbClr val="FF0000"/>
                </a:solidFill>
              </a:rPr>
              <a:t>бульба</a:t>
            </a:r>
            <a:endParaRPr lang="ru-RU" b="1" dirty="0">
              <a:solidFill>
                <a:srgbClr val="FF0000"/>
              </a:solidFill>
            </a:endParaRPr>
          </a:p>
        </p:txBody>
      </p:sp>
      <p:sp>
        <p:nvSpPr>
          <p:cNvPr id="3" name="Содержимое 2"/>
          <p:cNvSpPr>
            <a:spLocks noGrp="1"/>
          </p:cNvSpPr>
          <p:nvPr>
            <p:ph idx="1"/>
          </p:nvPr>
        </p:nvSpPr>
        <p:spPr/>
        <p:txBody>
          <a:bodyPr>
            <a:normAutofit/>
          </a:bodyPr>
          <a:lstStyle/>
          <a:p>
            <a:r>
              <a:rPr lang="ru-RU" b="1" dirty="0" smtClean="0"/>
              <a:t>АС Московского округа от 17.10.2018 года по делу №А40-242983/2017</a:t>
            </a:r>
          </a:p>
          <a:p>
            <a:r>
              <a:rPr lang="ru-RU" b="1" dirty="0" smtClean="0"/>
              <a:t>Постановление Девятого ААС №09АП-45894/2018 от 12.10.2018 </a:t>
            </a:r>
            <a:r>
              <a:rPr lang="ru-RU" b="1" dirty="0" err="1" smtClean="0"/>
              <a:t>годапо</a:t>
            </a:r>
            <a:r>
              <a:rPr lang="ru-RU" b="1" dirty="0" smtClean="0"/>
              <a:t> делу №А40-242976/17</a:t>
            </a:r>
            <a:r>
              <a:rPr lang="ru-RU" dirty="0" smtClean="0"/>
              <a:t> и </a:t>
            </a:r>
            <a:r>
              <a:rPr lang="ru-RU" b="1" dirty="0" smtClean="0"/>
              <a:t>Постановление Девятого ААС №09АП-41764/2018 от 17.09.2018 года по делу №А40-242497/17</a:t>
            </a:r>
          </a:p>
          <a:p>
            <a:r>
              <a:rPr lang="ru-RU" b="1" dirty="0" smtClean="0"/>
              <a:t>Бренд старый, учредитель старый</a:t>
            </a:r>
          </a:p>
          <a:p>
            <a:r>
              <a:rPr lang="ru-RU" b="1" dirty="0" smtClean="0"/>
              <a:t>Телефон, работники сайт</a:t>
            </a:r>
          </a:p>
          <a:p>
            <a:r>
              <a:rPr lang="ru-RU" b="1" dirty="0" smtClean="0"/>
              <a:t>Адреса, поставщики продуктов </a:t>
            </a:r>
            <a:endParaRPr lang="ru-RU" dirty="0"/>
          </a:p>
        </p:txBody>
      </p:sp>
    </p:spTree>
    <p:extLst>
      <p:ext uri="{BB962C8B-B14F-4D97-AF65-F5344CB8AC3E}">
        <p14:creationId xmlns="" xmlns:p14="http://schemas.microsoft.com/office/powerpoint/2010/main" val="874997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Субсидиарка</a:t>
            </a:r>
            <a:r>
              <a:rPr lang="ru-RU" dirty="0" smtClean="0"/>
              <a:t> бухгалтер</a:t>
            </a:r>
            <a:endParaRPr lang="ru-RU" dirty="0"/>
          </a:p>
        </p:txBody>
      </p:sp>
      <p:sp>
        <p:nvSpPr>
          <p:cNvPr id="3" name="Объект 2"/>
          <p:cNvSpPr>
            <a:spLocks noGrp="1"/>
          </p:cNvSpPr>
          <p:nvPr>
            <p:ph sz="half" idx="1"/>
          </p:nvPr>
        </p:nvSpPr>
        <p:spPr/>
        <p:txBody>
          <a:bodyPr>
            <a:normAutofit lnSpcReduction="10000"/>
          </a:bodyPr>
          <a:lstStyle/>
          <a:p>
            <a:r>
              <a:rPr lang="ru-RU" dirty="0"/>
              <a:t>Методические рекомендации по выявлению и пресечению преступлений в сфере экономики, утвержденные </a:t>
            </a:r>
            <a:r>
              <a:rPr lang="ru-RU" u="sng" dirty="0">
                <a:hlinkClick r:id="rId2"/>
              </a:rPr>
              <a:t>ФССП 15.04.2013 № 04–4</a:t>
            </a:r>
            <a:r>
              <a:rPr lang="ru-RU" dirty="0"/>
              <a:t>, прямо включают главбуха в субъекты следующих преступлений: уклонение от уплаты налогов и взносов, неисполнение обязанностей налогового агента. </a:t>
            </a:r>
          </a:p>
        </p:txBody>
      </p:sp>
      <p:sp>
        <p:nvSpPr>
          <p:cNvPr id="4" name="Объект 3"/>
          <p:cNvSpPr>
            <a:spLocks noGrp="1"/>
          </p:cNvSpPr>
          <p:nvPr>
            <p:ph sz="half" idx="2"/>
          </p:nvPr>
        </p:nvSpPr>
        <p:spPr/>
        <p:txBody>
          <a:bodyPr>
            <a:normAutofit lnSpcReduction="10000"/>
          </a:bodyPr>
          <a:lstStyle/>
          <a:p>
            <a:r>
              <a:rPr lang="ru-RU" dirty="0" smtClean="0"/>
              <a:t>Прокуратура подает гражданские </a:t>
            </a:r>
            <a:r>
              <a:rPr lang="ru-RU" dirty="0"/>
              <a:t>иски к обвиняемым о возмещении ущерба государству (п. </a:t>
            </a:r>
            <a:r>
              <a:rPr lang="ru-RU" u="sng" dirty="0">
                <a:hlinkClick r:id="rId3"/>
              </a:rPr>
              <a:t>7</a:t>
            </a:r>
            <a:r>
              <a:rPr lang="ru-RU" dirty="0"/>
              <a:t>, </a:t>
            </a:r>
            <a:r>
              <a:rPr lang="ru-RU" u="sng" dirty="0">
                <a:hlinkClick r:id="rId4"/>
              </a:rPr>
              <a:t>28</a:t>
            </a:r>
            <a:r>
              <a:rPr lang="ru-RU" dirty="0"/>
              <a:t> постановления Пленума ВС от 26.11.2019 № 48</a:t>
            </a:r>
            <a:r>
              <a:rPr lang="ru-RU" dirty="0" smtClean="0"/>
              <a:t>)</a:t>
            </a:r>
            <a:r>
              <a:rPr lang="ru-RU" u="sng" dirty="0">
                <a:hlinkClick r:id="rId5"/>
              </a:rPr>
              <a:t> </a:t>
            </a:r>
            <a:r>
              <a:rPr lang="ru-RU" u="sng" dirty="0" smtClean="0">
                <a:hlinkClick r:id="rId5"/>
              </a:rPr>
              <a:t>решение </a:t>
            </a:r>
            <a:r>
              <a:rPr lang="ru-RU" u="sng" dirty="0" err="1" smtClean="0">
                <a:hlinkClick r:id="rId5"/>
              </a:rPr>
              <a:t>Салехардского</a:t>
            </a:r>
            <a:r>
              <a:rPr lang="ru-RU" u="sng" dirty="0" smtClean="0">
                <a:hlinkClick r:id="rId5"/>
              </a:rPr>
              <a:t> </a:t>
            </a:r>
            <a:r>
              <a:rPr lang="ru-RU" u="sng" dirty="0">
                <a:hlinkClick r:id="rId5"/>
              </a:rPr>
              <a:t>городского суда Ямало-Ненецкого автономного округа от 29.05.2019 № 2–939/2019</a:t>
            </a:r>
            <a:r>
              <a:rPr lang="ru-RU" dirty="0"/>
              <a:t>).</a:t>
            </a:r>
          </a:p>
        </p:txBody>
      </p:sp>
    </p:spTree>
    <p:extLst>
      <p:ext uri="{BB962C8B-B14F-4D97-AF65-F5344CB8AC3E}">
        <p14:creationId xmlns="" xmlns:p14="http://schemas.microsoft.com/office/powerpoint/2010/main" val="256755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9B30CBFF-A533-4917-A9E8-4D2DE816A158}"/>
              </a:ext>
            </a:extLst>
          </p:cNvPr>
          <p:cNvPicPr>
            <a:picLocks noChangeAspect="1"/>
          </p:cNvPicPr>
          <p:nvPr/>
        </p:nvPicPr>
        <p:blipFill>
          <a:blip r:embed="rId2" cstate="print"/>
          <a:stretch>
            <a:fillRect/>
          </a:stretch>
        </p:blipFill>
        <p:spPr>
          <a:xfrm>
            <a:off x="1526259" y="857250"/>
            <a:ext cx="9139487" cy="5143500"/>
          </a:xfrm>
          <a:prstGeom prst="rect">
            <a:avLst/>
          </a:prstGeom>
          <a:blipFill dpi="0" rotWithShape="1">
            <a:blip r:embed="rId2" cstate="print"/>
            <a:srcRect/>
            <a:stretch>
              <a:fillRect/>
            </a:stretch>
          </a:blipFill>
          <a:effectLst>
            <a:softEdge rad="635000"/>
          </a:effectLst>
        </p:spPr>
      </p:pic>
      <p:sp>
        <p:nvSpPr>
          <p:cNvPr id="10" name="Rectangle 18">
            <a:extLst>
              <a:ext uri="{FF2B5EF4-FFF2-40B4-BE49-F238E27FC236}">
                <a16:creationId xmlns:a16="http://schemas.microsoft.com/office/drawing/2014/main" xmlns="" id="{58E5111D-9A22-4D95-9795-810938D3BF30}"/>
              </a:ext>
            </a:extLst>
          </p:cNvPr>
          <p:cNvSpPr/>
          <p:nvPr/>
        </p:nvSpPr>
        <p:spPr>
          <a:xfrm>
            <a:off x="1550978" y="857250"/>
            <a:ext cx="9144000" cy="5143500"/>
          </a:xfrm>
          <a:prstGeom prst="rect">
            <a:avLst/>
          </a:prstGeom>
          <a:solidFill>
            <a:schemeClr val="bg1">
              <a:lumMod val="95000"/>
              <a:alpha val="87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Arial Narrow" panose="020B0606020202030204" pitchFamily="34" charset="0"/>
            </a:endParaRPr>
          </a:p>
        </p:txBody>
      </p:sp>
      <p:sp>
        <p:nvSpPr>
          <p:cNvPr id="21" name="Rectangle 18">
            <a:extLst>
              <a:ext uri="{FF2B5EF4-FFF2-40B4-BE49-F238E27FC236}">
                <a16:creationId xmlns:a16="http://schemas.microsoft.com/office/drawing/2014/main" xmlns="" id="{4FEBCB38-E188-4A76-B08F-9B562DA8D672}"/>
              </a:ext>
            </a:extLst>
          </p:cNvPr>
          <p:cNvSpPr/>
          <p:nvPr/>
        </p:nvSpPr>
        <p:spPr>
          <a:xfrm>
            <a:off x="3962765" y="857250"/>
            <a:ext cx="6705237"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Arial Narrow" panose="020B0606020202030204" pitchFamily="34" charset="0"/>
            </a:endParaRPr>
          </a:p>
        </p:txBody>
      </p:sp>
      <p:sp>
        <p:nvSpPr>
          <p:cNvPr id="22" name="Rectangle 18">
            <a:extLst>
              <a:ext uri="{FF2B5EF4-FFF2-40B4-BE49-F238E27FC236}">
                <a16:creationId xmlns:a16="http://schemas.microsoft.com/office/drawing/2014/main" xmlns="" id="{B5849E7D-A6DB-45AA-8AEC-8D52B1560B82}"/>
              </a:ext>
            </a:extLst>
          </p:cNvPr>
          <p:cNvSpPr/>
          <p:nvPr/>
        </p:nvSpPr>
        <p:spPr>
          <a:xfrm>
            <a:off x="1524001" y="857250"/>
            <a:ext cx="2384303"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Arial Narrow" panose="020B0606020202030204" pitchFamily="34" charset="0"/>
            </a:endParaRPr>
          </a:p>
        </p:txBody>
      </p:sp>
      <p:sp>
        <p:nvSpPr>
          <p:cNvPr id="23" name="TextBox 22">
            <a:extLst>
              <a:ext uri="{FF2B5EF4-FFF2-40B4-BE49-F238E27FC236}">
                <a16:creationId xmlns:a16="http://schemas.microsoft.com/office/drawing/2014/main" xmlns="" id="{D98F1ACB-18CE-41C2-A5DE-DD0064278D8E}"/>
              </a:ext>
            </a:extLst>
          </p:cNvPr>
          <p:cNvSpPr txBox="1"/>
          <p:nvPr/>
        </p:nvSpPr>
        <p:spPr>
          <a:xfrm>
            <a:off x="1969041" y="981875"/>
            <a:ext cx="1939263" cy="830997"/>
          </a:xfrm>
          <a:prstGeom prst="rect">
            <a:avLst/>
          </a:prstGeom>
          <a:noFill/>
        </p:spPr>
        <p:txBody>
          <a:bodyPr wrap="square" lIns="0" tIns="0" rIns="0" bIns="0" rtlCol="0" anchor="ctr" anchorCtr="0">
            <a:spAutoFit/>
          </a:bodyPr>
          <a:lstStyle/>
          <a:p>
            <a:pPr defTabSz="914378">
              <a:defRPr/>
            </a:pPr>
            <a:r>
              <a:rPr lang="en-US" sz="5400" b="1" dirty="0">
                <a:solidFill>
                  <a:srgbClr val="22658C">
                    <a:lumMod val="40000"/>
                    <a:lumOff val="60000"/>
                    <a:alpha val="50000"/>
                  </a:srgbClr>
                </a:solidFill>
                <a:latin typeface="Roboto Condensed" panose="020B0604020202020204" charset="0"/>
                <a:ea typeface="Roboto Condensed" panose="020B0604020202020204" charset="0"/>
              </a:rPr>
              <a:t>202</a:t>
            </a:r>
            <a:r>
              <a:rPr lang="ru-RU" sz="5400" b="1" dirty="0">
                <a:solidFill>
                  <a:srgbClr val="22658C">
                    <a:lumMod val="40000"/>
                    <a:lumOff val="60000"/>
                    <a:alpha val="50000"/>
                  </a:srgbClr>
                </a:solidFill>
                <a:latin typeface="Roboto Condensed" panose="020B0604020202020204" charset="0"/>
                <a:ea typeface="Roboto Condensed" panose="020B0604020202020204" charset="0"/>
              </a:rPr>
              <a:t>1</a:t>
            </a:r>
          </a:p>
        </p:txBody>
      </p:sp>
      <p:sp>
        <p:nvSpPr>
          <p:cNvPr id="24" name="TextBox 23">
            <a:extLst>
              <a:ext uri="{FF2B5EF4-FFF2-40B4-BE49-F238E27FC236}">
                <a16:creationId xmlns:a16="http://schemas.microsoft.com/office/drawing/2014/main" xmlns="" id="{94715A1C-D05E-454D-885C-DA6E47BCF4CE}"/>
              </a:ext>
            </a:extLst>
          </p:cNvPr>
          <p:cNvSpPr txBox="1"/>
          <p:nvPr/>
        </p:nvSpPr>
        <p:spPr>
          <a:xfrm>
            <a:off x="2113901" y="1251339"/>
            <a:ext cx="2045689" cy="276999"/>
          </a:xfrm>
          <a:prstGeom prst="rect">
            <a:avLst/>
          </a:prstGeom>
          <a:noFill/>
        </p:spPr>
        <p:txBody>
          <a:bodyPr wrap="square" lIns="0" tIns="0" rIns="0" bIns="0" rtlCol="0" anchor="ctr" anchorCtr="0">
            <a:spAutoFit/>
          </a:bodyPr>
          <a:lstStyle/>
          <a:p>
            <a:pPr defTabSz="914378">
              <a:defRPr/>
            </a:pPr>
            <a:r>
              <a:rPr lang="ru-RU" sz="900" b="1" dirty="0">
                <a:solidFill>
                  <a:srgbClr val="57565A">
                    <a:lumMod val="75000"/>
                  </a:srgbClr>
                </a:solidFill>
                <a:latin typeface="Arial Narrow" panose="020B0606020202030204" pitchFamily="34" charset="0"/>
              </a:rPr>
              <a:t>ПУБЛИЧНАЯ ДЕКЛАРАЦИЯ </a:t>
            </a:r>
            <a:r>
              <a:rPr lang="en-US" sz="900" b="1" dirty="0">
                <a:solidFill>
                  <a:srgbClr val="57565A">
                    <a:lumMod val="75000"/>
                  </a:srgbClr>
                </a:solidFill>
                <a:latin typeface="Arial Narrow" panose="020B0606020202030204" pitchFamily="34" charset="0"/>
              </a:rPr>
              <a:t/>
            </a:r>
            <a:br>
              <a:rPr lang="en-US" sz="900" b="1" dirty="0">
                <a:solidFill>
                  <a:srgbClr val="57565A">
                    <a:lumMod val="75000"/>
                  </a:srgbClr>
                </a:solidFill>
                <a:latin typeface="Arial Narrow" panose="020B0606020202030204" pitchFamily="34" charset="0"/>
              </a:rPr>
            </a:br>
            <a:r>
              <a:rPr lang="ru-RU" sz="900" b="1" dirty="0">
                <a:solidFill>
                  <a:srgbClr val="57565A">
                    <a:lumMod val="75000"/>
                  </a:srgbClr>
                </a:solidFill>
                <a:latin typeface="Arial Narrow" panose="020B0606020202030204" pitchFamily="34" charset="0"/>
              </a:rPr>
              <a:t>ЦЕЛЕЙ И ЗАДАЧ</a:t>
            </a:r>
          </a:p>
        </p:txBody>
      </p:sp>
      <p:pic>
        <p:nvPicPr>
          <p:cNvPr id="25" name="Рисунок 24">
            <a:extLst>
              <a:ext uri="{FF2B5EF4-FFF2-40B4-BE49-F238E27FC236}">
                <a16:creationId xmlns:a16="http://schemas.microsoft.com/office/drawing/2014/main" xmlns="" id="{C7D19342-F099-4083-8E53-AD3F69C94551}"/>
              </a:ext>
            </a:extLst>
          </p:cNvPr>
          <p:cNvPicPr>
            <a:picLocks noChangeAspect="1"/>
          </p:cNvPicPr>
          <p:nvPr/>
        </p:nvPicPr>
        <p:blipFill>
          <a:blip r:embed="rId3" cstate="print">
            <a:extLst>
              <a:ext uri="{BEBA8EAE-BF5A-486C-A8C5-ECC9F3942E4B}">
                <a14:imgProps xmlns="" xmlns:a14="http://schemas.microsoft.com/office/drawing/2010/main">
                  <a14:imgLayer r:embed="rId4">
                    <a14:imgEffect>
                      <a14:saturation sat="66000"/>
                    </a14:imgEffect>
                  </a14:imgLayer>
                </a14:imgProps>
              </a:ext>
            </a:extLst>
          </a:blip>
          <a:stretch>
            <a:fillRect/>
          </a:stretch>
        </p:blipFill>
        <p:spPr>
          <a:xfrm>
            <a:off x="1658286" y="1204759"/>
            <a:ext cx="360262" cy="348641"/>
          </a:xfrm>
          <a:prstGeom prst="rect">
            <a:avLst/>
          </a:prstGeom>
        </p:spPr>
      </p:pic>
      <p:sp>
        <p:nvSpPr>
          <p:cNvPr id="27" name="TextBox 26">
            <a:extLst>
              <a:ext uri="{FF2B5EF4-FFF2-40B4-BE49-F238E27FC236}">
                <a16:creationId xmlns:a16="http://schemas.microsoft.com/office/drawing/2014/main" xmlns="" id="{F0FE6F30-0674-45E9-B560-0419ED86B809}"/>
              </a:ext>
            </a:extLst>
          </p:cNvPr>
          <p:cNvSpPr txBox="1"/>
          <p:nvPr/>
        </p:nvSpPr>
        <p:spPr>
          <a:xfrm>
            <a:off x="3962765" y="1060579"/>
            <a:ext cx="6594815" cy="461665"/>
          </a:xfrm>
          <a:prstGeom prst="rect">
            <a:avLst/>
          </a:prstGeom>
          <a:noFill/>
        </p:spPr>
        <p:txBody>
          <a:bodyPr wrap="square" lIns="0" tIns="0" rIns="0" bIns="0" rtlCol="0" anchor="ctr" anchorCtr="0">
            <a:spAutoFit/>
          </a:bodyPr>
          <a:lstStyle/>
          <a:p>
            <a:pPr defTabSz="914378">
              <a:defRPr/>
            </a:pPr>
            <a:r>
              <a:rPr lang="ru-RU" sz="1500" b="1" dirty="0">
                <a:solidFill>
                  <a:srgbClr val="57565A">
                    <a:lumMod val="75000"/>
                  </a:srgbClr>
                </a:solidFill>
                <a:latin typeface="Arial Narrow" panose="020B0606020202030204" pitchFamily="34" charset="0"/>
              </a:rPr>
              <a:t>ОСНОВНЫЕ ПОКАЗАТЕЛИ ДЕЯТЕЛЬНОСТИ ФНС РОССИИ </a:t>
            </a:r>
            <a:br>
              <a:rPr lang="ru-RU" sz="1500" b="1" dirty="0">
                <a:solidFill>
                  <a:srgbClr val="57565A">
                    <a:lumMod val="75000"/>
                  </a:srgbClr>
                </a:solidFill>
                <a:latin typeface="Arial Narrow" panose="020B0606020202030204" pitchFamily="34" charset="0"/>
              </a:rPr>
            </a:br>
            <a:r>
              <a:rPr lang="ru-RU" sz="1500" b="1" dirty="0">
                <a:solidFill>
                  <a:srgbClr val="57565A">
                    <a:lumMod val="75000"/>
                  </a:srgbClr>
                </a:solidFill>
                <a:latin typeface="Arial Narrow" panose="020B0606020202030204" pitchFamily="34" charset="0"/>
              </a:rPr>
              <a:t>ЗА 2020 ГОД</a:t>
            </a:r>
          </a:p>
        </p:txBody>
      </p:sp>
      <p:sp>
        <p:nvSpPr>
          <p:cNvPr id="11" name="Прямоугольник 10">
            <a:extLst>
              <a:ext uri="{FF2B5EF4-FFF2-40B4-BE49-F238E27FC236}">
                <a16:creationId xmlns:a16="http://schemas.microsoft.com/office/drawing/2014/main" xmlns="" id="{D599073B-5207-456F-991E-70A6C9A796EA}"/>
              </a:ext>
            </a:extLst>
          </p:cNvPr>
          <p:cNvSpPr/>
          <p:nvPr/>
        </p:nvSpPr>
        <p:spPr>
          <a:xfrm>
            <a:off x="4119297" y="1555381"/>
            <a:ext cx="4151701" cy="253916"/>
          </a:xfrm>
          <a:prstGeom prst="rect">
            <a:avLst/>
          </a:prstGeom>
        </p:spPr>
        <p:txBody>
          <a:bodyPr wrap="square">
            <a:spAutoFit/>
          </a:bodyPr>
          <a:lstStyle/>
          <a:p>
            <a:pPr defTabSz="914378">
              <a:defRPr/>
            </a:pPr>
            <a:r>
              <a:rPr lang="ru-RU" sz="1050" dirty="0">
                <a:solidFill>
                  <a:srgbClr val="1C5686">
                    <a:lumMod val="50000"/>
                  </a:srgbClr>
                </a:solidFill>
                <a:latin typeface="Arial Narrow" panose="020B0606020202030204" pitchFamily="34" charset="0"/>
                <a:ea typeface="Roboto Condensed" panose="02000000000000000000" pitchFamily="2" charset="0"/>
              </a:rPr>
              <a:t>    2018	            2019	                       2020</a:t>
            </a:r>
          </a:p>
        </p:txBody>
      </p:sp>
      <p:sp>
        <p:nvSpPr>
          <p:cNvPr id="2" name="Прямоугольник 1">
            <a:extLst>
              <a:ext uri="{FF2B5EF4-FFF2-40B4-BE49-F238E27FC236}">
                <a16:creationId xmlns:a16="http://schemas.microsoft.com/office/drawing/2014/main" xmlns="" id="{E828373C-A7CF-4ADB-87DF-FB83EC936A76}"/>
              </a:ext>
            </a:extLst>
          </p:cNvPr>
          <p:cNvSpPr/>
          <p:nvPr/>
        </p:nvSpPr>
        <p:spPr>
          <a:xfrm>
            <a:off x="4026969" y="1592799"/>
            <a:ext cx="196825" cy="196825"/>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Arial Narrow" panose="020B0606020202030204" pitchFamily="34" charset="0"/>
            </a:endParaRPr>
          </a:p>
        </p:txBody>
      </p:sp>
      <p:sp>
        <p:nvSpPr>
          <p:cNvPr id="13" name="Прямоугольник 12">
            <a:extLst>
              <a:ext uri="{FF2B5EF4-FFF2-40B4-BE49-F238E27FC236}">
                <a16:creationId xmlns:a16="http://schemas.microsoft.com/office/drawing/2014/main" xmlns="" id="{4D2C0F7C-5848-4310-983E-8E947126F334}"/>
              </a:ext>
            </a:extLst>
          </p:cNvPr>
          <p:cNvSpPr/>
          <p:nvPr/>
        </p:nvSpPr>
        <p:spPr>
          <a:xfrm>
            <a:off x="5169049" y="1592799"/>
            <a:ext cx="196825" cy="196825"/>
          </a:xfrm>
          <a:prstGeom prst="rect">
            <a:avLst/>
          </a:prstGeom>
          <a:solidFill>
            <a:srgbClr val="2470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dirty="0">
                <a:solidFill>
                  <a:prstClr val="white"/>
                </a:solidFill>
                <a:latin typeface="Arial Narrow" panose="020B0606020202030204" pitchFamily="34" charset="0"/>
              </a:rPr>
              <a:t>  </a:t>
            </a:r>
          </a:p>
        </p:txBody>
      </p:sp>
      <p:sp>
        <p:nvSpPr>
          <p:cNvPr id="14" name="Прямоугольник 13">
            <a:extLst>
              <a:ext uri="{FF2B5EF4-FFF2-40B4-BE49-F238E27FC236}">
                <a16:creationId xmlns:a16="http://schemas.microsoft.com/office/drawing/2014/main" xmlns="" id="{3EA4B65F-0004-4AB1-A626-4D161F5A54E1}"/>
              </a:ext>
            </a:extLst>
          </p:cNvPr>
          <p:cNvSpPr/>
          <p:nvPr/>
        </p:nvSpPr>
        <p:spPr>
          <a:xfrm>
            <a:off x="6432602" y="1592799"/>
            <a:ext cx="196825" cy="196825"/>
          </a:xfrm>
          <a:prstGeom prst="rect">
            <a:avLst/>
          </a:prstGeom>
          <a:solidFill>
            <a:srgbClr val="E380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Arial Narrow" panose="020B0606020202030204" pitchFamily="34" charset="0"/>
            </a:endParaRPr>
          </a:p>
        </p:txBody>
      </p:sp>
      <p:grpSp>
        <p:nvGrpSpPr>
          <p:cNvPr id="7" name="Группа 6"/>
          <p:cNvGrpSpPr/>
          <p:nvPr/>
        </p:nvGrpSpPr>
        <p:grpSpPr>
          <a:xfrm>
            <a:off x="4643682" y="2029503"/>
            <a:ext cx="2953406" cy="1232825"/>
            <a:chOff x="3114203" y="1618771"/>
            <a:chExt cx="2953406" cy="1643767"/>
          </a:xfrm>
        </p:grpSpPr>
        <p:sp>
          <p:nvSpPr>
            <p:cNvPr id="98" name="Прямоугольник 97">
              <a:extLst>
                <a:ext uri="{FF2B5EF4-FFF2-40B4-BE49-F238E27FC236}">
                  <a16:creationId xmlns:a16="http://schemas.microsoft.com/office/drawing/2014/main" xmlns="" id="{FF3888F5-A089-418D-819E-F8B73DBBCD26}"/>
                </a:ext>
              </a:extLst>
            </p:cNvPr>
            <p:cNvSpPr/>
            <p:nvPr/>
          </p:nvSpPr>
          <p:spPr>
            <a:xfrm>
              <a:off x="3114203" y="1618771"/>
              <a:ext cx="2915184" cy="1558065"/>
            </a:xfrm>
            <a:prstGeom prst="rect">
              <a:avLst/>
            </a:prstGeom>
            <a:solidFill>
              <a:schemeClr val="bg1"/>
            </a:solidFill>
            <a:ln>
              <a:noFill/>
            </a:ln>
            <a:effectLst>
              <a:outerShdw blurRad="2032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Arial Narrow" panose="020B0606020202030204" pitchFamily="34" charset="0"/>
              </a:endParaRPr>
            </a:p>
          </p:txBody>
        </p:sp>
        <p:sp>
          <p:nvSpPr>
            <p:cNvPr id="55" name="Oval 35">
              <a:extLst>
                <a:ext uri="{FF2B5EF4-FFF2-40B4-BE49-F238E27FC236}">
                  <a16:creationId xmlns:a16="http://schemas.microsoft.com/office/drawing/2014/main" xmlns="" id="{B069A2D8-020D-4AB2-A0C8-9B6939FEBB24}"/>
                </a:ext>
              </a:extLst>
            </p:cNvPr>
            <p:cNvSpPr/>
            <p:nvPr/>
          </p:nvSpPr>
          <p:spPr>
            <a:xfrm>
              <a:off x="3226510" y="1760919"/>
              <a:ext cx="228147" cy="304436"/>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1200" b="1" dirty="0">
                  <a:solidFill>
                    <a:prstClr val="white"/>
                  </a:solidFill>
                  <a:latin typeface="Arial Narrow" panose="020B0606020202030204" pitchFamily="34" charset="0"/>
                  <a:ea typeface="Roboto Condensed" panose="02000000000000000000" pitchFamily="2" charset="0"/>
                </a:rPr>
                <a:t>2</a:t>
              </a:r>
              <a:endParaRPr lang="en-US" sz="1200" b="1" dirty="0">
                <a:solidFill>
                  <a:prstClr val="white"/>
                </a:solidFill>
                <a:latin typeface="Arial Narrow" panose="020B0606020202030204" pitchFamily="34" charset="0"/>
                <a:ea typeface="Roboto Condensed" panose="02000000000000000000" pitchFamily="2" charset="0"/>
              </a:endParaRPr>
            </a:p>
          </p:txBody>
        </p:sp>
        <p:sp>
          <p:nvSpPr>
            <p:cNvPr id="56" name="Rectangle 29">
              <a:extLst>
                <a:ext uri="{FF2B5EF4-FFF2-40B4-BE49-F238E27FC236}">
                  <a16:creationId xmlns:a16="http://schemas.microsoft.com/office/drawing/2014/main" xmlns="" id="{0B7F4703-2F95-4646-B8F0-B3FD0E07687D}"/>
                </a:ext>
              </a:extLst>
            </p:cNvPr>
            <p:cNvSpPr/>
            <p:nvPr/>
          </p:nvSpPr>
          <p:spPr>
            <a:xfrm>
              <a:off x="3529588" y="1720570"/>
              <a:ext cx="2403269" cy="414131"/>
            </a:xfrm>
            <a:prstGeom prst="rect">
              <a:avLst/>
            </a:prstGeom>
          </p:spPr>
          <p:txBody>
            <a:bodyPr wrap="square" anchor="ctr">
              <a:spAutoFit/>
            </a:bodyPr>
            <a:lstStyle/>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КОЛИЧЕСТВО ВЫЕЗДНЫХ </a:t>
              </a:r>
            </a:p>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НАЛОГОВЫХ ПРОВЕРОК</a:t>
              </a:r>
            </a:p>
          </p:txBody>
        </p:sp>
        <p:sp>
          <p:nvSpPr>
            <p:cNvPr id="57" name="Rectangle 29">
              <a:extLst>
                <a:ext uri="{FF2B5EF4-FFF2-40B4-BE49-F238E27FC236}">
                  <a16:creationId xmlns:a16="http://schemas.microsoft.com/office/drawing/2014/main" xmlns="" id="{30FE08AF-402F-4B77-9BA4-B4B108350CA7}"/>
                </a:ext>
              </a:extLst>
            </p:cNvPr>
            <p:cNvSpPr/>
            <p:nvPr/>
          </p:nvSpPr>
          <p:spPr>
            <a:xfrm>
              <a:off x="3169327" y="2349976"/>
              <a:ext cx="2071470" cy="732508"/>
            </a:xfrm>
            <a:prstGeom prst="rect">
              <a:avLst/>
            </a:prstGeom>
          </p:spPr>
          <p:txBody>
            <a:bodyPr wrap="square" anchor="t">
              <a:spAutoFit/>
            </a:bodyPr>
            <a:lstStyle/>
            <a:p>
              <a:pPr defTabSz="914378">
                <a:lnSpc>
                  <a:spcPct val="90000"/>
                </a:lnSpc>
                <a:defRPr/>
              </a:pPr>
              <a:r>
                <a:rPr lang="ru-RU" sz="3300" b="1" dirty="0">
                  <a:ln w="9525">
                    <a:noFill/>
                  </a:ln>
                  <a:solidFill>
                    <a:srgbClr val="E3801D"/>
                  </a:solidFill>
                  <a:latin typeface="Arial Narrow" panose="020B0606020202030204" pitchFamily="34" charset="0"/>
                  <a:ea typeface="Roboto Condensed" panose="02000000000000000000" pitchFamily="2" charset="0"/>
                </a:rPr>
                <a:t>6,1</a:t>
              </a:r>
              <a:r>
                <a:rPr lang="ru-RU" sz="1050" b="1" dirty="0">
                  <a:ln w="9525">
                    <a:noFill/>
                  </a:ln>
                  <a:solidFill>
                    <a:srgbClr val="E3801D"/>
                  </a:solidFill>
                  <a:latin typeface="Arial Narrow" panose="020B0606020202030204" pitchFamily="34" charset="0"/>
                  <a:ea typeface="Roboto Condensed" panose="02000000000000000000" pitchFamily="2" charset="0"/>
                </a:rPr>
                <a:t> ТЫС. ЕД.</a:t>
              </a:r>
            </a:p>
          </p:txBody>
        </p:sp>
        <p:graphicFrame>
          <p:nvGraphicFramePr>
            <p:cNvPr id="58" name="Диаграмма 57">
              <a:extLst>
                <a:ext uri="{FF2B5EF4-FFF2-40B4-BE49-F238E27FC236}">
                  <a16:creationId xmlns:a16="http://schemas.microsoft.com/office/drawing/2014/main" xmlns="" id="{126F6DE5-9D20-4C39-8F7E-198946A3D314}"/>
                </a:ext>
              </a:extLst>
            </p:cNvPr>
            <p:cNvGraphicFramePr/>
            <p:nvPr/>
          </p:nvGraphicFramePr>
          <p:xfrm>
            <a:off x="4903122" y="2262082"/>
            <a:ext cx="1164487" cy="1000456"/>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8" name="Группа 17"/>
          <p:cNvGrpSpPr/>
          <p:nvPr/>
        </p:nvGrpSpPr>
        <p:grpSpPr>
          <a:xfrm>
            <a:off x="7680177" y="2028380"/>
            <a:ext cx="2970069" cy="1235069"/>
            <a:chOff x="6136720" y="1618771"/>
            <a:chExt cx="2970069" cy="1646758"/>
          </a:xfrm>
        </p:grpSpPr>
        <p:sp>
          <p:nvSpPr>
            <p:cNvPr id="101" name="Прямоугольник 100">
              <a:extLst>
                <a:ext uri="{FF2B5EF4-FFF2-40B4-BE49-F238E27FC236}">
                  <a16:creationId xmlns:a16="http://schemas.microsoft.com/office/drawing/2014/main" xmlns="" id="{E15E5F7C-0447-4069-86EA-B3AE2988D59D}"/>
                </a:ext>
              </a:extLst>
            </p:cNvPr>
            <p:cNvSpPr/>
            <p:nvPr/>
          </p:nvSpPr>
          <p:spPr>
            <a:xfrm>
              <a:off x="6136720" y="1618771"/>
              <a:ext cx="2915184" cy="1558065"/>
            </a:xfrm>
            <a:prstGeom prst="rect">
              <a:avLst/>
            </a:prstGeom>
            <a:solidFill>
              <a:schemeClr val="bg1"/>
            </a:solidFill>
            <a:ln>
              <a:noFill/>
            </a:ln>
            <a:effectLst>
              <a:outerShdw blurRad="2032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Arial Narrow" panose="020B0606020202030204" pitchFamily="34" charset="0"/>
              </a:endParaRPr>
            </a:p>
          </p:txBody>
        </p:sp>
        <p:sp>
          <p:nvSpPr>
            <p:cNvPr id="59" name="Oval 35">
              <a:extLst>
                <a:ext uri="{FF2B5EF4-FFF2-40B4-BE49-F238E27FC236}">
                  <a16:creationId xmlns:a16="http://schemas.microsoft.com/office/drawing/2014/main" xmlns="" id="{C6C19F22-CCD5-4DC7-AC45-D2B0A2783D30}"/>
                </a:ext>
              </a:extLst>
            </p:cNvPr>
            <p:cNvSpPr/>
            <p:nvPr/>
          </p:nvSpPr>
          <p:spPr>
            <a:xfrm>
              <a:off x="6265690" y="1763909"/>
              <a:ext cx="228147" cy="304436"/>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1200" b="1" dirty="0">
                  <a:solidFill>
                    <a:prstClr val="white"/>
                  </a:solidFill>
                  <a:latin typeface="Arial Narrow" panose="020B0606020202030204" pitchFamily="34" charset="0"/>
                  <a:ea typeface="Roboto Condensed" panose="02000000000000000000" pitchFamily="2" charset="0"/>
                </a:rPr>
                <a:t>3</a:t>
              </a:r>
              <a:endParaRPr lang="en-US" sz="1200" b="1" dirty="0">
                <a:solidFill>
                  <a:prstClr val="white"/>
                </a:solidFill>
                <a:latin typeface="Arial Narrow" panose="020B0606020202030204" pitchFamily="34" charset="0"/>
                <a:ea typeface="Roboto Condensed" panose="02000000000000000000" pitchFamily="2" charset="0"/>
              </a:endParaRPr>
            </a:p>
          </p:txBody>
        </p:sp>
        <p:sp>
          <p:nvSpPr>
            <p:cNvPr id="60" name="Rectangle 29">
              <a:extLst>
                <a:ext uri="{FF2B5EF4-FFF2-40B4-BE49-F238E27FC236}">
                  <a16:creationId xmlns:a16="http://schemas.microsoft.com/office/drawing/2014/main" xmlns="" id="{083888CB-9994-443A-99E9-3C529E4D9CB0}"/>
                </a:ext>
              </a:extLst>
            </p:cNvPr>
            <p:cNvSpPr/>
            <p:nvPr/>
          </p:nvSpPr>
          <p:spPr>
            <a:xfrm>
              <a:off x="6568768" y="1709222"/>
              <a:ext cx="2403269" cy="559640"/>
            </a:xfrm>
            <a:prstGeom prst="rect">
              <a:avLst/>
            </a:prstGeom>
          </p:spPr>
          <p:txBody>
            <a:bodyPr wrap="square" anchor="ctr">
              <a:spAutoFit/>
            </a:bodyPr>
            <a:lstStyle/>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КОЛИЧЕСТВО РЕШЕНИЙ СУДОВ </a:t>
              </a:r>
              <a:br>
                <a:rPr lang="ru-RU" sz="788" b="1" dirty="0">
                  <a:solidFill>
                    <a:srgbClr val="57565A">
                      <a:lumMod val="75000"/>
                    </a:srgbClr>
                  </a:solidFill>
                  <a:latin typeface="Arial Narrow" panose="020B0606020202030204" pitchFamily="34" charset="0"/>
                  <a:ea typeface="Roboto Condensed" panose="02000000000000000000" pitchFamily="2" charset="0"/>
                </a:rPr>
              </a:br>
              <a:r>
                <a:rPr lang="ru-RU" sz="788" b="1" dirty="0">
                  <a:solidFill>
                    <a:srgbClr val="57565A">
                      <a:lumMod val="75000"/>
                    </a:srgbClr>
                  </a:solidFill>
                  <a:latin typeface="Arial Narrow" panose="020B0606020202030204" pitchFamily="34" charset="0"/>
                  <a:ea typeface="Roboto Condensed" panose="02000000000000000000" pitchFamily="2" charset="0"/>
                </a:rPr>
                <a:t>ПО СПОРАМ, ПРОШЕДШИМ ДОСУДЕБНОЕ УРЕГУЛИРОВАНИЕ</a:t>
              </a:r>
            </a:p>
          </p:txBody>
        </p:sp>
        <p:sp>
          <p:nvSpPr>
            <p:cNvPr id="61" name="Rectangle 29">
              <a:extLst>
                <a:ext uri="{FF2B5EF4-FFF2-40B4-BE49-F238E27FC236}">
                  <a16:creationId xmlns:a16="http://schemas.microsoft.com/office/drawing/2014/main" xmlns="" id="{2E52324C-7A48-4993-AFFA-D314101BA7DB}"/>
                </a:ext>
              </a:extLst>
            </p:cNvPr>
            <p:cNvSpPr/>
            <p:nvPr/>
          </p:nvSpPr>
          <p:spPr>
            <a:xfrm>
              <a:off x="6208507" y="2352967"/>
              <a:ext cx="2071470" cy="732508"/>
            </a:xfrm>
            <a:prstGeom prst="rect">
              <a:avLst/>
            </a:prstGeom>
          </p:spPr>
          <p:txBody>
            <a:bodyPr wrap="square" anchor="t">
              <a:spAutoFit/>
            </a:bodyPr>
            <a:lstStyle/>
            <a:p>
              <a:pPr defTabSz="914378">
                <a:lnSpc>
                  <a:spcPct val="90000"/>
                </a:lnSpc>
                <a:defRPr/>
              </a:pPr>
              <a:r>
                <a:rPr lang="ru-RU" sz="3300" b="1" dirty="0">
                  <a:ln w="9525">
                    <a:noFill/>
                  </a:ln>
                  <a:solidFill>
                    <a:srgbClr val="E3801D"/>
                  </a:solidFill>
                  <a:latin typeface="Arial Narrow" panose="020B0606020202030204" pitchFamily="34" charset="0"/>
                  <a:ea typeface="Roboto Condensed" panose="02000000000000000000" pitchFamily="2" charset="0"/>
                </a:rPr>
                <a:t>5,1</a:t>
              </a:r>
              <a:r>
                <a:rPr lang="ru-RU" sz="1050" b="1" dirty="0">
                  <a:ln w="9525">
                    <a:noFill/>
                  </a:ln>
                  <a:solidFill>
                    <a:srgbClr val="E3801D"/>
                  </a:solidFill>
                  <a:latin typeface="Arial Narrow" panose="020B0606020202030204" pitchFamily="34" charset="0"/>
                  <a:ea typeface="Roboto Condensed" panose="02000000000000000000" pitchFamily="2" charset="0"/>
                </a:rPr>
                <a:t> ТЫС. ДЕЛ</a:t>
              </a:r>
            </a:p>
          </p:txBody>
        </p:sp>
        <p:graphicFrame>
          <p:nvGraphicFramePr>
            <p:cNvPr id="62" name="Диаграмма 61">
              <a:extLst>
                <a:ext uri="{FF2B5EF4-FFF2-40B4-BE49-F238E27FC236}">
                  <a16:creationId xmlns:a16="http://schemas.microsoft.com/office/drawing/2014/main" xmlns="" id="{3A038763-2658-4B21-8BFD-ECCDF8AE8903}"/>
                </a:ext>
              </a:extLst>
            </p:cNvPr>
            <p:cNvGraphicFramePr/>
            <p:nvPr/>
          </p:nvGraphicFramePr>
          <p:xfrm>
            <a:off x="8008928" y="2253345"/>
            <a:ext cx="1097861" cy="101218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6" name="Группа 5"/>
          <p:cNvGrpSpPr/>
          <p:nvPr/>
        </p:nvGrpSpPr>
        <p:grpSpPr>
          <a:xfrm>
            <a:off x="4638549" y="3307894"/>
            <a:ext cx="2983128" cy="1218188"/>
            <a:chOff x="107504" y="3244909"/>
            <a:chExt cx="2983128" cy="1624251"/>
          </a:xfrm>
        </p:grpSpPr>
        <p:sp>
          <p:nvSpPr>
            <p:cNvPr id="102" name="Прямоугольник 101">
              <a:extLst>
                <a:ext uri="{FF2B5EF4-FFF2-40B4-BE49-F238E27FC236}">
                  <a16:creationId xmlns:a16="http://schemas.microsoft.com/office/drawing/2014/main" xmlns="" id="{04A133C7-BF3F-4010-9DBF-08CA156AF154}"/>
                </a:ext>
              </a:extLst>
            </p:cNvPr>
            <p:cNvSpPr/>
            <p:nvPr/>
          </p:nvSpPr>
          <p:spPr>
            <a:xfrm>
              <a:off x="107504" y="3244909"/>
              <a:ext cx="2915184" cy="1558065"/>
            </a:xfrm>
            <a:prstGeom prst="rect">
              <a:avLst/>
            </a:prstGeom>
            <a:solidFill>
              <a:schemeClr val="bg1"/>
            </a:solidFill>
            <a:ln>
              <a:noFill/>
            </a:ln>
            <a:effectLst>
              <a:outerShdw blurRad="2032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Arial Narrow" panose="020B0606020202030204" pitchFamily="34" charset="0"/>
              </a:endParaRPr>
            </a:p>
          </p:txBody>
        </p:sp>
        <p:sp>
          <p:nvSpPr>
            <p:cNvPr id="74" name="Oval 35">
              <a:extLst>
                <a:ext uri="{FF2B5EF4-FFF2-40B4-BE49-F238E27FC236}">
                  <a16:creationId xmlns:a16="http://schemas.microsoft.com/office/drawing/2014/main" xmlns="" id="{E244BBFC-B68B-4DAA-BD7C-811C97B1D663}"/>
                </a:ext>
              </a:extLst>
            </p:cNvPr>
            <p:cNvSpPr/>
            <p:nvPr/>
          </p:nvSpPr>
          <p:spPr>
            <a:xfrm>
              <a:off x="249530" y="3367541"/>
              <a:ext cx="228147" cy="304436"/>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1200" b="1" dirty="0">
                  <a:solidFill>
                    <a:prstClr val="white"/>
                  </a:solidFill>
                  <a:latin typeface="Arial Narrow" panose="020B0606020202030204" pitchFamily="34" charset="0"/>
                  <a:ea typeface="Roboto Condensed" panose="02000000000000000000" pitchFamily="2" charset="0"/>
                </a:rPr>
                <a:t>4</a:t>
              </a:r>
              <a:endParaRPr lang="en-US" sz="1200" b="1" dirty="0">
                <a:solidFill>
                  <a:prstClr val="white"/>
                </a:solidFill>
                <a:latin typeface="Arial Narrow" panose="020B0606020202030204" pitchFamily="34" charset="0"/>
                <a:ea typeface="Roboto Condensed" panose="02000000000000000000" pitchFamily="2" charset="0"/>
              </a:endParaRPr>
            </a:p>
          </p:txBody>
        </p:sp>
        <p:sp>
          <p:nvSpPr>
            <p:cNvPr id="75" name="Rectangle 29">
              <a:extLst>
                <a:ext uri="{FF2B5EF4-FFF2-40B4-BE49-F238E27FC236}">
                  <a16:creationId xmlns:a16="http://schemas.microsoft.com/office/drawing/2014/main" xmlns="" id="{05A63CBE-9DB3-43F1-8CDA-813743F741E6}"/>
                </a:ext>
              </a:extLst>
            </p:cNvPr>
            <p:cNvSpPr/>
            <p:nvPr/>
          </p:nvSpPr>
          <p:spPr>
            <a:xfrm>
              <a:off x="552607" y="3312852"/>
              <a:ext cx="2471470" cy="559640"/>
            </a:xfrm>
            <a:prstGeom prst="rect">
              <a:avLst/>
            </a:prstGeom>
          </p:spPr>
          <p:txBody>
            <a:bodyPr wrap="square" anchor="ctr">
              <a:spAutoFit/>
            </a:bodyPr>
            <a:lstStyle/>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КОЛИЧЕСТВО ДОКУМЕНТОВ, ПРЕДСТАВЛЕННЫХ ДЛЯ ГОСУДАРСТВЕННОЙ РЕГИСТРАЦИИ В ЭЛЕКТРОННОМ ВИДЕ</a:t>
              </a:r>
            </a:p>
          </p:txBody>
        </p:sp>
        <p:sp>
          <p:nvSpPr>
            <p:cNvPr id="76" name="Rectangle 29">
              <a:extLst>
                <a:ext uri="{FF2B5EF4-FFF2-40B4-BE49-F238E27FC236}">
                  <a16:creationId xmlns:a16="http://schemas.microsoft.com/office/drawing/2014/main" xmlns="" id="{456C29B1-A5E6-4687-AF92-A33E80B6C144}"/>
                </a:ext>
              </a:extLst>
            </p:cNvPr>
            <p:cNvSpPr/>
            <p:nvPr/>
          </p:nvSpPr>
          <p:spPr>
            <a:xfrm>
              <a:off x="107504" y="3956598"/>
              <a:ext cx="2071470" cy="871008"/>
            </a:xfrm>
            <a:prstGeom prst="rect">
              <a:avLst/>
            </a:prstGeom>
          </p:spPr>
          <p:txBody>
            <a:bodyPr wrap="square" anchor="t">
              <a:spAutoFit/>
            </a:bodyPr>
            <a:lstStyle/>
            <a:p>
              <a:pPr algn="ctr" defTabSz="914378">
                <a:lnSpc>
                  <a:spcPct val="90000"/>
                </a:lnSpc>
                <a:defRPr/>
              </a:pPr>
              <a:r>
                <a:rPr lang="ru-RU" sz="3000" b="1" dirty="0">
                  <a:ln w="9525">
                    <a:noFill/>
                  </a:ln>
                  <a:solidFill>
                    <a:srgbClr val="E3801D"/>
                  </a:solidFill>
                  <a:latin typeface="Arial Narrow" panose="020B0606020202030204" pitchFamily="34" charset="0"/>
                  <a:ea typeface="Roboto Condensed" panose="02000000000000000000" pitchFamily="2" charset="0"/>
                </a:rPr>
                <a:t>2 781,6</a:t>
              </a:r>
              <a:r>
                <a:rPr lang="ru-RU" sz="900" b="1" dirty="0">
                  <a:ln w="9525">
                    <a:noFill/>
                  </a:ln>
                  <a:solidFill>
                    <a:srgbClr val="E3801D"/>
                  </a:solidFill>
                  <a:latin typeface="Arial Narrow" panose="020B0606020202030204" pitchFamily="34" charset="0"/>
                  <a:ea typeface="Roboto Condensed" panose="02000000000000000000" pitchFamily="2" charset="0"/>
                </a:rPr>
                <a:t> </a:t>
              </a:r>
            </a:p>
            <a:p>
              <a:pPr algn="ctr" defTabSz="914378">
                <a:lnSpc>
                  <a:spcPct val="90000"/>
                </a:lnSpc>
                <a:defRPr/>
              </a:pPr>
              <a:r>
                <a:rPr lang="ru-RU" sz="1050" b="1" dirty="0">
                  <a:ln w="9525">
                    <a:noFill/>
                  </a:ln>
                  <a:solidFill>
                    <a:srgbClr val="E3801D"/>
                  </a:solidFill>
                  <a:latin typeface="Arial Narrow" panose="020B0606020202030204" pitchFamily="34" charset="0"/>
                  <a:ea typeface="Roboto Condensed" panose="02000000000000000000" pitchFamily="2" charset="0"/>
                </a:rPr>
                <a:t>ТЫС. ЕД.</a:t>
              </a:r>
            </a:p>
          </p:txBody>
        </p:sp>
        <p:graphicFrame>
          <p:nvGraphicFramePr>
            <p:cNvPr id="77" name="Диаграмма 76">
              <a:extLst>
                <a:ext uri="{FF2B5EF4-FFF2-40B4-BE49-F238E27FC236}">
                  <a16:creationId xmlns:a16="http://schemas.microsoft.com/office/drawing/2014/main" xmlns="" id="{D21B017A-496F-411C-B1D1-D8AF04CBE84F}"/>
                </a:ext>
              </a:extLst>
            </p:cNvPr>
            <p:cNvGraphicFramePr/>
            <p:nvPr/>
          </p:nvGraphicFramePr>
          <p:xfrm>
            <a:off x="1348931" y="3856976"/>
            <a:ext cx="1741701" cy="1012184"/>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20" name="Группа 19"/>
          <p:cNvGrpSpPr/>
          <p:nvPr/>
        </p:nvGrpSpPr>
        <p:grpSpPr>
          <a:xfrm>
            <a:off x="1615680" y="4575419"/>
            <a:ext cx="2969967" cy="1228524"/>
            <a:chOff x="3151685" y="4921486"/>
            <a:chExt cx="2969967" cy="1638032"/>
          </a:xfrm>
        </p:grpSpPr>
        <p:sp>
          <p:nvSpPr>
            <p:cNvPr id="97" name="Прямоугольник 96">
              <a:extLst>
                <a:ext uri="{FF2B5EF4-FFF2-40B4-BE49-F238E27FC236}">
                  <a16:creationId xmlns:a16="http://schemas.microsoft.com/office/drawing/2014/main" xmlns="" id="{E5AA5C61-4271-4584-887F-7BA46ADB6009}"/>
                </a:ext>
              </a:extLst>
            </p:cNvPr>
            <p:cNvSpPr/>
            <p:nvPr/>
          </p:nvSpPr>
          <p:spPr>
            <a:xfrm>
              <a:off x="3151685" y="4921486"/>
              <a:ext cx="2915184" cy="1558065"/>
            </a:xfrm>
            <a:prstGeom prst="rect">
              <a:avLst/>
            </a:prstGeom>
            <a:solidFill>
              <a:schemeClr val="bg1"/>
            </a:solidFill>
            <a:ln>
              <a:noFill/>
            </a:ln>
            <a:effectLst>
              <a:outerShdw blurRad="2032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Arial Narrow" panose="020B0606020202030204" pitchFamily="34" charset="0"/>
              </a:endParaRPr>
            </a:p>
          </p:txBody>
        </p:sp>
        <p:sp>
          <p:nvSpPr>
            <p:cNvPr id="79" name="Oval 35">
              <a:extLst>
                <a:ext uri="{FF2B5EF4-FFF2-40B4-BE49-F238E27FC236}">
                  <a16:creationId xmlns:a16="http://schemas.microsoft.com/office/drawing/2014/main" xmlns="" id="{AA8C1351-ABF2-44B8-9006-6F91B361FF88}"/>
                </a:ext>
              </a:extLst>
            </p:cNvPr>
            <p:cNvSpPr/>
            <p:nvPr/>
          </p:nvSpPr>
          <p:spPr>
            <a:xfrm>
              <a:off x="3280551" y="5057899"/>
              <a:ext cx="228147" cy="304436"/>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1200" b="1" dirty="0">
                  <a:solidFill>
                    <a:prstClr val="white"/>
                  </a:solidFill>
                  <a:latin typeface="Arial Narrow" panose="020B0606020202030204" pitchFamily="34" charset="0"/>
                  <a:ea typeface="Roboto Condensed" panose="02000000000000000000" pitchFamily="2" charset="0"/>
                </a:rPr>
                <a:t>5</a:t>
              </a:r>
              <a:endParaRPr lang="en-US" sz="1200" b="1" dirty="0">
                <a:solidFill>
                  <a:prstClr val="white"/>
                </a:solidFill>
                <a:latin typeface="Arial Narrow" panose="020B0606020202030204" pitchFamily="34" charset="0"/>
                <a:ea typeface="Roboto Condensed" panose="02000000000000000000" pitchFamily="2" charset="0"/>
              </a:endParaRPr>
            </a:p>
          </p:txBody>
        </p:sp>
        <p:sp>
          <p:nvSpPr>
            <p:cNvPr id="80" name="Rectangle 29">
              <a:extLst>
                <a:ext uri="{FF2B5EF4-FFF2-40B4-BE49-F238E27FC236}">
                  <a16:creationId xmlns:a16="http://schemas.microsoft.com/office/drawing/2014/main" xmlns="" id="{553A5538-48E7-4258-A83F-6110893C7287}"/>
                </a:ext>
              </a:extLst>
            </p:cNvPr>
            <p:cNvSpPr/>
            <p:nvPr/>
          </p:nvSpPr>
          <p:spPr>
            <a:xfrm>
              <a:off x="3583629" y="5003213"/>
              <a:ext cx="2403269" cy="559640"/>
            </a:xfrm>
            <a:prstGeom prst="rect">
              <a:avLst/>
            </a:prstGeom>
          </p:spPr>
          <p:txBody>
            <a:bodyPr wrap="square" anchor="ctr">
              <a:spAutoFit/>
            </a:bodyPr>
            <a:lstStyle/>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УРОВЕНЬ УДОВЛЕТВОРЕННОСТИ ГРАЖДАН </a:t>
              </a:r>
            </a:p>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КАЧЕСТВОМ ПРЕДОСТАВЛЕНИЯ ГОСУДАРСТВЕННЫХ УСЛУГ</a:t>
              </a:r>
            </a:p>
          </p:txBody>
        </p:sp>
        <p:sp>
          <p:nvSpPr>
            <p:cNvPr id="81" name="Rectangle 29">
              <a:extLst>
                <a:ext uri="{FF2B5EF4-FFF2-40B4-BE49-F238E27FC236}">
                  <a16:creationId xmlns:a16="http://schemas.microsoft.com/office/drawing/2014/main" xmlns="" id="{F1B6124B-DF65-4C29-B8CF-45E163A341A1}"/>
                </a:ext>
              </a:extLst>
            </p:cNvPr>
            <p:cNvSpPr/>
            <p:nvPr/>
          </p:nvSpPr>
          <p:spPr>
            <a:xfrm>
              <a:off x="3184272" y="5646957"/>
              <a:ext cx="2071470" cy="732508"/>
            </a:xfrm>
            <a:prstGeom prst="rect">
              <a:avLst/>
            </a:prstGeom>
          </p:spPr>
          <p:txBody>
            <a:bodyPr wrap="square" anchor="t">
              <a:spAutoFit/>
            </a:bodyPr>
            <a:lstStyle/>
            <a:p>
              <a:pPr defTabSz="914378">
                <a:lnSpc>
                  <a:spcPct val="90000"/>
                </a:lnSpc>
                <a:defRPr/>
              </a:pPr>
              <a:r>
                <a:rPr lang="ru-RU" sz="3300" b="1" dirty="0">
                  <a:ln w="9525">
                    <a:noFill/>
                  </a:ln>
                  <a:solidFill>
                    <a:srgbClr val="E3801D"/>
                  </a:solidFill>
                  <a:latin typeface="Arial Narrow" panose="020B0606020202030204" pitchFamily="34" charset="0"/>
                  <a:ea typeface="Roboto Condensed" panose="02000000000000000000" pitchFamily="2" charset="0"/>
                </a:rPr>
                <a:t>99,38%</a:t>
              </a:r>
            </a:p>
          </p:txBody>
        </p:sp>
        <p:graphicFrame>
          <p:nvGraphicFramePr>
            <p:cNvPr id="82" name="Диаграмма 81">
              <a:extLst>
                <a:ext uri="{FF2B5EF4-FFF2-40B4-BE49-F238E27FC236}">
                  <a16:creationId xmlns:a16="http://schemas.microsoft.com/office/drawing/2014/main" xmlns="" id="{490E4905-F9B0-4858-BD91-7E1571C5774E}"/>
                </a:ext>
              </a:extLst>
            </p:cNvPr>
            <p:cNvGraphicFramePr/>
            <p:nvPr/>
          </p:nvGraphicFramePr>
          <p:xfrm>
            <a:off x="4788286" y="5606265"/>
            <a:ext cx="1333366" cy="953253"/>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26" name="Группа 25"/>
          <p:cNvGrpSpPr/>
          <p:nvPr/>
        </p:nvGrpSpPr>
        <p:grpSpPr>
          <a:xfrm>
            <a:off x="4648178" y="4575420"/>
            <a:ext cx="2944417" cy="1266453"/>
            <a:chOff x="6136720" y="3244909"/>
            <a:chExt cx="2944417" cy="1688604"/>
          </a:xfrm>
        </p:grpSpPr>
        <p:sp>
          <p:nvSpPr>
            <p:cNvPr id="100" name="Прямоугольник 99">
              <a:extLst>
                <a:ext uri="{FF2B5EF4-FFF2-40B4-BE49-F238E27FC236}">
                  <a16:creationId xmlns:a16="http://schemas.microsoft.com/office/drawing/2014/main" xmlns="" id="{16A27723-20D9-4EC3-8656-3E4916D03433}"/>
                </a:ext>
              </a:extLst>
            </p:cNvPr>
            <p:cNvSpPr/>
            <p:nvPr/>
          </p:nvSpPr>
          <p:spPr>
            <a:xfrm>
              <a:off x="6136720" y="3244909"/>
              <a:ext cx="2915184" cy="1558065"/>
            </a:xfrm>
            <a:prstGeom prst="rect">
              <a:avLst/>
            </a:prstGeom>
            <a:solidFill>
              <a:schemeClr val="bg1"/>
            </a:solidFill>
            <a:ln>
              <a:noFill/>
            </a:ln>
            <a:effectLst>
              <a:outerShdw blurRad="2032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Arial Narrow" panose="020B0606020202030204" pitchFamily="34" charset="0"/>
              </a:endParaRPr>
            </a:p>
          </p:txBody>
        </p:sp>
        <p:sp>
          <p:nvSpPr>
            <p:cNvPr id="84" name="Oval 35">
              <a:extLst>
                <a:ext uri="{FF2B5EF4-FFF2-40B4-BE49-F238E27FC236}">
                  <a16:creationId xmlns:a16="http://schemas.microsoft.com/office/drawing/2014/main" xmlns="" id="{518D64A3-4207-4375-A840-B12F5DE3D406}"/>
                </a:ext>
              </a:extLst>
            </p:cNvPr>
            <p:cNvSpPr/>
            <p:nvPr/>
          </p:nvSpPr>
          <p:spPr>
            <a:xfrm>
              <a:off x="6240037" y="3431893"/>
              <a:ext cx="228147" cy="304436"/>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1200" b="1" dirty="0">
                  <a:solidFill>
                    <a:prstClr val="white"/>
                  </a:solidFill>
                  <a:latin typeface="Arial Narrow" panose="020B0606020202030204" pitchFamily="34" charset="0"/>
                  <a:ea typeface="Roboto Condensed" panose="02000000000000000000" pitchFamily="2" charset="0"/>
                </a:rPr>
                <a:t>6</a:t>
              </a:r>
              <a:endParaRPr lang="en-US" sz="1200" b="1" dirty="0">
                <a:solidFill>
                  <a:prstClr val="white"/>
                </a:solidFill>
                <a:latin typeface="Arial Narrow" panose="020B0606020202030204" pitchFamily="34" charset="0"/>
                <a:ea typeface="Roboto Condensed" panose="02000000000000000000" pitchFamily="2" charset="0"/>
              </a:endParaRPr>
            </a:p>
          </p:txBody>
        </p:sp>
        <p:sp>
          <p:nvSpPr>
            <p:cNvPr id="85" name="Rectangle 29">
              <a:extLst>
                <a:ext uri="{FF2B5EF4-FFF2-40B4-BE49-F238E27FC236}">
                  <a16:creationId xmlns:a16="http://schemas.microsoft.com/office/drawing/2014/main" xmlns="" id="{A4D4DDFB-2C11-4A9D-B772-035026C40A81}"/>
                </a:ext>
              </a:extLst>
            </p:cNvPr>
            <p:cNvSpPr/>
            <p:nvPr/>
          </p:nvSpPr>
          <p:spPr>
            <a:xfrm>
              <a:off x="6543115" y="3377204"/>
              <a:ext cx="2403269" cy="559640"/>
            </a:xfrm>
            <a:prstGeom prst="rect">
              <a:avLst/>
            </a:prstGeom>
          </p:spPr>
          <p:txBody>
            <a:bodyPr wrap="square" anchor="ctr">
              <a:spAutoFit/>
            </a:bodyPr>
            <a:lstStyle/>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ДОЛЯ НАЛОГОПЛАТЕЛЬЩИКОВ, УДОВЛЕТВОРИТЕЛЬНО ОЦЕНИВАЮЩИХ РАБОТУ ФНС РОССИИ ПО ПРОТИВОДЕЙСТВИЮ КОРРУПЦИИ</a:t>
              </a:r>
            </a:p>
          </p:txBody>
        </p:sp>
        <p:sp>
          <p:nvSpPr>
            <p:cNvPr id="86" name="Rectangle 29">
              <a:extLst>
                <a:ext uri="{FF2B5EF4-FFF2-40B4-BE49-F238E27FC236}">
                  <a16:creationId xmlns:a16="http://schemas.microsoft.com/office/drawing/2014/main" xmlns="" id="{666F1288-A62F-4BFE-BC85-56DEDD2B73C7}"/>
                </a:ext>
              </a:extLst>
            </p:cNvPr>
            <p:cNvSpPr/>
            <p:nvPr/>
          </p:nvSpPr>
          <p:spPr>
            <a:xfrm>
              <a:off x="6182854" y="4020952"/>
              <a:ext cx="2071470" cy="732508"/>
            </a:xfrm>
            <a:prstGeom prst="rect">
              <a:avLst/>
            </a:prstGeom>
          </p:spPr>
          <p:txBody>
            <a:bodyPr wrap="square" anchor="t">
              <a:spAutoFit/>
            </a:bodyPr>
            <a:lstStyle/>
            <a:p>
              <a:pPr defTabSz="914378">
                <a:lnSpc>
                  <a:spcPct val="90000"/>
                </a:lnSpc>
                <a:defRPr/>
              </a:pPr>
              <a:r>
                <a:rPr lang="ru-RU" sz="3300" b="1" dirty="0">
                  <a:ln w="9525">
                    <a:noFill/>
                  </a:ln>
                  <a:solidFill>
                    <a:srgbClr val="E3801D"/>
                  </a:solidFill>
                  <a:latin typeface="Arial Narrow" panose="020B0606020202030204" pitchFamily="34" charset="0"/>
                  <a:ea typeface="Roboto Condensed" panose="02000000000000000000" pitchFamily="2" charset="0"/>
                </a:rPr>
                <a:t>86%</a:t>
              </a:r>
              <a:endParaRPr lang="ru-RU" sz="1050" b="1" dirty="0">
                <a:ln w="9525">
                  <a:noFill/>
                </a:ln>
                <a:solidFill>
                  <a:srgbClr val="E3801D"/>
                </a:solidFill>
                <a:latin typeface="Arial Narrow" panose="020B0606020202030204" pitchFamily="34" charset="0"/>
                <a:ea typeface="Roboto Condensed" panose="02000000000000000000" pitchFamily="2" charset="0"/>
              </a:endParaRPr>
            </a:p>
          </p:txBody>
        </p:sp>
        <p:graphicFrame>
          <p:nvGraphicFramePr>
            <p:cNvPr id="87" name="Диаграмма 86">
              <a:extLst>
                <a:ext uri="{FF2B5EF4-FFF2-40B4-BE49-F238E27FC236}">
                  <a16:creationId xmlns:a16="http://schemas.microsoft.com/office/drawing/2014/main" xmlns="" id="{EB4F5F47-67B1-4229-A3C3-905C761F26CE}"/>
                </a:ext>
              </a:extLst>
            </p:cNvPr>
            <p:cNvGraphicFramePr/>
            <p:nvPr/>
          </p:nvGraphicFramePr>
          <p:xfrm>
            <a:off x="7921144" y="3933057"/>
            <a:ext cx="1159993" cy="1000456"/>
          </p:xfrm>
          <a:graphic>
            <a:graphicData uri="http://schemas.openxmlformats.org/drawingml/2006/chart">
              <c:chart xmlns:c="http://schemas.openxmlformats.org/drawingml/2006/chart" xmlns:r="http://schemas.openxmlformats.org/officeDocument/2006/relationships" r:id="rId9"/>
            </a:graphicData>
          </a:graphic>
        </p:graphicFrame>
      </p:grpSp>
      <p:grpSp>
        <p:nvGrpSpPr>
          <p:cNvPr id="3" name="Группа 2"/>
          <p:cNvGrpSpPr/>
          <p:nvPr/>
        </p:nvGrpSpPr>
        <p:grpSpPr>
          <a:xfrm>
            <a:off x="7680280" y="4575420"/>
            <a:ext cx="2969966" cy="1218189"/>
            <a:chOff x="107504" y="4896441"/>
            <a:chExt cx="2969966" cy="1624252"/>
          </a:xfrm>
        </p:grpSpPr>
        <p:sp>
          <p:nvSpPr>
            <p:cNvPr id="103" name="Прямоугольник 102">
              <a:extLst>
                <a:ext uri="{FF2B5EF4-FFF2-40B4-BE49-F238E27FC236}">
                  <a16:creationId xmlns:a16="http://schemas.microsoft.com/office/drawing/2014/main" xmlns="" id="{443FCF10-A09A-4D7A-87B1-F0A9A2C024C6}"/>
                </a:ext>
              </a:extLst>
            </p:cNvPr>
            <p:cNvSpPr/>
            <p:nvPr/>
          </p:nvSpPr>
          <p:spPr>
            <a:xfrm>
              <a:off x="107504" y="4896441"/>
              <a:ext cx="2915184" cy="1558065"/>
            </a:xfrm>
            <a:prstGeom prst="rect">
              <a:avLst/>
            </a:prstGeom>
            <a:solidFill>
              <a:schemeClr val="bg1"/>
            </a:solidFill>
            <a:ln>
              <a:noFill/>
            </a:ln>
            <a:effectLst>
              <a:outerShdw blurRad="2032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Arial Narrow" panose="020B0606020202030204" pitchFamily="34" charset="0"/>
              </a:endParaRPr>
            </a:p>
          </p:txBody>
        </p:sp>
        <p:sp>
          <p:nvSpPr>
            <p:cNvPr id="89" name="Oval 35">
              <a:extLst>
                <a:ext uri="{FF2B5EF4-FFF2-40B4-BE49-F238E27FC236}">
                  <a16:creationId xmlns:a16="http://schemas.microsoft.com/office/drawing/2014/main" xmlns="" id="{C9194B6A-B73A-49D6-B28B-1973CF2BE426}"/>
                </a:ext>
              </a:extLst>
            </p:cNvPr>
            <p:cNvSpPr/>
            <p:nvPr/>
          </p:nvSpPr>
          <p:spPr>
            <a:xfrm>
              <a:off x="236370" y="5135809"/>
              <a:ext cx="228147" cy="304436"/>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1200" b="1" dirty="0">
                  <a:solidFill>
                    <a:prstClr val="white"/>
                  </a:solidFill>
                  <a:latin typeface="Arial Narrow" panose="020B0606020202030204" pitchFamily="34" charset="0"/>
                  <a:ea typeface="Roboto Condensed" panose="02000000000000000000" pitchFamily="2" charset="0"/>
                </a:rPr>
                <a:t>7</a:t>
              </a:r>
              <a:endParaRPr lang="en-US" sz="1200" b="1" dirty="0">
                <a:solidFill>
                  <a:prstClr val="white"/>
                </a:solidFill>
                <a:latin typeface="Arial Narrow" panose="020B0606020202030204" pitchFamily="34" charset="0"/>
                <a:ea typeface="Roboto Condensed" panose="02000000000000000000" pitchFamily="2" charset="0"/>
              </a:endParaRPr>
            </a:p>
          </p:txBody>
        </p:sp>
        <p:sp>
          <p:nvSpPr>
            <p:cNvPr id="90" name="Rectangle 29">
              <a:extLst>
                <a:ext uri="{FF2B5EF4-FFF2-40B4-BE49-F238E27FC236}">
                  <a16:creationId xmlns:a16="http://schemas.microsoft.com/office/drawing/2014/main" xmlns="" id="{9125088B-77C4-4B98-A127-BC2CB90F5597}"/>
                </a:ext>
              </a:extLst>
            </p:cNvPr>
            <p:cNvSpPr/>
            <p:nvPr/>
          </p:nvSpPr>
          <p:spPr>
            <a:xfrm>
              <a:off x="539448" y="4978725"/>
              <a:ext cx="2403269" cy="414131"/>
            </a:xfrm>
            <a:prstGeom prst="rect">
              <a:avLst/>
            </a:prstGeom>
          </p:spPr>
          <p:txBody>
            <a:bodyPr wrap="square" anchor="ctr">
              <a:spAutoFit/>
            </a:bodyPr>
            <a:lstStyle/>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РЕЗУЛЬТАТИВНОСТЬ ПРОВЕРОК СОБЛЮДЕНИЯ ВАЛЮТНОГО ЗАКОНОДАТЕЛЬСТВА</a:t>
              </a:r>
            </a:p>
          </p:txBody>
        </p:sp>
        <p:sp>
          <p:nvSpPr>
            <p:cNvPr id="91" name="Rectangle 29">
              <a:extLst>
                <a:ext uri="{FF2B5EF4-FFF2-40B4-BE49-F238E27FC236}">
                  <a16:creationId xmlns:a16="http://schemas.microsoft.com/office/drawing/2014/main" xmlns="" id="{8FF13F61-1DB9-42F0-84E3-5C2BFE16A139}"/>
                </a:ext>
              </a:extLst>
            </p:cNvPr>
            <p:cNvSpPr/>
            <p:nvPr/>
          </p:nvSpPr>
          <p:spPr>
            <a:xfrm>
              <a:off x="179187" y="5608132"/>
              <a:ext cx="2071470" cy="732508"/>
            </a:xfrm>
            <a:prstGeom prst="rect">
              <a:avLst/>
            </a:prstGeom>
          </p:spPr>
          <p:txBody>
            <a:bodyPr wrap="square" anchor="t">
              <a:spAutoFit/>
            </a:bodyPr>
            <a:lstStyle/>
            <a:p>
              <a:pPr defTabSz="914378">
                <a:lnSpc>
                  <a:spcPct val="90000"/>
                </a:lnSpc>
                <a:defRPr/>
              </a:pPr>
              <a:r>
                <a:rPr lang="ru-RU" sz="3300" b="1" dirty="0">
                  <a:ln w="9525">
                    <a:noFill/>
                  </a:ln>
                  <a:solidFill>
                    <a:srgbClr val="E3801D"/>
                  </a:solidFill>
                  <a:latin typeface="Arial Narrow" panose="020B0606020202030204" pitchFamily="34" charset="0"/>
                  <a:ea typeface="Roboto Condensed" panose="02000000000000000000" pitchFamily="2" charset="0"/>
                </a:rPr>
                <a:t>99%</a:t>
              </a:r>
              <a:endParaRPr lang="ru-RU" sz="1050" b="1" dirty="0">
                <a:ln w="9525">
                  <a:noFill/>
                </a:ln>
                <a:solidFill>
                  <a:srgbClr val="E3801D"/>
                </a:solidFill>
                <a:latin typeface="Arial Narrow" panose="020B0606020202030204" pitchFamily="34" charset="0"/>
                <a:ea typeface="Roboto Condensed" panose="02000000000000000000" pitchFamily="2" charset="0"/>
              </a:endParaRPr>
            </a:p>
          </p:txBody>
        </p:sp>
        <p:graphicFrame>
          <p:nvGraphicFramePr>
            <p:cNvPr id="92" name="Диаграмма 91">
              <a:extLst>
                <a:ext uri="{FF2B5EF4-FFF2-40B4-BE49-F238E27FC236}">
                  <a16:creationId xmlns:a16="http://schemas.microsoft.com/office/drawing/2014/main" xmlns="" id="{8DE400D0-D875-4C0D-960B-5416154B03EF}"/>
                </a:ext>
              </a:extLst>
            </p:cNvPr>
            <p:cNvGraphicFramePr/>
            <p:nvPr/>
          </p:nvGraphicFramePr>
          <p:xfrm>
            <a:off x="1741083" y="5508509"/>
            <a:ext cx="1336387" cy="1012184"/>
          </p:xfrm>
          <a:graphic>
            <a:graphicData uri="http://schemas.openxmlformats.org/drawingml/2006/chart">
              <c:chart xmlns:c="http://schemas.openxmlformats.org/drawingml/2006/chart" xmlns:r="http://schemas.openxmlformats.org/officeDocument/2006/relationships" r:id="rId10"/>
            </a:graphicData>
          </a:graphic>
        </p:graphicFrame>
      </p:grpSp>
      <p:grpSp>
        <p:nvGrpSpPr>
          <p:cNvPr id="4" name="Группа 3"/>
          <p:cNvGrpSpPr/>
          <p:nvPr/>
        </p:nvGrpSpPr>
        <p:grpSpPr>
          <a:xfrm>
            <a:off x="1615679" y="2021083"/>
            <a:ext cx="2972988" cy="1217288"/>
            <a:chOff x="107504" y="1618771"/>
            <a:chExt cx="2972988" cy="1599341"/>
          </a:xfrm>
        </p:grpSpPr>
        <p:sp>
          <p:nvSpPr>
            <p:cNvPr id="12" name="Прямоугольник 11">
              <a:extLst>
                <a:ext uri="{FF2B5EF4-FFF2-40B4-BE49-F238E27FC236}">
                  <a16:creationId xmlns:a16="http://schemas.microsoft.com/office/drawing/2014/main" xmlns="" id="{84849F6C-46C1-42B7-9FD9-C40332F9BCE7}"/>
                </a:ext>
              </a:extLst>
            </p:cNvPr>
            <p:cNvSpPr/>
            <p:nvPr/>
          </p:nvSpPr>
          <p:spPr>
            <a:xfrm>
              <a:off x="107504" y="1618771"/>
              <a:ext cx="2915184" cy="1558065"/>
            </a:xfrm>
            <a:prstGeom prst="rect">
              <a:avLst/>
            </a:prstGeom>
            <a:solidFill>
              <a:schemeClr val="bg1"/>
            </a:solidFill>
            <a:ln>
              <a:noFill/>
            </a:ln>
            <a:effectLst>
              <a:outerShdw blurRad="203200" sx="102000" sy="102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Arial Narrow" panose="020B0606020202030204" pitchFamily="34" charset="0"/>
              </a:endParaRPr>
            </a:p>
          </p:txBody>
        </p:sp>
        <p:sp>
          <p:nvSpPr>
            <p:cNvPr id="15" name="Oval 35">
              <a:extLst>
                <a:ext uri="{FF2B5EF4-FFF2-40B4-BE49-F238E27FC236}">
                  <a16:creationId xmlns:a16="http://schemas.microsoft.com/office/drawing/2014/main" xmlns="" id="{825057DE-39D6-45F9-8755-07923419096B}"/>
                </a:ext>
              </a:extLst>
            </p:cNvPr>
            <p:cNvSpPr/>
            <p:nvPr/>
          </p:nvSpPr>
          <p:spPr>
            <a:xfrm>
              <a:off x="239392" y="1716493"/>
              <a:ext cx="228147" cy="304436"/>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1200" b="1" dirty="0">
                  <a:solidFill>
                    <a:prstClr val="white"/>
                  </a:solidFill>
                  <a:latin typeface="Arial Narrow" panose="020B0606020202030204" pitchFamily="34" charset="0"/>
                  <a:ea typeface="Roboto Condensed" panose="02000000000000000000" pitchFamily="2" charset="0"/>
                </a:rPr>
                <a:t>1</a:t>
              </a:r>
              <a:endParaRPr lang="en-US" sz="1200" b="1" dirty="0">
                <a:solidFill>
                  <a:prstClr val="white"/>
                </a:solidFill>
                <a:latin typeface="Arial Narrow" panose="020B0606020202030204" pitchFamily="34" charset="0"/>
                <a:ea typeface="Roboto Condensed" panose="02000000000000000000" pitchFamily="2" charset="0"/>
              </a:endParaRPr>
            </a:p>
          </p:txBody>
        </p:sp>
        <p:sp>
          <p:nvSpPr>
            <p:cNvPr id="16" name="Rectangle 29">
              <a:extLst>
                <a:ext uri="{FF2B5EF4-FFF2-40B4-BE49-F238E27FC236}">
                  <a16:creationId xmlns:a16="http://schemas.microsoft.com/office/drawing/2014/main" xmlns="" id="{EB744599-033E-4C44-A42F-0BFF9366D6CE}"/>
                </a:ext>
              </a:extLst>
            </p:cNvPr>
            <p:cNvSpPr/>
            <p:nvPr/>
          </p:nvSpPr>
          <p:spPr>
            <a:xfrm>
              <a:off x="542470" y="1679169"/>
              <a:ext cx="2403269" cy="408081"/>
            </a:xfrm>
            <a:prstGeom prst="rect">
              <a:avLst/>
            </a:prstGeom>
          </p:spPr>
          <p:txBody>
            <a:bodyPr wrap="square" anchor="ctr">
              <a:spAutoFit/>
            </a:bodyPr>
            <a:lstStyle/>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ДОНАЧИСЛЕНО НА ОДНУ </a:t>
              </a:r>
            </a:p>
            <a:p>
              <a:pPr defTabSz="914378">
                <a:lnSpc>
                  <a:spcPct val="90000"/>
                </a:lnSpc>
                <a:defRPr/>
              </a:pPr>
              <a:r>
                <a:rPr lang="ru-RU" sz="788" b="1" dirty="0">
                  <a:solidFill>
                    <a:srgbClr val="57565A">
                      <a:lumMod val="75000"/>
                    </a:srgbClr>
                  </a:solidFill>
                  <a:latin typeface="Arial Narrow" panose="020B0606020202030204" pitchFamily="34" charset="0"/>
                  <a:ea typeface="Roboto Condensed" panose="02000000000000000000" pitchFamily="2" charset="0"/>
                </a:rPr>
                <a:t>ВЫЕЗДНУЮ ПРОВЕРКУ</a:t>
              </a:r>
            </a:p>
          </p:txBody>
        </p:sp>
        <p:sp>
          <p:nvSpPr>
            <p:cNvPr id="17" name="Rectangle 29">
              <a:extLst>
                <a:ext uri="{FF2B5EF4-FFF2-40B4-BE49-F238E27FC236}">
                  <a16:creationId xmlns:a16="http://schemas.microsoft.com/office/drawing/2014/main" xmlns="" id="{877444F1-4145-44BE-BB8D-6786684A034C}"/>
                </a:ext>
              </a:extLst>
            </p:cNvPr>
            <p:cNvSpPr/>
            <p:nvPr/>
          </p:nvSpPr>
          <p:spPr>
            <a:xfrm>
              <a:off x="182209" y="2305551"/>
              <a:ext cx="2071470" cy="721807"/>
            </a:xfrm>
            <a:prstGeom prst="rect">
              <a:avLst/>
            </a:prstGeom>
          </p:spPr>
          <p:txBody>
            <a:bodyPr wrap="square" anchor="t">
              <a:spAutoFit/>
            </a:bodyPr>
            <a:lstStyle/>
            <a:p>
              <a:pPr defTabSz="914378">
                <a:lnSpc>
                  <a:spcPct val="90000"/>
                </a:lnSpc>
                <a:defRPr/>
              </a:pPr>
              <a:r>
                <a:rPr lang="ru-RU" sz="3300" b="1" dirty="0">
                  <a:ln w="9525">
                    <a:noFill/>
                  </a:ln>
                  <a:solidFill>
                    <a:srgbClr val="E3801D"/>
                  </a:solidFill>
                  <a:latin typeface="Arial Narrow" panose="020B0606020202030204" pitchFamily="34" charset="0"/>
                  <a:ea typeface="Roboto Condensed" panose="02000000000000000000" pitchFamily="2" charset="0"/>
                </a:rPr>
                <a:t>33,2</a:t>
              </a:r>
              <a:r>
                <a:rPr lang="ru-RU" sz="1050" b="1" dirty="0">
                  <a:ln w="9525">
                    <a:noFill/>
                  </a:ln>
                  <a:solidFill>
                    <a:srgbClr val="E3801D"/>
                  </a:solidFill>
                  <a:latin typeface="Arial Narrow" panose="020B0606020202030204" pitchFamily="34" charset="0"/>
                  <a:ea typeface="Roboto Condensed" panose="02000000000000000000" pitchFamily="2" charset="0"/>
                </a:rPr>
                <a:t> МЛН РУБ.</a:t>
              </a:r>
            </a:p>
          </p:txBody>
        </p:sp>
        <p:graphicFrame>
          <p:nvGraphicFramePr>
            <p:cNvPr id="5" name="Диаграмма 4">
              <a:extLst>
                <a:ext uri="{FF2B5EF4-FFF2-40B4-BE49-F238E27FC236}">
                  <a16:creationId xmlns:a16="http://schemas.microsoft.com/office/drawing/2014/main" xmlns="" id="{696638BC-B1F1-431D-9254-C9A5854A51A0}"/>
                </a:ext>
              </a:extLst>
            </p:cNvPr>
            <p:cNvGraphicFramePr/>
            <p:nvPr/>
          </p:nvGraphicFramePr>
          <p:xfrm>
            <a:off x="1923530" y="2204864"/>
            <a:ext cx="1156962" cy="1013248"/>
          </p:xfrm>
          <a:graphic>
            <a:graphicData uri="http://schemas.openxmlformats.org/drawingml/2006/chart">
              <c:chart xmlns:c="http://schemas.openxmlformats.org/drawingml/2006/chart" xmlns:r="http://schemas.openxmlformats.org/officeDocument/2006/relationships" r:id="rId11"/>
            </a:graphicData>
          </a:graphic>
        </p:graphicFrame>
      </p:grpSp>
    </p:spTree>
    <p:extLst>
      <p:ext uri="{BB962C8B-B14F-4D97-AF65-F5344CB8AC3E}">
        <p14:creationId xmlns="" xmlns:p14="http://schemas.microsoft.com/office/powerpoint/2010/main" val="262792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Бухгалтерский </a:t>
            </a:r>
            <a:r>
              <a:rPr lang="ru-RU" dirty="0" err="1" smtClean="0"/>
              <a:t>аутсорсинг</a:t>
            </a:r>
            <a:endParaRPr lang="ru-RU" dirty="0"/>
          </a:p>
        </p:txBody>
      </p:sp>
      <p:sp>
        <p:nvSpPr>
          <p:cNvPr id="3" name="Содержимое 2"/>
          <p:cNvSpPr>
            <a:spLocks noGrp="1"/>
          </p:cNvSpPr>
          <p:nvPr>
            <p:ph sz="half" idx="1"/>
          </p:nvPr>
        </p:nvSpPr>
        <p:spPr/>
        <p:txBody>
          <a:bodyPr>
            <a:normAutofit fontScale="25000" lnSpcReduction="20000"/>
          </a:bodyPr>
          <a:lstStyle/>
          <a:p>
            <a:pPr fontAlgn="base"/>
            <a:r>
              <a:rPr lang="ru-RU" sz="5600" b="1" dirty="0">
                <a:solidFill>
                  <a:srgbClr val="FF0000"/>
                </a:solidFill>
              </a:rPr>
              <a:t>Информационное письмо </a:t>
            </a:r>
            <a:r>
              <a:rPr lang="ru-RU" sz="5600" b="1" dirty="0" err="1">
                <a:solidFill>
                  <a:srgbClr val="FF0000"/>
                </a:solidFill>
              </a:rPr>
              <a:t>Росфинмониторинга</a:t>
            </a:r>
            <a:r>
              <a:rPr lang="ru-RU" sz="5600" b="1" dirty="0">
                <a:solidFill>
                  <a:srgbClr val="FF0000"/>
                </a:solidFill>
              </a:rPr>
              <a:t> от 19 июля 2018 года №54 </a:t>
            </a:r>
          </a:p>
          <a:p>
            <a:pPr fontAlgn="base"/>
            <a:r>
              <a:rPr lang="ru-RU" sz="5600" b="1" dirty="0"/>
              <a:t>Статья 7.1 №115-ФЗ</a:t>
            </a:r>
            <a:r>
              <a:rPr lang="ru-RU" sz="5600" dirty="0"/>
              <a:t> сообщать должны !!!!</a:t>
            </a:r>
          </a:p>
          <a:p>
            <a:pPr fontAlgn="base"/>
            <a:endParaRPr lang="ru-RU" sz="7200" dirty="0"/>
          </a:p>
          <a:p>
            <a:pPr fontAlgn="base"/>
            <a:r>
              <a:rPr lang="ru-RU" sz="7200" b="1" u="sng" dirty="0" err="1">
                <a:hlinkClick r:id="rId2"/>
              </a:rPr>
              <a:t>Аутсорсинг-вел</a:t>
            </a:r>
            <a:r>
              <a:rPr lang="ru-RU" sz="7200" b="1" u="sng" dirty="0">
                <a:hlinkClick r:id="rId2"/>
              </a:rPr>
              <a:t>- ПЛАТИ ДОНАЧИСЛЕННЫЕ НАЛОГИ!!!!!  Постановление Федерального арбитражного суда Восточносибирского округа от 2 сентября 2019 года №Ф02-3825/2019</a:t>
            </a:r>
            <a:endParaRPr lang="ru-RU" sz="7200" dirty="0"/>
          </a:p>
          <a:p>
            <a:pPr fontAlgn="base"/>
            <a:r>
              <a:rPr lang="ru-RU" sz="7200" b="1" i="1" dirty="0"/>
              <a:t>создание организ</a:t>
            </a:r>
            <a:r>
              <a:rPr lang="ru-RU" sz="5600" b="1" i="1" dirty="0"/>
              <a:t>аций, обеспечение их деятельности или управления ими, а также куплю-продажу организаций</a:t>
            </a:r>
            <a:r>
              <a:rPr lang="ru-RU" sz="5600" i="1" dirty="0"/>
              <a:t>».</a:t>
            </a:r>
          </a:p>
          <a:p>
            <a:pPr fontAlgn="base"/>
            <a:r>
              <a:rPr lang="ru-RU" sz="5600" b="1" dirty="0"/>
              <a:t>Информационное сообщение Минфина от 12 апреля 2019 года №ИС-учет-17</a:t>
            </a:r>
            <a:r>
              <a:rPr lang="ru-RU" sz="5600" dirty="0"/>
              <a:t>. -описаны обязанности бухгалтеров по противодействию отмывания доходов, полученных преступным путем, финансированию терроризма.</a:t>
            </a:r>
          </a:p>
          <a:p>
            <a:endParaRPr lang="ru-RU" dirty="0"/>
          </a:p>
        </p:txBody>
      </p:sp>
      <p:sp>
        <p:nvSpPr>
          <p:cNvPr id="4" name="Содержимое 3"/>
          <p:cNvSpPr>
            <a:spLocks noGrp="1"/>
          </p:cNvSpPr>
          <p:nvPr>
            <p:ph sz="half" idx="2"/>
          </p:nvPr>
        </p:nvSpPr>
        <p:spPr/>
        <p:txBody>
          <a:bodyPr>
            <a:normAutofit fontScale="25000" lnSpcReduction="20000"/>
          </a:bodyPr>
          <a:lstStyle/>
          <a:p>
            <a:r>
              <a:rPr lang="ru-RU" sz="4400" b="1" dirty="0">
                <a:solidFill>
                  <a:srgbClr val="FF0000"/>
                </a:solidFill>
              </a:rPr>
              <a:t>Постановление ФАС Волго-Вятского округа от 16.07.2012 №А43-14361/2011- если  </a:t>
            </a:r>
            <a:r>
              <a:rPr lang="ru-RU" sz="4400" b="1" dirty="0" err="1">
                <a:solidFill>
                  <a:srgbClr val="FF0000"/>
                </a:solidFill>
              </a:rPr>
              <a:t>аутсорсинг</a:t>
            </a:r>
            <a:r>
              <a:rPr lang="ru-RU" sz="4400" b="1" dirty="0">
                <a:solidFill>
                  <a:srgbClr val="FF0000"/>
                </a:solidFill>
              </a:rPr>
              <a:t> скажет, что он штатный, то </a:t>
            </a:r>
            <a:r>
              <a:rPr lang="ru-RU" sz="4400" b="1" dirty="0" err="1">
                <a:solidFill>
                  <a:srgbClr val="FF0000"/>
                </a:solidFill>
              </a:rPr>
              <a:t>отв</a:t>
            </a:r>
            <a:r>
              <a:rPr lang="ru-RU" sz="4400" b="1" dirty="0">
                <a:solidFill>
                  <a:srgbClr val="FF0000"/>
                </a:solidFill>
              </a:rPr>
              <a:t> на ГД</a:t>
            </a:r>
          </a:p>
          <a:p>
            <a:r>
              <a:rPr lang="ru-RU" sz="4400" b="1" dirty="0"/>
              <a:t>Есть свои бухгалтеры </a:t>
            </a:r>
            <a:r>
              <a:rPr lang="ru-RU" sz="4400" b="1" dirty="0" err="1"/>
              <a:t>аутсорсинг</a:t>
            </a:r>
            <a:r>
              <a:rPr lang="ru-RU" sz="4400" b="1" dirty="0"/>
              <a:t> не нужен нет 252 НК </a:t>
            </a:r>
            <a:r>
              <a:rPr lang="ru-RU" sz="4400" b="1" dirty="0">
                <a:solidFill>
                  <a:srgbClr val="0070C0"/>
                </a:solidFill>
              </a:rPr>
              <a:t>Постановление АС </a:t>
            </a:r>
            <a:r>
              <a:rPr lang="ru-RU" sz="4400" b="1" dirty="0" err="1">
                <a:solidFill>
                  <a:srgbClr val="0070C0"/>
                </a:solidFill>
              </a:rPr>
              <a:t>Восточно-Сибирского</a:t>
            </a:r>
            <a:r>
              <a:rPr lang="ru-RU" sz="4400" b="1" dirty="0">
                <a:solidFill>
                  <a:srgbClr val="0070C0"/>
                </a:solidFill>
              </a:rPr>
              <a:t> округа от 10.11.2017г. по делу №А19-14474/2016</a:t>
            </a:r>
          </a:p>
          <a:p>
            <a:r>
              <a:rPr lang="ru-RU" sz="4400" b="1" dirty="0"/>
              <a:t>Бухгалтерия </a:t>
            </a:r>
            <a:r>
              <a:rPr lang="ru-RU" sz="4400" b="1" dirty="0" err="1"/>
              <a:t>аутсорсинг</a:t>
            </a:r>
            <a:r>
              <a:rPr lang="ru-RU" sz="4400" b="1" dirty="0"/>
              <a:t>- СЕРАЯ ФИРМА - </a:t>
            </a:r>
            <a:r>
              <a:rPr lang="ru-RU" sz="4400" b="1" dirty="0">
                <a:solidFill>
                  <a:srgbClr val="0070C0"/>
                </a:solidFill>
              </a:rPr>
              <a:t>Постановление АС </a:t>
            </a:r>
            <a:r>
              <a:rPr lang="ru-RU" sz="4400" b="1" dirty="0" err="1">
                <a:solidFill>
                  <a:srgbClr val="0070C0"/>
                </a:solidFill>
              </a:rPr>
              <a:t>Западно-Сибирского</a:t>
            </a:r>
            <a:r>
              <a:rPr lang="ru-RU" sz="4400" b="1" dirty="0">
                <a:solidFill>
                  <a:srgbClr val="0070C0"/>
                </a:solidFill>
              </a:rPr>
              <a:t> округа от 09.10.2017 г. по делу №А27-27015/2016</a:t>
            </a:r>
          </a:p>
          <a:p>
            <a:r>
              <a:rPr lang="ru-RU" sz="4400" dirty="0"/>
              <a:t>Описание взаимоотношений с Бухгалтерией на </a:t>
            </a:r>
            <a:r>
              <a:rPr lang="ru-RU" sz="4400" dirty="0" err="1"/>
              <a:t>аутсорсинге</a:t>
            </a:r>
            <a:r>
              <a:rPr lang="ru-RU" sz="4400" dirty="0"/>
              <a:t>;   Сфера применения;</a:t>
            </a:r>
          </a:p>
          <a:p>
            <a:r>
              <a:rPr lang="ru-RU" sz="4400" dirty="0"/>
              <a:t>Преимущества применения; Распределение ответственности; Кого можно сделать Бухгалтером на </a:t>
            </a:r>
            <a:r>
              <a:rPr lang="ru-RU" sz="4400" dirty="0" err="1"/>
              <a:t>аутсорсинге</a:t>
            </a:r>
            <a:r>
              <a:rPr lang="ru-RU" sz="4400" dirty="0"/>
              <a:t>; Организационно правовая форма;</a:t>
            </a:r>
          </a:p>
          <a:p>
            <a:r>
              <a:rPr lang="ru-RU" sz="4400" dirty="0"/>
              <a:t>Система налогообложения;    Признаки добросовестного лица;</a:t>
            </a:r>
          </a:p>
          <a:p>
            <a:r>
              <a:rPr lang="ru-RU" sz="4400" dirty="0"/>
              <a:t>Деловая цель создания; </a:t>
            </a:r>
            <a:r>
              <a:rPr lang="ru-RU" sz="4400" dirty="0" err="1"/>
              <a:t>Оквэды</a:t>
            </a:r>
            <a:r>
              <a:rPr lang="ru-RU" sz="4400" dirty="0"/>
              <a:t>; Алгоритм создания; Договор бухгалтерского обслуживания, основные моменты; Передача дел бухгалтеру на </a:t>
            </a:r>
            <a:r>
              <a:rPr lang="ru-RU" sz="4400" dirty="0" err="1"/>
              <a:t>аутсорсинге</a:t>
            </a:r>
            <a:r>
              <a:rPr lang="ru-RU" sz="4400" dirty="0"/>
              <a:t>;</a:t>
            </a:r>
          </a:p>
          <a:p>
            <a:r>
              <a:rPr lang="ru-RU" sz="4400" dirty="0"/>
              <a:t>Распределение обязанностей; Ответственность бухгалтера; Отчет и Акт;</a:t>
            </a:r>
          </a:p>
          <a:p>
            <a:r>
              <a:rPr lang="ru-RU" sz="4400" dirty="0"/>
              <a:t>Документооборот Заказчик - Бухгалтер; Порядок заполнения первичных документов; </a:t>
            </a:r>
          </a:p>
          <a:p>
            <a:r>
              <a:rPr lang="ru-RU" sz="4400" dirty="0"/>
              <a:t>Зачем в бухгалтерии </a:t>
            </a:r>
            <a:r>
              <a:rPr lang="ru-RU" sz="4400" dirty="0" err="1"/>
              <a:t>прейскурантповышение</a:t>
            </a:r>
            <a:r>
              <a:rPr lang="ru-RU" sz="4400" dirty="0"/>
              <a:t> эффективности работы бухгалтерии, упрощение учета, повышение качества обслуживания клиентов (</a:t>
            </a:r>
            <a:r>
              <a:rPr lang="ru-RU" sz="4400" b="1" dirty="0">
                <a:solidFill>
                  <a:srgbClr val="FF0000"/>
                </a:solidFill>
              </a:rPr>
              <a:t>Постановление ФАС Московского округа от 14.02.2007 №КА-А40/467–07, </a:t>
            </a:r>
            <a:r>
              <a:rPr lang="ru-RU" b="1" dirty="0" smtClean="0">
                <a:solidFill>
                  <a:srgbClr val="FF0000"/>
                </a:solidFill>
              </a:rPr>
              <a:t>Постановление ФАС </a:t>
            </a:r>
            <a:r>
              <a:rPr lang="ru-RU" b="1" dirty="0" err="1" smtClean="0">
                <a:solidFill>
                  <a:srgbClr val="FF0000"/>
                </a:solidFill>
              </a:rPr>
              <a:t>Западно-Сибирского</a:t>
            </a:r>
            <a:r>
              <a:rPr lang="ru-RU" b="1" dirty="0" smtClean="0">
                <a:solidFill>
                  <a:srgbClr val="FF0000"/>
                </a:solidFill>
              </a:rPr>
              <a:t> округа от 21.03.2012 №А03-8363/2011</a:t>
            </a:r>
            <a:endParaRPr lang="ru-RU" dirty="0" smtClean="0">
              <a:solidFill>
                <a:srgbClr val="FF0000"/>
              </a:solidFill>
            </a:endParaRPr>
          </a:p>
          <a:p>
            <a:endParaRPr lang="ru-RU" dirty="0"/>
          </a:p>
        </p:txBody>
      </p:sp>
    </p:spTree>
    <p:extLst>
      <p:ext uri="{BB962C8B-B14F-4D97-AF65-F5344CB8AC3E}">
        <p14:creationId xmlns="" xmlns:p14="http://schemas.microsoft.com/office/powerpoint/2010/main" val="1320761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договор аутсорсинга</a:t>
            </a:r>
            <a:endParaRPr lang="ru-RU" dirty="0"/>
          </a:p>
        </p:txBody>
      </p:sp>
      <p:sp>
        <p:nvSpPr>
          <p:cNvPr id="3" name="Объект 2"/>
          <p:cNvSpPr>
            <a:spLocks noGrp="1"/>
          </p:cNvSpPr>
          <p:nvPr>
            <p:ph sz="half" idx="1"/>
          </p:nvPr>
        </p:nvSpPr>
        <p:spPr/>
        <p:txBody>
          <a:bodyPr>
            <a:normAutofit fontScale="32500" lnSpcReduction="20000"/>
          </a:bodyPr>
          <a:lstStyle/>
          <a:p>
            <a:r>
              <a:rPr lang="ru-RU" b="1" dirty="0"/>
              <a:t>Постановление Правительства РФ от 09.04.2021 № 569 "Об утверждении Правил передачи информации в Федеральную службу по финансовому мониторингу адвокатами, нотариусами, лицами, осуществляющими предпринимательскую деятельность в сфере оказания юридических или бухгалтерских услуг, аудиторскими организациями и индивидуальными аудиторами и о признании утратившими силу некоторых актов Правительства Российской Федерации"</a:t>
            </a:r>
            <a:endParaRPr lang="ru-RU" dirty="0"/>
          </a:p>
        </p:txBody>
      </p:sp>
      <p:sp>
        <p:nvSpPr>
          <p:cNvPr id="4" name="Объект 3"/>
          <p:cNvSpPr>
            <a:spLocks noGrp="1"/>
          </p:cNvSpPr>
          <p:nvPr>
            <p:ph sz="half" idx="2"/>
          </p:nvPr>
        </p:nvSpPr>
        <p:spPr/>
        <p:txBody>
          <a:bodyPr>
            <a:normAutofit fontScale="32500" lnSpcReduction="20000"/>
          </a:bodyPr>
          <a:lstStyle/>
          <a:p>
            <a:r>
              <a:rPr lang="ru-RU" dirty="0"/>
              <a:t>Исполнитель (главбух) не отвечает перед заказчиком (компания) за подбор контрагентов и клиентов в интересах заказчика. Заказчик самостоятельно на свой страх и риск осуществляет эту работу;</a:t>
            </a:r>
            <a:br>
              <a:rPr lang="ru-RU" dirty="0"/>
            </a:br>
            <a:r>
              <a:rPr lang="ru-RU" dirty="0"/>
              <a:t> </a:t>
            </a:r>
          </a:p>
          <a:p>
            <a:r>
              <a:rPr lang="ru-RU" dirty="0"/>
              <a:t>Исполнитель не занимается проверкой контрагентов заказчика на предмет самостоятельности, добросовестности и выполнения обязанностей налогоплательщиков и плательщиков страховых взносов;</a:t>
            </a:r>
            <a:br>
              <a:rPr lang="ru-RU" dirty="0"/>
            </a:br>
            <a:r>
              <a:rPr lang="ru-RU" dirty="0"/>
              <a:t> </a:t>
            </a:r>
          </a:p>
          <a:p>
            <a:r>
              <a:rPr lang="ru-RU" dirty="0"/>
              <a:t>Исполнитель не обязан проявлять в интересах заказчика должную осмотрительность при выборе контрагентов. Заказчик делает это самостоятельно;</a:t>
            </a:r>
            <a:br>
              <a:rPr lang="ru-RU" dirty="0"/>
            </a:br>
            <a:r>
              <a:rPr lang="ru-RU" dirty="0"/>
              <a:t> </a:t>
            </a:r>
          </a:p>
          <a:p>
            <a:r>
              <a:rPr lang="ru-RU" dirty="0"/>
              <a:t>Исполнитель по поручению заказчика ведет </a:t>
            </a:r>
            <a:r>
              <a:rPr lang="ru-RU" dirty="0" err="1"/>
              <a:t>первичку</a:t>
            </a:r>
            <a:r>
              <a:rPr lang="ru-RU" dirty="0"/>
              <a:t>, регистры и отчетность исключительно на основании данных, поступивших от заказчика, и в строгом соответствии с НК РФ, 402-ФЗ, ПБУ и т.д.;</a:t>
            </a:r>
            <a:br>
              <a:rPr lang="ru-RU" dirty="0"/>
            </a:br>
            <a:r>
              <a:rPr lang="ru-RU" dirty="0"/>
              <a:t> </a:t>
            </a:r>
          </a:p>
          <a:p>
            <a:r>
              <a:rPr lang="ru-RU" dirty="0"/>
              <a:t>По поручению заказчика исполнитель может подписью своего сотрудника подтверждать качество ведения документооборота и отчетности, но только на основании данных полученных от заказчика на бумажных носителях или по телекоммуникационным каналам. Тогда заказчик обязан выдать на сотрудника исполнителя доверенность с указанием перечня полномочий;</a:t>
            </a:r>
            <a:br>
              <a:rPr lang="ru-RU" dirty="0"/>
            </a:br>
            <a:r>
              <a:rPr lang="ru-RU" dirty="0"/>
              <a:t> </a:t>
            </a:r>
          </a:p>
          <a:p>
            <a:r>
              <a:rPr lang="ru-RU" dirty="0"/>
              <a:t>По поручению заказчика исполнитель может осуществлять платежи и управлять расчетными счетами в интересах заказчика. В этом случае исполнитель обязан выделить из числа своих сотрудников человека, согласовать его кандидатуру с заказчиком и подписать с ним соответствующий договор о полной индивидуальной материальной ответственности. Так же заказчик обязан выдать данному сотруднику доверенность на право управления счетом и оформить на него право второй подписи в банках.</a:t>
            </a:r>
          </a:p>
          <a:p>
            <a:r>
              <a:rPr lang="ru-RU" dirty="0"/>
              <a:t> </a:t>
            </a:r>
          </a:p>
        </p:txBody>
      </p:sp>
    </p:spTree>
    <p:extLst>
      <p:ext uri="{BB962C8B-B14F-4D97-AF65-F5344CB8AC3E}">
        <p14:creationId xmlns="" xmlns:p14="http://schemas.microsoft.com/office/powerpoint/2010/main" val="1048569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Система документооборота</a:t>
            </a:r>
          </a:p>
        </p:txBody>
      </p:sp>
      <p:sp>
        <p:nvSpPr>
          <p:cNvPr id="3" name="Содержимое 2"/>
          <p:cNvSpPr>
            <a:spLocks noGrp="1"/>
          </p:cNvSpPr>
          <p:nvPr>
            <p:ph idx="1"/>
          </p:nvPr>
        </p:nvSpPr>
        <p:spPr/>
        <p:txBody>
          <a:bodyPr>
            <a:normAutofit fontScale="40000" lnSpcReduction="20000"/>
          </a:bodyPr>
          <a:lstStyle/>
          <a:p>
            <a:r>
              <a:rPr lang="ru-RU" dirty="0"/>
              <a:t>1. Документы должны все быть</a:t>
            </a:r>
          </a:p>
          <a:p>
            <a:r>
              <a:rPr lang="ru-RU" dirty="0"/>
              <a:t>2.Должны быть правильно оформлены</a:t>
            </a:r>
          </a:p>
          <a:p>
            <a:r>
              <a:rPr lang="ru-RU" dirty="0"/>
              <a:t>3. Ежемесячный контроль за первичными документами- до 5 числа месяца следующего за прошедшим составление служебной записки об отсутствии документов</a:t>
            </a:r>
          </a:p>
          <a:p>
            <a:r>
              <a:rPr lang="ru-RU" dirty="0"/>
              <a:t> </a:t>
            </a:r>
            <a:r>
              <a:rPr lang="ru-RU" b="1" dirty="0">
                <a:solidFill>
                  <a:srgbClr val="0070C0"/>
                </a:solidFill>
              </a:rPr>
              <a:t>Приказ ФНС от 16.06.2017 № ММВ-7-15/509@</a:t>
            </a:r>
            <a:r>
              <a:rPr lang="ru-RU" b="1" dirty="0"/>
              <a:t> </a:t>
            </a:r>
            <a:r>
              <a:rPr lang="ru-RU" dirty="0"/>
              <a:t>ФНС разработала требования к организации системы внутреннего контроля, которые обязаны соблюдать организации, желающие перейти или уже находящиеся на налоговом мониторинге.</a:t>
            </a:r>
          </a:p>
          <a:p>
            <a:pPr algn="ctr">
              <a:buNone/>
            </a:pPr>
            <a:r>
              <a:rPr lang="ru-RU" u="sng" dirty="0">
                <a:hlinkClick r:id="rId2"/>
              </a:rPr>
              <a:t>Письмо Минфина от 30.05.2018 № 03-03-06/1/36756</a:t>
            </a:r>
            <a:r>
              <a:rPr lang="ru-RU" b="1" dirty="0"/>
              <a:t>В целях налога на прибыль дата предъявления «первички» - это дата ее </a:t>
            </a:r>
            <a:r>
              <a:rPr lang="ru-RU" b="1" dirty="0" err="1"/>
              <a:t>составления</a:t>
            </a:r>
            <a:r>
              <a:rPr lang="ru-RU" dirty="0" err="1">
                <a:solidFill>
                  <a:schemeClr val="tx2"/>
                </a:solidFill>
              </a:rPr>
              <a:t>Письмо</a:t>
            </a:r>
            <a:r>
              <a:rPr lang="ru-RU" dirty="0">
                <a:solidFill>
                  <a:schemeClr val="tx2"/>
                </a:solidFill>
              </a:rPr>
              <a:t> Минфина от 12.07.2017 № 03-03-06/1/44099</a:t>
            </a:r>
            <a:r>
              <a:rPr lang="ru-RU" dirty="0"/>
              <a:t/>
            </a:r>
            <a:br>
              <a:rPr lang="ru-RU" dirty="0"/>
            </a:br>
            <a:endParaRPr lang="ru-RU" dirty="0"/>
          </a:p>
          <a:p>
            <a:pPr algn="ctr">
              <a:buNone/>
            </a:pPr>
            <a:r>
              <a:rPr lang="ru-RU" sz="3400" dirty="0" err="1"/>
              <a:t>Депремирование</a:t>
            </a:r>
            <a:r>
              <a:rPr lang="ru-RU" sz="3400" dirty="0"/>
              <a:t> работников </a:t>
            </a:r>
            <a:r>
              <a:rPr lang="ru-RU" sz="3400" b="1" u="sng" dirty="0">
                <a:hlinkClick r:id="rId3"/>
              </a:rPr>
              <a:t>Письмо Роструда от 18.12.14 № 3251-6-1</a:t>
            </a:r>
            <a:endParaRPr lang="ru-RU" sz="3400" b="1" u="sng" dirty="0"/>
          </a:p>
          <a:p>
            <a:pPr algn="ctr">
              <a:buNone/>
            </a:pPr>
            <a:r>
              <a:rPr lang="ru-RU" sz="3600" b="1" dirty="0">
                <a:solidFill>
                  <a:srgbClr val="FF0000"/>
                </a:solidFill>
              </a:rPr>
              <a:t>Нестыковки в первичке -Постановлении АС Западно-Сибирского округа от 24.07.2018 года по делу №А27-15616/2017</a:t>
            </a:r>
          </a:p>
          <a:p>
            <a:pPr algn="ctr">
              <a:buNone/>
            </a:pPr>
            <a:r>
              <a:rPr lang="ru-RU" sz="3600" b="1" u="sng" dirty="0">
                <a:solidFill>
                  <a:srgbClr val="FF0000"/>
                </a:solidFill>
              </a:rPr>
              <a:t>Сгорела первичка- пп.7 п 1 </a:t>
            </a:r>
            <a:r>
              <a:rPr lang="ru-RU" sz="3600" b="1" u="sng" dirty="0" err="1">
                <a:solidFill>
                  <a:srgbClr val="FF0000"/>
                </a:solidFill>
              </a:rPr>
              <a:t>ст</a:t>
            </a:r>
            <a:r>
              <a:rPr lang="ru-RU" sz="3600" b="1" u="sng" dirty="0">
                <a:solidFill>
                  <a:srgbClr val="FF0000"/>
                </a:solidFill>
              </a:rPr>
              <a:t> 31 - </a:t>
            </a:r>
            <a:r>
              <a:rPr lang="ru-RU" sz="3600" b="1" dirty="0"/>
              <a:t>АС Западно-Сибирского округа от 26.04.2108 года по делу №А75-568/2017</a:t>
            </a:r>
          </a:p>
          <a:p>
            <a:pPr fontAlgn="base"/>
            <a:r>
              <a:rPr lang="ru-RU" sz="2500" b="1" dirty="0">
                <a:solidFill>
                  <a:srgbClr val="C00000"/>
                </a:solidFill>
              </a:rPr>
              <a:t> АС </a:t>
            </a:r>
            <a:r>
              <a:rPr lang="ru-RU" sz="2500" b="1" dirty="0" err="1">
                <a:solidFill>
                  <a:srgbClr val="C00000"/>
                </a:solidFill>
              </a:rPr>
              <a:t>Восточно-Сибирского</a:t>
            </a:r>
            <a:r>
              <a:rPr lang="ru-RU" sz="2500" b="1" dirty="0">
                <a:solidFill>
                  <a:srgbClr val="C00000"/>
                </a:solidFill>
              </a:rPr>
              <a:t> округа от 21.08.2018 года по делу №А19-22492/2017</a:t>
            </a:r>
            <a:r>
              <a:rPr lang="ru-RU" sz="2900" b="1" dirty="0">
                <a:solidFill>
                  <a:srgbClr val="C00000"/>
                </a:solidFill>
              </a:rPr>
              <a:t>.</a:t>
            </a:r>
            <a:r>
              <a:rPr lang="ru-RU" sz="2900" dirty="0"/>
              <a:t> – косяки в </a:t>
            </a:r>
            <a:r>
              <a:rPr lang="ru-RU" sz="2900" dirty="0" err="1"/>
              <a:t>первичке</a:t>
            </a:r>
            <a:r>
              <a:rPr lang="ru-RU" sz="2900" dirty="0"/>
              <a:t> - </a:t>
            </a:r>
            <a:r>
              <a:rPr lang="ru-RU" sz="2900" dirty="0" err="1"/>
              <a:t>задвоение</a:t>
            </a:r>
            <a:r>
              <a:rPr lang="ru-RU" sz="2900" dirty="0"/>
              <a:t> в договорах, заключенных с контрагентом. Одинаковый предмет оказанных услуг и одинаковые задачи: определение миссии и целей заказчика, определение приоритетов направления развития компании, составление плана мероприятий по оптимизации существующих бизнес-процессов; Из содержания актов сдачи-приемки оказанных услуг невозможно определить какие услуги по консультированию организации были оказаны и в каком </a:t>
            </a:r>
            <a:r>
              <a:rPr lang="ru-RU" sz="2900" dirty="0" err="1"/>
              <a:t>объеме</a:t>
            </a:r>
            <a:r>
              <a:rPr lang="ru-RU" sz="2900" b="1" dirty="0" err="1"/>
              <a:t>+</a:t>
            </a:r>
            <a:r>
              <a:rPr lang="ru-RU" sz="2900" b="1" dirty="0"/>
              <a:t> признаки однодневки</a:t>
            </a:r>
          </a:p>
          <a:p>
            <a:pPr algn="ctr">
              <a:buNone/>
            </a:pPr>
            <a:endParaRPr lang="ru-RU" sz="4500" b="1" u="sng" dirty="0">
              <a:solidFill>
                <a:srgbClr val="C00000"/>
              </a:solidFill>
            </a:endParaRPr>
          </a:p>
          <a:p>
            <a:r>
              <a:rPr lang="ru-RU" sz="4500" dirty="0">
                <a:hlinkClick r:id=""/>
              </a:rPr>
              <a:t>Наличие шаблонных актов выполненных работ- проиграл</a:t>
            </a:r>
          </a:p>
          <a:p>
            <a:r>
              <a:rPr lang="ru-RU" sz="4500" dirty="0">
                <a:hlinkClick r:id=""/>
              </a:rPr>
              <a:t>ВС от 25.04.2019 № 301‑ЭС19‑2319</a:t>
            </a:r>
            <a:endParaRPr lang="ru-RU" sz="4500" dirty="0"/>
          </a:p>
          <a:p>
            <a:pPr algn="ctr">
              <a:buNone/>
            </a:pPr>
            <a:endParaRPr lang="ru-RU" sz="3400" dirty="0"/>
          </a:p>
          <a:p>
            <a:endParaRPr lang="ru-RU" dirty="0"/>
          </a:p>
        </p:txBody>
      </p:sp>
    </p:spTree>
    <p:extLst>
      <p:ext uri="{BB962C8B-B14F-4D97-AF65-F5344CB8AC3E}">
        <p14:creationId xmlns="" xmlns:p14="http://schemas.microsoft.com/office/powerpoint/2010/main" val="19302607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Сроки исковой давности</a:t>
            </a:r>
            <a:endParaRPr lang="ru-RU" dirty="0"/>
          </a:p>
        </p:txBody>
      </p:sp>
      <p:sp>
        <p:nvSpPr>
          <p:cNvPr id="3" name="Содержимое 2"/>
          <p:cNvSpPr>
            <a:spLocks noGrp="1"/>
          </p:cNvSpPr>
          <p:nvPr>
            <p:ph sz="half" idx="1"/>
          </p:nvPr>
        </p:nvSpPr>
        <p:spPr/>
        <p:txBody>
          <a:bodyPr>
            <a:normAutofit fontScale="47500" lnSpcReduction="20000"/>
          </a:bodyPr>
          <a:lstStyle/>
          <a:p>
            <a:pPr algn="ctr">
              <a:buNone/>
            </a:pPr>
            <a:r>
              <a:rPr lang="ru-RU" sz="5400" b="1" dirty="0"/>
              <a:t>НК РФ 4 года    402-ФЗ   5 лет УК РФ 10 лет</a:t>
            </a:r>
          </a:p>
          <a:p>
            <a:pPr algn="ctr">
              <a:buNone/>
            </a:pPr>
            <a:r>
              <a:rPr lang="ru-RU" sz="3200" b="1" dirty="0"/>
              <a:t>Письмо Минфина от 19.07.2017 № 03-07-11/45829 </a:t>
            </a:r>
            <a:r>
              <a:rPr lang="ru-RU" sz="3200" dirty="0"/>
              <a:t>Так, течение четырехлетнего срока начинается после отчетного (налогового) периода, в котором документ последний раз использовался для составления налоговой отчетности, исчисления и уплаты налогов.</a:t>
            </a:r>
          </a:p>
          <a:p>
            <a:pPr algn="ctr">
              <a:buNone/>
            </a:pPr>
            <a:r>
              <a:rPr lang="ru-RU" sz="3200" b="1" dirty="0"/>
              <a:t>Прийти с проверкой налоговики могут и к уже недействующему ИП:</a:t>
            </a:r>
            <a:r>
              <a:rPr lang="ru-RU" sz="3600" dirty="0"/>
              <a:t> Письмо Минфина от 03.10.2017 № 03-02-07/2/64141</a:t>
            </a:r>
          </a:p>
          <a:p>
            <a:pPr algn="ctr">
              <a:buNone/>
            </a:pPr>
            <a:endParaRPr lang="ru-RU" sz="3600" b="1" dirty="0"/>
          </a:p>
          <a:p>
            <a:r>
              <a:rPr lang="ru-RU" b="1" dirty="0" smtClean="0"/>
              <a:t>На ОС документы в </a:t>
            </a:r>
            <a:r>
              <a:rPr lang="ru-RU" b="1" dirty="0" err="1" smtClean="0"/>
              <a:t>теч</a:t>
            </a:r>
            <a:r>
              <a:rPr lang="ru-RU" b="1" dirty="0" smtClean="0"/>
              <a:t> 4 лет после окончания начисления амортизации на ОС</a:t>
            </a:r>
            <a:r>
              <a:rPr lang="ru-RU" dirty="0" smtClean="0"/>
              <a:t> ПИСЬМО МИНФИНА РФ от 19 января 2018 г. N 03-03-06/1/2598</a:t>
            </a:r>
            <a:endParaRPr lang="ru-RU" b="1" dirty="0" smtClean="0"/>
          </a:p>
          <a:p>
            <a:r>
              <a:rPr lang="ru-RU" dirty="0" smtClean="0"/>
              <a:t>Приказом Министерства культуры Российской Федерации от 25.08.2010 N 558- документы на амортизацию хранятся постоянно.</a:t>
            </a:r>
          </a:p>
          <a:p>
            <a:r>
              <a:rPr lang="ru-RU" dirty="0" smtClean="0"/>
              <a:t>Нет документов  за год - 10 тыс. руб., за два налоговых периода и более — 30 тыс. руб. (п. </a:t>
            </a:r>
            <a:r>
              <a:rPr lang="ru-RU" dirty="0" smtClean="0">
                <a:hlinkClick r:id="rId2"/>
              </a:rPr>
              <a:t>1</a:t>
            </a:r>
            <a:r>
              <a:rPr lang="ru-RU" dirty="0" smtClean="0"/>
              <a:t> и </a:t>
            </a:r>
            <a:r>
              <a:rPr lang="ru-RU" dirty="0" smtClean="0">
                <a:hlinkClick r:id="rId3"/>
              </a:rPr>
              <a:t>2</a:t>
            </a:r>
            <a:r>
              <a:rPr lang="ru-RU" dirty="0" smtClean="0"/>
              <a:t> ст. 120 НК).</a:t>
            </a:r>
          </a:p>
          <a:p>
            <a:r>
              <a:rPr lang="ru-RU" dirty="0" smtClean="0"/>
              <a:t>+</a:t>
            </a:r>
            <a:r>
              <a:rPr lang="ru-RU" dirty="0" smtClean="0">
                <a:hlinkClick r:id="rId4"/>
              </a:rPr>
              <a:t>ст. 15.11 </a:t>
            </a:r>
            <a:r>
              <a:rPr lang="ru-RU" dirty="0" err="1" smtClean="0">
                <a:hlinkClick r:id="rId4"/>
              </a:rPr>
              <a:t>КоАП</a:t>
            </a:r>
            <a:r>
              <a:rPr lang="ru-RU" dirty="0" smtClean="0"/>
              <a:t>- от 5 до 10 </a:t>
            </a:r>
            <a:r>
              <a:rPr lang="ru-RU" dirty="0" err="1" smtClean="0"/>
              <a:t>тр</a:t>
            </a:r>
            <a:endParaRPr lang="ru-RU" dirty="0"/>
          </a:p>
        </p:txBody>
      </p:sp>
      <p:sp>
        <p:nvSpPr>
          <p:cNvPr id="4" name="Содержимое 3"/>
          <p:cNvSpPr>
            <a:spLocks noGrp="1"/>
          </p:cNvSpPr>
          <p:nvPr>
            <p:ph sz="half" idx="2"/>
          </p:nvPr>
        </p:nvSpPr>
        <p:spPr/>
        <p:txBody>
          <a:bodyPr>
            <a:normAutofit fontScale="47500" lnSpcReduction="20000"/>
          </a:bodyPr>
          <a:lstStyle/>
          <a:p>
            <a:r>
              <a:rPr lang="ru-RU" dirty="0" smtClean="0"/>
              <a:t>Часть документов есть - косвенные подтверждения реальности сделки (</a:t>
            </a:r>
            <a:r>
              <a:rPr lang="ru-RU" dirty="0" smtClean="0">
                <a:hlinkClick r:id="rId5"/>
              </a:rPr>
              <a:t>постановление АС </a:t>
            </a:r>
            <a:r>
              <a:rPr lang="ru-RU" dirty="0" err="1" smtClean="0">
                <a:hlinkClick r:id="rId5"/>
              </a:rPr>
              <a:t>Западно-Сибирского</a:t>
            </a:r>
            <a:r>
              <a:rPr lang="ru-RU" dirty="0" smtClean="0">
                <a:hlinkClick r:id="rId5"/>
              </a:rPr>
              <a:t> округа от 14.03.2017 № А45-22421/2014</a:t>
            </a:r>
            <a:endParaRPr lang="ru-RU" dirty="0" smtClean="0"/>
          </a:p>
          <a:p>
            <a:r>
              <a:rPr lang="ru-RU" dirty="0" smtClean="0"/>
              <a:t> если иных документов достаточно для определения суммы налогов, то суды указывают, что расчетный метод применять не нужно (</a:t>
            </a:r>
            <a:r>
              <a:rPr lang="ru-RU" dirty="0" smtClean="0">
                <a:hlinkClick r:id="rId6"/>
              </a:rPr>
              <a:t>постановление АС </a:t>
            </a:r>
            <a:r>
              <a:rPr lang="ru-RU" dirty="0" err="1" smtClean="0">
                <a:hlinkClick r:id="rId6"/>
              </a:rPr>
              <a:t>Восточно-Сибирского</a:t>
            </a:r>
            <a:r>
              <a:rPr lang="ru-RU" dirty="0" smtClean="0">
                <a:hlinkClick r:id="rId6"/>
              </a:rPr>
              <a:t> округа от 19.03.2018 № А10-7403/2015</a:t>
            </a:r>
            <a:r>
              <a:rPr lang="ru-RU" dirty="0" smtClean="0"/>
              <a:t>, оставлено в силе определением ВС от 29.08.2018 № 302-КГ18-7951).</a:t>
            </a:r>
          </a:p>
          <a:p>
            <a:r>
              <a:rPr lang="ru-RU" dirty="0" smtClean="0"/>
              <a:t>НУЖНО ДОКАЗАТЬ ФОРС-МАЖОР</a:t>
            </a:r>
          </a:p>
          <a:p>
            <a:r>
              <a:rPr lang="ru-RU" dirty="0" smtClean="0"/>
              <a:t>Утонули, но допрос водолаза и проиграли </a:t>
            </a:r>
            <a:r>
              <a:rPr lang="ru-RU" dirty="0" smtClean="0">
                <a:hlinkClick r:id="rId7"/>
              </a:rPr>
              <a:t>АС </a:t>
            </a:r>
            <a:r>
              <a:rPr lang="ru-RU" dirty="0" err="1" smtClean="0">
                <a:hlinkClick r:id="rId7"/>
              </a:rPr>
              <a:t>Западно-Сибирского</a:t>
            </a:r>
            <a:r>
              <a:rPr lang="ru-RU" dirty="0" smtClean="0">
                <a:hlinkClick r:id="rId7"/>
              </a:rPr>
              <a:t> округа от 15.03.2018 № А27-21147/2016</a:t>
            </a:r>
            <a:endParaRPr lang="ru-RU" dirty="0" smtClean="0"/>
          </a:p>
          <a:p>
            <a:r>
              <a:rPr lang="ru-RU" dirty="0" smtClean="0">
                <a:hlinkClick r:id="rId8"/>
              </a:rPr>
              <a:t>Пожар на кухне- 4 кв.дознаватель не видел документы АС Поволжского округа от 23.12.2016 № А06-7839/2015</a:t>
            </a:r>
            <a:endParaRPr lang="ru-RU" dirty="0" smtClean="0"/>
          </a:p>
          <a:p>
            <a:r>
              <a:rPr lang="ru-RU" dirty="0" smtClean="0">
                <a:hlinkClick r:id="rId9"/>
              </a:rPr>
              <a:t>Киоск для пиротехники не место хранения документов – сгорели- умысел АС </a:t>
            </a:r>
            <a:r>
              <a:rPr lang="ru-RU" dirty="0" err="1" smtClean="0">
                <a:hlinkClick r:id="rId9"/>
              </a:rPr>
              <a:t>Восточно-Сибирского</a:t>
            </a:r>
            <a:r>
              <a:rPr lang="ru-RU" dirty="0" smtClean="0">
                <a:hlinkClick r:id="rId9"/>
              </a:rPr>
              <a:t> округа от 02.03.2017 № А78-155/2016</a:t>
            </a:r>
            <a:endParaRPr lang="ru-RU" dirty="0" smtClean="0"/>
          </a:p>
          <a:p>
            <a:r>
              <a:rPr lang="ru-RU" dirty="0" smtClean="0">
                <a:hlinkClick r:id="rId10"/>
              </a:rPr>
              <a:t>Не предпринимал усилия по </a:t>
            </a:r>
            <a:r>
              <a:rPr lang="ru-RU" dirty="0" err="1" smtClean="0">
                <a:hlinkClick r:id="rId10"/>
              </a:rPr>
              <a:t>восстанговлению</a:t>
            </a:r>
            <a:r>
              <a:rPr lang="ru-RU" dirty="0" smtClean="0">
                <a:hlinkClick r:id="rId10"/>
              </a:rPr>
              <a:t>- умысел АС Московского округа от 05.06.2017 № А40-128864/2016</a:t>
            </a:r>
            <a:endParaRPr lang="ru-RU" dirty="0"/>
          </a:p>
        </p:txBody>
      </p:sp>
    </p:spTree>
    <p:extLst>
      <p:ext uri="{BB962C8B-B14F-4D97-AF65-F5344CB8AC3E}">
        <p14:creationId xmlns="" xmlns:p14="http://schemas.microsoft.com/office/powerpoint/2010/main" val="25112694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Хранение эл документов</a:t>
            </a:r>
            <a:endParaRPr lang="ru-RU" dirty="0"/>
          </a:p>
        </p:txBody>
      </p:sp>
      <p:sp>
        <p:nvSpPr>
          <p:cNvPr id="3" name="Объект 2"/>
          <p:cNvSpPr>
            <a:spLocks noGrp="1"/>
          </p:cNvSpPr>
          <p:nvPr>
            <p:ph sz="half" idx="1"/>
          </p:nvPr>
        </p:nvSpPr>
        <p:spPr/>
        <p:txBody>
          <a:bodyPr>
            <a:normAutofit fontScale="55000" lnSpcReduction="20000"/>
          </a:bodyPr>
          <a:lstStyle/>
          <a:p>
            <a:pPr marL="0" indent="0">
              <a:buNone/>
            </a:pPr>
            <a:r>
              <a:rPr lang="ru-RU" sz="3300" b="1" dirty="0"/>
              <a:t>Как хранить документы ст. 17 Федерального закона от 22.10.2004 № 125-ФЗ (ред. от 11.06.2021) «Об архивном деле в Российской Федерации»</a:t>
            </a:r>
          </a:p>
          <a:p>
            <a:pPr marL="0" indent="0">
              <a:buNone/>
            </a:pPr>
            <a:r>
              <a:rPr lang="ru-RU" sz="3300" b="1" dirty="0"/>
              <a:t>Какие- Перечень (Приказ </a:t>
            </a:r>
            <a:r>
              <a:rPr lang="ru-RU" sz="3300" b="1" dirty="0" err="1"/>
              <a:t>Росархива</a:t>
            </a:r>
            <a:r>
              <a:rPr lang="ru-RU" sz="3300" b="1" dirty="0"/>
              <a:t> от 20.12.2019 № 236</a:t>
            </a:r>
          </a:p>
          <a:p>
            <a:pPr marL="0" indent="0">
              <a:buNone/>
            </a:pPr>
            <a:endParaRPr lang="ru-RU" dirty="0" smtClean="0"/>
          </a:p>
          <a:p>
            <a:pPr marL="0" indent="0">
              <a:buNone/>
            </a:pPr>
            <a:endParaRPr lang="ru-RU" dirty="0"/>
          </a:p>
          <a:p>
            <a:pPr marL="0" indent="0">
              <a:buNone/>
            </a:pPr>
            <a:r>
              <a:rPr lang="ru-RU" dirty="0" smtClean="0"/>
              <a:t>Хранение </a:t>
            </a:r>
            <a:r>
              <a:rPr lang="ru-RU" dirty="0"/>
              <a:t>счетов-фактур (в том числе корректировочных, исправленных, а также подтверждений оператора электронного документооборота, извещений покупателей о получении счета-фактуры), выставленных в установленном порядке в электронной форме, обеспечивается налогоплательщиком в электронном виде самостоятельно без распечатки их на бумажном носителе (п. 10 правил заполнения счета-фактуры, утв. Постановлением Правительства РФ от 26.12.2011 № 1137, Письмо ФНС России от 19.07.2017 № СД-4-3/14079@)</a:t>
            </a:r>
            <a:endParaRPr lang="ru-RU" dirty="0" smtClean="0"/>
          </a:p>
          <a:p>
            <a:pPr marL="0" indent="0">
              <a:buNone/>
            </a:pPr>
            <a:endParaRPr lang="ru-RU" dirty="0"/>
          </a:p>
        </p:txBody>
      </p:sp>
      <p:sp>
        <p:nvSpPr>
          <p:cNvPr id="4" name="Объект 3"/>
          <p:cNvSpPr>
            <a:spLocks noGrp="1"/>
          </p:cNvSpPr>
          <p:nvPr>
            <p:ph sz="half" idx="2"/>
          </p:nvPr>
        </p:nvSpPr>
        <p:spPr/>
        <p:txBody>
          <a:bodyPr>
            <a:normAutofit fontScale="55000" lnSpcReduction="20000"/>
          </a:bodyPr>
          <a:lstStyle/>
          <a:p>
            <a:endParaRPr lang="ru-RU" dirty="0"/>
          </a:p>
        </p:txBody>
      </p:sp>
    </p:spTree>
    <p:extLst>
      <p:ext uri="{BB962C8B-B14F-4D97-AF65-F5344CB8AC3E}">
        <p14:creationId xmlns="" xmlns:p14="http://schemas.microsoft.com/office/powerpoint/2010/main" val="32565371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IP</a:t>
            </a:r>
            <a:r>
              <a:rPr lang="ru-RU" dirty="0"/>
              <a:t> и МАС</a:t>
            </a:r>
          </a:p>
        </p:txBody>
      </p:sp>
      <p:sp>
        <p:nvSpPr>
          <p:cNvPr id="3" name="Содержимое 2"/>
          <p:cNvSpPr>
            <a:spLocks noGrp="1"/>
          </p:cNvSpPr>
          <p:nvPr>
            <p:ph sz="half" idx="1"/>
          </p:nvPr>
        </p:nvSpPr>
        <p:spPr/>
        <p:txBody>
          <a:bodyPr>
            <a:normAutofit fontScale="62500" lnSpcReduction="20000"/>
          </a:bodyPr>
          <a:lstStyle/>
          <a:p>
            <a:r>
              <a:rPr lang="ru-RU" dirty="0" smtClean="0"/>
              <a:t>Сведения об IP-адресе, MAC-адресе и телефонных номерах, используемых для соединения с системой «Клиент-Банк», необходимы для того, чтобы доказать подконтрольность и взаимозависимость (</a:t>
            </a:r>
            <a:r>
              <a:rPr lang="ru-RU" dirty="0" smtClean="0">
                <a:hlinkClick r:id="rId2"/>
              </a:rPr>
              <a:t>постановление АС Московского округа от 17.04.2018 № Ф05-4142/2018</a:t>
            </a:r>
            <a:r>
              <a:rPr lang="ru-RU" dirty="0" smtClean="0"/>
              <a:t>).</a:t>
            </a:r>
          </a:p>
          <a:p>
            <a:r>
              <a:rPr lang="ru-RU" dirty="0" smtClean="0"/>
              <a:t>Совпадение IP-адресов свидетельствует о согласованности действий участников сделки (</a:t>
            </a:r>
            <a:r>
              <a:rPr lang="ru-RU" dirty="0" smtClean="0">
                <a:hlinkClick r:id="rId3"/>
              </a:rPr>
              <a:t>определение ВС от 01.12.2015 № 305-КГ15-16333</a:t>
            </a:r>
            <a:r>
              <a:rPr lang="ru-RU" dirty="0" smtClean="0"/>
              <a:t>, </a:t>
            </a:r>
            <a:r>
              <a:rPr lang="ru-RU" dirty="0" smtClean="0">
                <a:hlinkClick r:id="rId4"/>
              </a:rPr>
              <a:t>постановления АС Московского от 31.05.2018 № Ф05-6795/2018</a:t>
            </a:r>
            <a:r>
              <a:rPr lang="ru-RU" dirty="0" smtClean="0"/>
              <a:t>, </a:t>
            </a:r>
            <a:r>
              <a:rPr lang="ru-RU" dirty="0" smtClean="0">
                <a:hlinkClick r:id="rId5"/>
              </a:rPr>
              <a:t>Уральского от 24.05.2017 № Ф09-2083/17</a:t>
            </a:r>
            <a:r>
              <a:rPr lang="ru-RU" dirty="0" smtClean="0"/>
              <a:t>, </a:t>
            </a:r>
            <a:r>
              <a:rPr lang="ru-RU" dirty="0" smtClean="0">
                <a:hlinkClick r:id="rId6"/>
              </a:rPr>
              <a:t>Северо-Западного от 18.01.2018 № Ф07-15762/2017</a:t>
            </a:r>
            <a:r>
              <a:rPr lang="ru-RU" dirty="0" smtClean="0"/>
              <a:t> округов</a:t>
            </a:r>
          </a:p>
          <a:p>
            <a:r>
              <a:rPr lang="ru-RU" dirty="0" smtClean="0"/>
              <a:t>совпадение IP-адресов свидетельствует о подконтрольности движения средств организатору схемы (определение ВС от 13.02.2015 № 309-КГ14-8414)</a:t>
            </a:r>
            <a:endParaRPr lang="ru-RU" dirty="0"/>
          </a:p>
        </p:txBody>
      </p:sp>
      <p:sp>
        <p:nvSpPr>
          <p:cNvPr id="4" name="Содержимое 3"/>
          <p:cNvSpPr>
            <a:spLocks noGrp="1"/>
          </p:cNvSpPr>
          <p:nvPr>
            <p:ph sz="half" idx="2"/>
          </p:nvPr>
        </p:nvSpPr>
        <p:spPr/>
        <p:txBody>
          <a:bodyPr>
            <a:normAutofit fontScale="62500" lnSpcReduction="20000"/>
          </a:bodyPr>
          <a:lstStyle/>
          <a:p>
            <a:r>
              <a:rPr lang="ru-RU" dirty="0" smtClean="0"/>
              <a:t>совпадение IP-адресов свидетельствует о зависимости, взаимозависимости, </a:t>
            </a:r>
            <a:r>
              <a:rPr lang="ru-RU" dirty="0" err="1" smtClean="0"/>
              <a:t>аффилированности</a:t>
            </a:r>
            <a:r>
              <a:rPr lang="ru-RU" dirty="0" smtClean="0"/>
              <a:t> (определения ВС от 25.12.2017 № 305-КГ17-19419,</a:t>
            </a:r>
            <a:r>
              <a:rPr lang="ru-RU" dirty="0" smtClean="0">
                <a:hlinkClick r:id="rId7"/>
              </a:rPr>
              <a:t>от 24.10.2017 № 308-КГ17-15031</a:t>
            </a:r>
            <a:r>
              <a:rPr lang="ru-RU" dirty="0" smtClean="0"/>
              <a:t>, АС МО </a:t>
            </a:r>
            <a:r>
              <a:rPr lang="ru-RU" dirty="0" smtClean="0">
                <a:hlinkClick r:id="rId8"/>
              </a:rPr>
              <a:t>от 13.07.2018 № Ф05-9244/18</a:t>
            </a:r>
            <a:r>
              <a:rPr lang="ru-RU" dirty="0" smtClean="0"/>
              <a:t>, </a:t>
            </a:r>
            <a:r>
              <a:rPr lang="ru-RU" dirty="0" smtClean="0">
                <a:hlinkClick r:id="rId9"/>
              </a:rPr>
              <a:t>от 02.10.2017 № Ф05-14243/2017</a:t>
            </a:r>
            <a:r>
              <a:rPr lang="ru-RU" dirty="0" smtClean="0"/>
              <a:t>, от 12.04.2016 № Ф05-2929/2016).</a:t>
            </a:r>
          </a:p>
          <a:p>
            <a:r>
              <a:rPr lang="ru-RU" dirty="0" smtClean="0"/>
              <a:t>Совпадение IP-адресов носит системный характер, когда интервалы </a:t>
            </a:r>
            <a:r>
              <a:rPr lang="ru-RU" dirty="0" err="1" smtClean="0"/>
              <a:t>интернет-соединений</a:t>
            </a:r>
            <a:r>
              <a:rPr lang="ru-RU" dirty="0" smtClean="0"/>
              <a:t> с общих IP-адресов составляют несколько минут (например, постановления АС Уральского </a:t>
            </a:r>
            <a:r>
              <a:rPr lang="ru-RU" dirty="0" err="1" smtClean="0"/>
              <a:t>округа</a:t>
            </a:r>
            <a:r>
              <a:rPr lang="ru-RU" dirty="0" err="1" smtClean="0">
                <a:hlinkClick r:id="rId10"/>
              </a:rPr>
              <a:t>от</a:t>
            </a:r>
            <a:r>
              <a:rPr lang="ru-RU" dirty="0" smtClean="0">
                <a:hlinkClick r:id="rId10"/>
              </a:rPr>
              <a:t> 05.02.2018 № Ф09-7930/17</a:t>
            </a:r>
            <a:r>
              <a:rPr lang="ru-RU" dirty="0" smtClean="0"/>
              <a:t>, от 21.06.2018 № Ф09-2664/17). Систематический выход в интернет с одного и того же IP-адреса для отправки отчетности сводит к минимуму случайность совпадения IP-адресов (</a:t>
            </a:r>
            <a:r>
              <a:rPr lang="ru-RU" dirty="0" smtClean="0">
                <a:hlinkClick r:id="rId11"/>
              </a:rPr>
              <a:t>постановление АС Уральского округа от 11.05.2018 № Ф09-2162/18</a:t>
            </a:r>
            <a:r>
              <a:rPr lang="ru-RU" dirty="0" smtClean="0"/>
              <a:t>).</a:t>
            </a:r>
            <a:endParaRPr lang="ru-RU" dirty="0"/>
          </a:p>
        </p:txBody>
      </p:sp>
    </p:spTree>
    <p:extLst>
      <p:ext uri="{BB962C8B-B14F-4D97-AF65-F5344CB8AC3E}">
        <p14:creationId xmlns="" xmlns:p14="http://schemas.microsoft.com/office/powerpoint/2010/main" val="38022380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IP</a:t>
            </a:r>
            <a:r>
              <a:rPr lang="ru-RU" dirty="0" smtClean="0"/>
              <a:t> и МАС</a:t>
            </a:r>
            <a:endParaRPr lang="ru-RU" dirty="0"/>
          </a:p>
        </p:txBody>
      </p:sp>
      <p:sp>
        <p:nvSpPr>
          <p:cNvPr id="3" name="Объект 2"/>
          <p:cNvSpPr>
            <a:spLocks noGrp="1"/>
          </p:cNvSpPr>
          <p:nvPr>
            <p:ph sz="half" idx="1"/>
          </p:nvPr>
        </p:nvSpPr>
        <p:spPr/>
        <p:txBody>
          <a:bodyPr>
            <a:normAutofit fontScale="55000" lnSpcReduction="20000"/>
          </a:bodyPr>
          <a:lstStyle/>
          <a:p>
            <a:r>
              <a:rPr lang="ru-RU" dirty="0"/>
              <a:t> совпадение IP‑адресов — признак скрытой взаимозависимости и подконтрольности </a:t>
            </a:r>
            <a:r>
              <a:rPr lang="ru-RU" dirty="0" smtClean="0"/>
              <a:t>(</a:t>
            </a:r>
            <a:r>
              <a:rPr lang="ru-RU" u="sng" dirty="0" smtClean="0">
                <a:hlinkClick r:id="rId2"/>
              </a:rPr>
              <a:t>АС</a:t>
            </a:r>
            <a:r>
              <a:rPr lang="ru-RU" u="sng" dirty="0">
                <a:hlinkClick r:id="rId2"/>
              </a:rPr>
              <a:t> </a:t>
            </a:r>
            <a:r>
              <a:rPr lang="ru-RU" u="sng" dirty="0" smtClean="0">
                <a:hlinkClick r:id="rId2"/>
              </a:rPr>
              <a:t>ПО </a:t>
            </a:r>
            <a:r>
              <a:rPr lang="ru-RU" u="sng" dirty="0">
                <a:hlinkClick r:id="rId2"/>
              </a:rPr>
              <a:t>от 28.07.2020 № А12-31108/2019</a:t>
            </a:r>
            <a:r>
              <a:rPr lang="ru-RU" dirty="0" smtClean="0"/>
              <a:t>).</a:t>
            </a:r>
          </a:p>
          <a:p>
            <a:endParaRPr lang="ru-RU" dirty="0" smtClean="0">
              <a:hlinkClick r:id=""/>
            </a:endParaRPr>
          </a:p>
          <a:p>
            <a:r>
              <a:rPr lang="ru-RU" dirty="0" smtClean="0">
                <a:hlinkClick r:id=""/>
              </a:rPr>
              <a:t>АС</a:t>
            </a:r>
            <a:r>
              <a:rPr lang="ru-RU" dirty="0">
                <a:hlinkClick r:id="rId3"/>
              </a:rPr>
              <a:t> </a:t>
            </a:r>
            <a:r>
              <a:rPr lang="ru-RU" dirty="0" smtClean="0">
                <a:hlinkClick r:id="rId3"/>
              </a:rPr>
              <a:t>УО </a:t>
            </a:r>
            <a:r>
              <a:rPr lang="ru-RU" dirty="0">
                <a:hlinkClick r:id="rId3"/>
              </a:rPr>
              <a:t>от 11.06.2020 № </a:t>
            </a:r>
            <a:r>
              <a:rPr lang="ru-RU" dirty="0" smtClean="0">
                <a:hlinkClick r:id="rId3"/>
              </a:rPr>
              <a:t>А71-2363/2019</a:t>
            </a:r>
            <a:r>
              <a:rPr lang="ru-RU" dirty="0"/>
              <a:t>се совпадающие IP-адреса публичные, использовались для выхода в интернет и не принадлежат стационарным компьютерам. По спорным адресам расположены 6- и 10-этажные офисные здания, есть </a:t>
            </a:r>
            <a:r>
              <a:rPr lang="ru-RU" dirty="0" err="1"/>
              <a:t>Wi-Fi</a:t>
            </a:r>
            <a:r>
              <a:rPr lang="ru-RU" dirty="0"/>
              <a:t> и доступ к нему свободный как для арендаторов, так и для </a:t>
            </a:r>
            <a:r>
              <a:rPr lang="ru-RU" dirty="0" smtClean="0"/>
              <a:t>посетителей</a:t>
            </a:r>
          </a:p>
          <a:p>
            <a:r>
              <a:rPr lang="ru-RU" dirty="0" smtClean="0">
                <a:hlinkClick r:id="rId4"/>
              </a:rPr>
              <a:t>Постановление </a:t>
            </a:r>
            <a:r>
              <a:rPr lang="ru-RU" dirty="0">
                <a:hlinkClick r:id="rId4"/>
              </a:rPr>
              <a:t>АС Северо-Западного округа от 19.03.2020 № </a:t>
            </a:r>
            <a:r>
              <a:rPr lang="ru-RU" dirty="0" smtClean="0">
                <a:hlinkClick r:id="rId4"/>
              </a:rPr>
              <a:t>А13-18722/2017</a:t>
            </a:r>
            <a:r>
              <a:rPr lang="ru-RU" dirty="0"/>
              <a:t>лишь совпадение IP-адресов не может служить основанием, чтобы </a:t>
            </a:r>
            <a:r>
              <a:rPr lang="ru-RU" dirty="0" err="1"/>
              <a:t>доначислить</a:t>
            </a:r>
            <a:r>
              <a:rPr lang="ru-RU" dirty="0"/>
              <a:t> </a:t>
            </a:r>
            <a:r>
              <a:rPr lang="ru-RU" dirty="0" smtClean="0"/>
              <a:t>налоги+ снижение корпоративных рисков- закрытие одной точки или всех</a:t>
            </a:r>
          </a:p>
          <a:p>
            <a:r>
              <a:rPr lang="ru-RU" dirty="0">
                <a:hlinkClick r:id="rId5"/>
              </a:rPr>
              <a:t>АС </a:t>
            </a:r>
            <a:r>
              <a:rPr lang="ru-RU" dirty="0" smtClean="0">
                <a:hlinkClick r:id="rId5"/>
              </a:rPr>
              <a:t>СКО от</a:t>
            </a:r>
            <a:r>
              <a:rPr lang="ru-RU" dirty="0">
                <a:hlinkClick r:id="rId5"/>
              </a:rPr>
              <a:t> 12.08.2019 № </a:t>
            </a:r>
            <a:r>
              <a:rPr lang="ru-RU" dirty="0" smtClean="0">
                <a:hlinkClick r:id="rId5"/>
              </a:rPr>
              <a:t>А32-34529/2018</a:t>
            </a:r>
            <a:r>
              <a:rPr lang="ru-RU" dirty="0"/>
              <a:t> одна бухгалтерская компания</a:t>
            </a:r>
          </a:p>
        </p:txBody>
      </p:sp>
      <p:sp>
        <p:nvSpPr>
          <p:cNvPr id="4" name="Объект 3"/>
          <p:cNvSpPr>
            <a:spLocks noGrp="1"/>
          </p:cNvSpPr>
          <p:nvPr>
            <p:ph sz="half" idx="2"/>
          </p:nvPr>
        </p:nvSpPr>
        <p:spPr/>
        <p:txBody>
          <a:bodyPr>
            <a:normAutofit fontScale="55000" lnSpcReduction="20000"/>
          </a:bodyPr>
          <a:lstStyle/>
          <a:p>
            <a:r>
              <a:rPr lang="ru-RU" dirty="0">
                <a:hlinkClick r:id="rId6"/>
              </a:rPr>
              <a:t>АС </a:t>
            </a:r>
            <a:r>
              <a:rPr lang="ru-RU" dirty="0" smtClean="0">
                <a:hlinkClick r:id="rId6"/>
              </a:rPr>
              <a:t>ЦО </a:t>
            </a:r>
            <a:r>
              <a:rPr lang="ru-RU" dirty="0">
                <a:hlinkClick r:id="rId6"/>
              </a:rPr>
              <a:t>от 04.08.2020 № </a:t>
            </a:r>
            <a:r>
              <a:rPr lang="ru-RU" dirty="0" smtClean="0">
                <a:hlinkClick r:id="rId6"/>
              </a:rPr>
              <a:t>А62-640/2019</a:t>
            </a:r>
            <a:r>
              <a:rPr lang="ru-RU" dirty="0"/>
              <a:t>за время сотрудничества с предпринимательницей компании удалось расширить производство и увеличить объем реализуемой продукции. </a:t>
            </a:r>
            <a:endParaRPr lang="ru-RU" dirty="0" smtClean="0"/>
          </a:p>
          <a:p>
            <a:r>
              <a:rPr lang="ru-RU" dirty="0">
                <a:hlinkClick r:id="rId7"/>
              </a:rPr>
              <a:t>АС </a:t>
            </a:r>
            <a:r>
              <a:rPr lang="ru-RU" dirty="0" smtClean="0">
                <a:hlinkClick r:id="rId7"/>
              </a:rPr>
              <a:t>ПО от</a:t>
            </a:r>
            <a:r>
              <a:rPr lang="ru-RU" dirty="0">
                <a:hlinkClick r:id="rId7"/>
              </a:rPr>
              <a:t> 29.10.2020 № </a:t>
            </a:r>
            <a:r>
              <a:rPr lang="ru-RU" dirty="0" smtClean="0">
                <a:hlinkClick r:id="rId7"/>
              </a:rPr>
              <a:t>А12-23826/2019</a:t>
            </a:r>
            <a:r>
              <a:rPr lang="ru-RU" dirty="0"/>
              <a:t>бухгалтер эпизодически посещала обособленное подразделение контрагента, чтобы получить </a:t>
            </a:r>
            <a:r>
              <a:rPr lang="ru-RU" dirty="0" err="1"/>
              <a:t>первичку</a:t>
            </a:r>
            <a:r>
              <a:rPr lang="ru-RU" dirty="0"/>
              <a:t> на отгруженные партии оборудования. После составляла документы на поставку в адрес покупателей, а также отправляла отчетность, платежные документы в банк, для чего использовала компьютер компании, но постоянно по указанному адресу не находилась. Эти доводы убедили судей, ведь налоговики не доказали факт участия организации и ее контрагента в схеме, направленной на уклонение от уплаты налогов</a:t>
            </a:r>
          </a:p>
        </p:txBody>
      </p:sp>
    </p:spTree>
    <p:extLst>
      <p:ext uri="{BB962C8B-B14F-4D97-AF65-F5344CB8AC3E}">
        <p14:creationId xmlns="" xmlns:p14="http://schemas.microsoft.com/office/powerpoint/2010/main" val="936035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a:bodyPr>
          <a:lstStyle/>
          <a:p>
            <a:r>
              <a:rPr lang="ru-RU" dirty="0">
                <a:hlinkClick r:id="rId2"/>
              </a:rPr>
              <a:t>АС Волго-Вятского округа от 18.03.2019 № </a:t>
            </a:r>
            <a:r>
              <a:rPr lang="ru-RU" dirty="0" smtClean="0">
                <a:hlinkClick r:id="rId2"/>
              </a:rPr>
              <a:t>А82-18645/2017</a:t>
            </a:r>
            <a:r>
              <a:rPr lang="ru-RU" dirty="0"/>
              <a:t> Единый IP-адрес объясняется тем, что принадлежит собственнику здания, и его совпадение вызвано исключительно технической особенностью подключения к </a:t>
            </a:r>
            <a:r>
              <a:rPr lang="ru-RU" dirty="0" smtClean="0"/>
              <a:t>интернету с 2002 года</a:t>
            </a:r>
            <a:endParaRPr lang="ru-RU" dirty="0"/>
          </a:p>
        </p:txBody>
      </p:sp>
      <p:sp>
        <p:nvSpPr>
          <p:cNvPr id="4" name="Объект 3"/>
          <p:cNvSpPr>
            <a:spLocks noGrp="1"/>
          </p:cNvSpPr>
          <p:nvPr>
            <p:ph sz="half" idx="2"/>
          </p:nvPr>
        </p:nvSpPr>
        <p:spPr/>
        <p:txBody>
          <a:bodyPr>
            <a:normAutofit/>
          </a:bodyPr>
          <a:lstStyle/>
          <a:p>
            <a:r>
              <a:rPr lang="ru-RU" dirty="0">
                <a:hlinkClick r:id="rId3"/>
              </a:rPr>
              <a:t>АС Уральского округа от 18.02.2019 № </a:t>
            </a:r>
            <a:r>
              <a:rPr lang="ru-RU" dirty="0" smtClean="0">
                <a:hlinkClick r:id="rId3"/>
              </a:rPr>
              <a:t>А07-36451/2017</a:t>
            </a:r>
            <a:r>
              <a:rPr lang="ru-RU" dirty="0"/>
              <a:t>арендовал помещения у завода, и поэтому стороны использовали доступ к интернету посредством одного и того же интернет-шлюза.</a:t>
            </a:r>
          </a:p>
        </p:txBody>
      </p:sp>
    </p:spTree>
    <p:extLst>
      <p:ext uri="{BB962C8B-B14F-4D97-AF65-F5344CB8AC3E}">
        <p14:creationId xmlns="" xmlns:p14="http://schemas.microsoft.com/office/powerpoint/2010/main" val="3625825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САМОЗАНЯТЫЕ</a:t>
            </a:r>
            <a:endParaRPr lang="ru-RU" dirty="0"/>
          </a:p>
        </p:txBody>
      </p:sp>
      <p:sp>
        <p:nvSpPr>
          <p:cNvPr id="3" name="Объект 2"/>
          <p:cNvSpPr>
            <a:spLocks noGrp="1"/>
          </p:cNvSpPr>
          <p:nvPr>
            <p:ph sz="half" idx="1"/>
          </p:nvPr>
        </p:nvSpPr>
        <p:spPr/>
        <p:txBody>
          <a:bodyPr>
            <a:normAutofit fontScale="40000" lnSpcReduction="20000"/>
          </a:bodyPr>
          <a:lstStyle/>
          <a:p>
            <a:r>
              <a:rPr lang="ru-RU" dirty="0" err="1" smtClean="0"/>
              <a:t>ПисьмО</a:t>
            </a:r>
            <a:r>
              <a:rPr lang="ru-RU" dirty="0" smtClean="0"/>
              <a:t> </a:t>
            </a:r>
            <a:r>
              <a:rPr lang="ru-RU" dirty="0"/>
              <a:t>ФНС России от 16.09.2021 № АБ-4-20/13183@ </a:t>
            </a:r>
            <a:r>
              <a:rPr lang="ru-RU" dirty="0" smtClean="0"/>
              <a:t> </a:t>
            </a:r>
            <a:r>
              <a:rPr lang="ru-RU" dirty="0"/>
              <a:t>типовые способы получения необоснованной налоговой выгоды, в том числе при подмене трудовых отношений гражданско-правовыми с «плательщиками НПД», а также оказании (принятии) услуг и выполнении (принятии) работ «</a:t>
            </a:r>
            <a:r>
              <a:rPr lang="ru-RU" dirty="0" err="1"/>
              <a:t>человекоёмких</a:t>
            </a:r>
            <a:r>
              <a:rPr lang="ru-RU" dirty="0"/>
              <a:t>» отраслей учтены в проекте изменений к Критериям самостоятельной оценки рисков для налогоплательщиков, утвержденных Приказом ФНС России от 30.05.2007 № ММ-3-06/333@.</a:t>
            </a:r>
          </a:p>
          <a:p>
            <a:r>
              <a:rPr lang="ru-RU" dirty="0" smtClean="0"/>
              <a:t>1</a:t>
            </a:r>
            <a:r>
              <a:rPr lang="ru-RU" dirty="0"/>
              <a:t>) Организационная зависимость «плательщика НПД» от своего «Заказчика», то есть:</a:t>
            </a:r>
          </a:p>
          <a:p>
            <a:r>
              <a:rPr lang="ru-RU" dirty="0"/>
              <a:t>1.1) Регистрация физлица в качестве плательщика НПД - обязательное условие «Заказчика»;</a:t>
            </a:r>
          </a:p>
          <a:p>
            <a:r>
              <a:rPr lang="ru-RU" dirty="0"/>
              <a:t>1.2) «Заказчик» распределяет «плательщиков НПД» по объектам (маршрутам), исходя из производственной необходимости;</a:t>
            </a:r>
          </a:p>
          <a:p>
            <a:r>
              <a:rPr lang="ru-RU" dirty="0"/>
              <a:t>1.3) «Заказчик» определяет режим работы «плательщика НПД», в том числе продолжительность рабочего дня (смены), время отдыха;</a:t>
            </a:r>
          </a:p>
          <a:p>
            <a:r>
              <a:rPr lang="ru-RU" dirty="0"/>
              <a:t>1.4) Работник «Заказчика» непосредственно руководит и контролирует работу "плательщика НПД" на объекте (администраторы объектов);</a:t>
            </a:r>
          </a:p>
          <a:p>
            <a:r>
              <a:rPr lang="ru-RU" dirty="0"/>
              <a:t>2) Инфраструктурная зависимость «плательщика НПД» от «Заказчика», то есть «плательщик НПД» выполняет работу полностью материалами, инструментами и оборудованием «Заказчика»;</a:t>
            </a:r>
          </a:p>
          <a:p>
            <a:r>
              <a:rPr lang="ru-RU" dirty="0"/>
              <a:t>3) Порядок оплаты услуг «плательщику НПД» и учет оказываемых услуг аналогичен порядку, установленному Трудовым кодексом РФ.</a:t>
            </a:r>
          </a:p>
        </p:txBody>
      </p:sp>
      <p:sp>
        <p:nvSpPr>
          <p:cNvPr id="4" name="Объект 3"/>
          <p:cNvSpPr>
            <a:spLocks noGrp="1"/>
          </p:cNvSpPr>
          <p:nvPr>
            <p:ph sz="half" idx="2"/>
          </p:nvPr>
        </p:nvSpPr>
        <p:spPr/>
        <p:txBody>
          <a:bodyPr>
            <a:normAutofit fontScale="40000" lnSpcReduction="20000"/>
          </a:bodyPr>
          <a:lstStyle/>
          <a:p>
            <a:pPr fontAlgn="base"/>
            <a:r>
              <a:rPr lang="ru-RU" b="1" dirty="0"/>
              <a:t>Если организация неоднократно заключала с гражданином срочные трудовые договоры на выполнение одной и той же работы, трудовой договор может быть признан заключенным на неопределенный срок</a:t>
            </a:r>
            <a:r>
              <a:rPr lang="ru-RU" b="1" dirty="0" smtClean="0"/>
              <a:t>. </a:t>
            </a:r>
            <a:r>
              <a:rPr lang="ru-RU" dirty="0"/>
              <a:t> </a:t>
            </a:r>
            <a:r>
              <a:rPr lang="ru-RU" u="sng" dirty="0">
                <a:hlinkClick r:id="rId2"/>
              </a:rPr>
              <a:t>Постановление Конституционного Суда РФ от 19.05.2020 № 25-П</a:t>
            </a:r>
            <a:endParaRPr lang="ru-RU" dirty="0"/>
          </a:p>
          <a:p>
            <a:pPr fontAlgn="base"/>
            <a:r>
              <a:rPr lang="ru-RU" b="1" dirty="0">
                <a:solidFill>
                  <a:srgbClr val="00B050"/>
                </a:solidFill>
              </a:rPr>
              <a:t>Налоговая служба сообщила о приостановлении контроля за соблюдением плательщиками НПД условий применения этого </a:t>
            </a:r>
            <a:r>
              <a:rPr lang="ru-RU" b="1" dirty="0" err="1">
                <a:solidFill>
                  <a:srgbClr val="00B050"/>
                </a:solidFill>
              </a:rPr>
              <a:t>спецрежима</a:t>
            </a:r>
            <a:r>
              <a:rPr lang="ru-RU" b="1" dirty="0" smtClean="0">
                <a:solidFill>
                  <a:srgbClr val="00B050"/>
                </a:solidFill>
              </a:rPr>
              <a:t>. Письмо </a:t>
            </a:r>
            <a:r>
              <a:rPr lang="ru-RU" b="1" dirty="0">
                <a:solidFill>
                  <a:srgbClr val="00B050"/>
                </a:solidFill>
              </a:rPr>
              <a:t>ФНС от 27.06.2019 № ЕД-4-20/12490@</a:t>
            </a:r>
          </a:p>
          <a:p>
            <a:endParaRPr lang="ru-RU" u="sng" dirty="0">
              <a:hlinkClick r:id="rId3"/>
            </a:endParaRPr>
          </a:p>
        </p:txBody>
      </p:sp>
    </p:spTree>
    <p:extLst>
      <p:ext uri="{BB962C8B-B14F-4D97-AF65-F5344CB8AC3E}">
        <p14:creationId xmlns="" xmlns:p14="http://schemas.microsoft.com/office/powerpoint/2010/main" val="3664791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62500" lnSpcReduction="20000"/>
          </a:bodyPr>
          <a:lstStyle/>
          <a:p>
            <a:pPr fontAlgn="base"/>
            <a:r>
              <a:rPr lang="ru-RU" b="1" dirty="0" smtClean="0"/>
              <a:t>При определении численности работников в целях соблюдения «патентного» лимита </a:t>
            </a:r>
            <a:r>
              <a:rPr lang="ru-RU" b="1" dirty="0" err="1" smtClean="0"/>
              <a:t>самозанятые</a:t>
            </a:r>
            <a:r>
              <a:rPr lang="ru-RU" b="1" dirty="0" smtClean="0"/>
              <a:t> больше не учитываются. </a:t>
            </a:r>
            <a:r>
              <a:rPr lang="ru-RU" u="sng" dirty="0" smtClean="0">
                <a:hlinkClick r:id="rId2"/>
              </a:rPr>
              <a:t>Письмо Минфина от 02.04.2020 № 03-11-11/26340</a:t>
            </a:r>
            <a:endParaRPr lang="en-US" u="sng" dirty="0" smtClean="0"/>
          </a:p>
          <a:p>
            <a:pPr fontAlgn="base"/>
            <a:endParaRPr lang="ru-RU" dirty="0" smtClean="0"/>
          </a:p>
          <a:p>
            <a:pPr fontAlgn="base"/>
            <a:r>
              <a:rPr lang="ru-RU" b="1" dirty="0"/>
              <a:t>Одно из условий для применения НПД – отсутствие у </a:t>
            </a:r>
            <a:r>
              <a:rPr lang="ru-RU" b="1" dirty="0" err="1"/>
              <a:t>самозанятого</a:t>
            </a:r>
            <a:r>
              <a:rPr lang="ru-RU" b="1" dirty="0"/>
              <a:t> наемных работников, с которым он состоит в трудовых отношениях. Но это не означает, что </a:t>
            </a:r>
            <a:r>
              <a:rPr lang="ru-RU" b="1" dirty="0" err="1"/>
              <a:t>самозанятым</a:t>
            </a:r>
            <a:r>
              <a:rPr lang="ru-RU" b="1" dirty="0"/>
              <a:t> может быть только убежденный одиночка</a:t>
            </a:r>
            <a:r>
              <a:rPr lang="ru-RU" b="1" dirty="0" smtClean="0"/>
              <a:t>. </a:t>
            </a:r>
            <a:r>
              <a:rPr lang="ru-RU" dirty="0"/>
              <a:t> </a:t>
            </a:r>
            <a:r>
              <a:rPr lang="ru-RU" u="sng" dirty="0">
                <a:hlinkClick r:id="rId3"/>
              </a:rPr>
              <a:t>Письмо ФНС от 12.10.2020 № АБ-4-20/16632@</a:t>
            </a:r>
            <a:endParaRPr lang="ru-RU" dirty="0"/>
          </a:p>
          <a:p>
            <a:pPr fontAlgn="base"/>
            <a:r>
              <a:rPr lang="ru-RU" dirty="0"/>
              <a:t>Дело в том, что никто не запрещает </a:t>
            </a:r>
            <a:r>
              <a:rPr lang="ru-RU" dirty="0" err="1"/>
              <a:t>самозанятым</a:t>
            </a:r>
            <a:r>
              <a:rPr lang="ru-RU" dirty="0"/>
              <a:t> привлекать помощников. Например, нанимать иных лиц по договору подряда, чтобы они помогали выполнять работы или оказывать услуги.</a:t>
            </a:r>
          </a:p>
          <a:p>
            <a:endParaRPr lang="ru-RU" dirty="0"/>
          </a:p>
        </p:txBody>
      </p:sp>
      <p:sp>
        <p:nvSpPr>
          <p:cNvPr id="4" name="Содержимое 3"/>
          <p:cNvSpPr>
            <a:spLocks noGrp="1"/>
          </p:cNvSpPr>
          <p:nvPr>
            <p:ph sz="half" idx="2"/>
          </p:nvPr>
        </p:nvSpPr>
        <p:spPr/>
        <p:txBody>
          <a:bodyPr>
            <a:normAutofit fontScale="62500" lnSpcReduction="20000"/>
          </a:bodyPr>
          <a:lstStyle/>
          <a:p>
            <a:pPr fontAlgn="base"/>
            <a:r>
              <a:rPr lang="ru-RU" b="1" dirty="0"/>
              <a:t>Суммы, выплаченные организацией плательщику НПД по договору подряда, в целях налога на прибыль не относятся к «зарплатным» расходам.</a:t>
            </a:r>
          </a:p>
          <a:p>
            <a:pPr fontAlgn="base"/>
            <a:r>
              <a:rPr lang="ru-RU" dirty="0"/>
              <a:t>Источник: </a:t>
            </a:r>
            <a:r>
              <a:rPr lang="ru-RU" u="sng" dirty="0">
                <a:hlinkClick r:id="rId4"/>
              </a:rPr>
              <a:t>Письмо Минфина от 22.07.2020 № 03-03-06/1/63730</a:t>
            </a:r>
            <a:endParaRPr lang="ru-RU" dirty="0"/>
          </a:p>
          <a:p>
            <a:pPr fontAlgn="base"/>
            <a:r>
              <a:rPr lang="ru-RU" dirty="0"/>
              <a:t>По общему правилу, выплаты физлицам – не ИП, не состоящим в штате организации-налогоплательщика, за выполнение ими работ по договорам гражданско-правового характера (в </a:t>
            </a:r>
            <a:r>
              <a:rPr lang="ru-RU" dirty="0" err="1"/>
              <a:t>т.ч</a:t>
            </a:r>
            <a:r>
              <a:rPr lang="ru-RU" dirty="0"/>
              <a:t>. договорам подряда) учитываются в составе расходов на оплату труда.</a:t>
            </a:r>
          </a:p>
          <a:p>
            <a:pPr fontAlgn="base"/>
            <a:r>
              <a:rPr lang="ru-RU" dirty="0"/>
              <a:t>Однако, по мнению Минфина, на </a:t>
            </a:r>
            <a:r>
              <a:rPr lang="ru-RU" dirty="0" err="1"/>
              <a:t>самозанятых</a:t>
            </a:r>
            <a:r>
              <a:rPr lang="ru-RU" dirty="0"/>
              <a:t> это норма не распространяется. Выплаты по договорам подряда плательщикам НПД нужно учитывать в составе прочих расходов, связанных с производством и реализацией.</a:t>
            </a:r>
          </a:p>
          <a:p>
            <a:endParaRPr lang="ru-RU" dirty="0"/>
          </a:p>
        </p:txBody>
      </p:sp>
    </p:spTree>
    <p:extLst>
      <p:ext uri="{BB962C8B-B14F-4D97-AF65-F5344CB8AC3E}">
        <p14:creationId xmlns="" xmlns:p14="http://schemas.microsoft.com/office/powerpoint/2010/main" val="292888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xmlns="" id="{091825A5-2E20-4EBA-B845-731C74A11EB8}"/>
              </a:ext>
            </a:extLst>
          </p:cNvPr>
          <p:cNvPicPr>
            <a:picLocks noChangeAspect="1"/>
          </p:cNvPicPr>
          <p:nvPr/>
        </p:nvPicPr>
        <p:blipFill>
          <a:blip r:embed="rId2" cstate="print"/>
          <a:stretch>
            <a:fillRect/>
          </a:stretch>
        </p:blipFill>
        <p:spPr>
          <a:xfrm>
            <a:off x="1526258" y="857250"/>
            <a:ext cx="9139487" cy="5143500"/>
          </a:xfrm>
          <a:prstGeom prst="rect">
            <a:avLst/>
          </a:prstGeom>
          <a:blipFill dpi="0" rotWithShape="1">
            <a:blip r:embed="rId2" cstate="print"/>
            <a:srcRect/>
            <a:stretch>
              <a:fillRect/>
            </a:stretch>
          </a:blipFill>
          <a:effectLst>
            <a:softEdge rad="635000"/>
          </a:effectLst>
        </p:spPr>
      </p:pic>
      <p:sp>
        <p:nvSpPr>
          <p:cNvPr id="11" name="Rectangle 18">
            <a:extLst>
              <a:ext uri="{FF2B5EF4-FFF2-40B4-BE49-F238E27FC236}">
                <a16:creationId xmlns:a16="http://schemas.microsoft.com/office/drawing/2014/main" xmlns="" id="{5A677010-D983-49A8-91E4-659E96672BEB}"/>
              </a:ext>
            </a:extLst>
          </p:cNvPr>
          <p:cNvSpPr/>
          <p:nvPr/>
        </p:nvSpPr>
        <p:spPr>
          <a:xfrm>
            <a:off x="1524000" y="857250"/>
            <a:ext cx="9144000" cy="5143500"/>
          </a:xfrm>
          <a:prstGeom prst="rect">
            <a:avLst/>
          </a:prstGeom>
          <a:solidFill>
            <a:schemeClr val="bg1">
              <a:lumMod val="95000"/>
              <a:alpha val="87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1" name="Rectangle 18">
            <a:extLst>
              <a:ext uri="{FF2B5EF4-FFF2-40B4-BE49-F238E27FC236}">
                <a16:creationId xmlns:a16="http://schemas.microsoft.com/office/drawing/2014/main" xmlns="" id="{4FEBCB38-E188-4A76-B08F-9B562DA8D672}"/>
              </a:ext>
            </a:extLst>
          </p:cNvPr>
          <p:cNvSpPr/>
          <p:nvPr/>
        </p:nvSpPr>
        <p:spPr>
          <a:xfrm>
            <a:off x="3729756" y="857250"/>
            <a:ext cx="6938245"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2" name="Rectangle 18">
            <a:extLst>
              <a:ext uri="{FF2B5EF4-FFF2-40B4-BE49-F238E27FC236}">
                <a16:creationId xmlns:a16="http://schemas.microsoft.com/office/drawing/2014/main" xmlns="" id="{B5849E7D-A6DB-45AA-8AEC-8D52B1560B82}"/>
              </a:ext>
            </a:extLst>
          </p:cNvPr>
          <p:cNvSpPr/>
          <p:nvPr/>
        </p:nvSpPr>
        <p:spPr>
          <a:xfrm>
            <a:off x="1524002" y="857250"/>
            <a:ext cx="2168733"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3" name="TextBox 22">
            <a:extLst>
              <a:ext uri="{FF2B5EF4-FFF2-40B4-BE49-F238E27FC236}">
                <a16:creationId xmlns:a16="http://schemas.microsoft.com/office/drawing/2014/main" xmlns="" id="{D98F1ACB-18CE-41C2-A5DE-DD0064278D8E}"/>
              </a:ext>
            </a:extLst>
          </p:cNvPr>
          <p:cNvSpPr txBox="1"/>
          <p:nvPr/>
        </p:nvSpPr>
        <p:spPr>
          <a:xfrm>
            <a:off x="1993111" y="974339"/>
            <a:ext cx="1564608" cy="830997"/>
          </a:xfrm>
          <a:prstGeom prst="rect">
            <a:avLst/>
          </a:prstGeom>
          <a:noFill/>
        </p:spPr>
        <p:txBody>
          <a:bodyPr wrap="square" lIns="0" tIns="0" rIns="0" bIns="0" rtlCol="0" anchor="ctr" anchorCtr="0">
            <a:spAutoFit/>
          </a:bodyPr>
          <a:lstStyle/>
          <a:p>
            <a:pPr defTabSz="914378">
              <a:defRPr/>
            </a:pPr>
            <a:r>
              <a:rPr lang="en-US" sz="5400" b="1" dirty="0">
                <a:solidFill>
                  <a:srgbClr val="22658C">
                    <a:lumMod val="40000"/>
                    <a:lumOff val="60000"/>
                    <a:alpha val="50000"/>
                  </a:srgbClr>
                </a:solidFill>
                <a:latin typeface="Roboto Condensed" panose="02000000000000000000" pitchFamily="2" charset="0"/>
              </a:rPr>
              <a:t>202</a:t>
            </a:r>
            <a:r>
              <a:rPr lang="ru-RU" sz="5400" b="1" dirty="0">
                <a:solidFill>
                  <a:srgbClr val="22658C">
                    <a:lumMod val="40000"/>
                    <a:lumOff val="60000"/>
                    <a:alpha val="50000"/>
                  </a:srgbClr>
                </a:solidFill>
                <a:latin typeface="Roboto Condensed" panose="02000000000000000000" pitchFamily="2" charset="0"/>
              </a:rPr>
              <a:t>1</a:t>
            </a:r>
          </a:p>
        </p:txBody>
      </p:sp>
      <p:sp>
        <p:nvSpPr>
          <p:cNvPr id="24" name="TextBox 23">
            <a:extLst>
              <a:ext uri="{FF2B5EF4-FFF2-40B4-BE49-F238E27FC236}">
                <a16:creationId xmlns:a16="http://schemas.microsoft.com/office/drawing/2014/main" xmlns="" id="{94715A1C-D05E-454D-885C-DA6E47BCF4CE}"/>
              </a:ext>
            </a:extLst>
          </p:cNvPr>
          <p:cNvSpPr txBox="1"/>
          <p:nvPr/>
        </p:nvSpPr>
        <p:spPr>
          <a:xfrm>
            <a:off x="2113901" y="1251339"/>
            <a:ext cx="1462329" cy="276999"/>
          </a:xfrm>
          <a:prstGeom prst="rect">
            <a:avLst/>
          </a:prstGeom>
          <a:noFill/>
        </p:spPr>
        <p:txBody>
          <a:bodyPr wrap="square" lIns="0" tIns="0" rIns="0" bIns="0" rtlCol="0" anchor="ctr" anchorCtr="0">
            <a:spAutoFit/>
          </a:bodyPr>
          <a:lstStyle/>
          <a:p>
            <a:pPr defTabSz="914378">
              <a:defRPr/>
            </a:pPr>
            <a:r>
              <a:rPr lang="ru-RU" sz="900" b="1" dirty="0">
                <a:solidFill>
                  <a:srgbClr val="57565A">
                    <a:lumMod val="75000"/>
                  </a:srgbClr>
                </a:solidFill>
                <a:latin typeface="Roboto Condensed" panose="02000000000000000000" pitchFamily="2" charset="0"/>
              </a:rPr>
              <a:t>ПУБЛИЧНАЯ ДЕКЛАРАЦИЯ </a:t>
            </a:r>
            <a:r>
              <a:rPr lang="en-US" sz="900" b="1" dirty="0">
                <a:solidFill>
                  <a:srgbClr val="57565A">
                    <a:lumMod val="75000"/>
                  </a:srgbClr>
                </a:solidFill>
                <a:latin typeface="Roboto Condensed" panose="02000000000000000000" pitchFamily="2" charset="0"/>
              </a:rPr>
              <a:t/>
            </a:r>
            <a:br>
              <a:rPr lang="en-US" sz="900" b="1" dirty="0">
                <a:solidFill>
                  <a:srgbClr val="57565A">
                    <a:lumMod val="75000"/>
                  </a:srgbClr>
                </a:solidFill>
                <a:latin typeface="Roboto Condensed" panose="02000000000000000000" pitchFamily="2" charset="0"/>
              </a:rPr>
            </a:br>
            <a:r>
              <a:rPr lang="ru-RU" sz="900" b="1" dirty="0">
                <a:solidFill>
                  <a:srgbClr val="57565A">
                    <a:lumMod val="75000"/>
                  </a:srgbClr>
                </a:solidFill>
                <a:latin typeface="Roboto Condensed" panose="02000000000000000000" pitchFamily="2" charset="0"/>
              </a:rPr>
              <a:t>ЦЕЛЕЙ И ЗАДАЧ</a:t>
            </a:r>
          </a:p>
        </p:txBody>
      </p:sp>
      <p:pic>
        <p:nvPicPr>
          <p:cNvPr id="25" name="Рисунок 24">
            <a:extLst>
              <a:ext uri="{FF2B5EF4-FFF2-40B4-BE49-F238E27FC236}">
                <a16:creationId xmlns:a16="http://schemas.microsoft.com/office/drawing/2014/main" xmlns="" id="{C7D19342-F099-4083-8E53-AD3F69C94551}"/>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658285" y="1204759"/>
            <a:ext cx="360262" cy="348641"/>
          </a:xfrm>
          <a:prstGeom prst="rect">
            <a:avLst/>
          </a:prstGeom>
        </p:spPr>
      </p:pic>
      <p:sp>
        <p:nvSpPr>
          <p:cNvPr id="27" name="TextBox 26">
            <a:extLst>
              <a:ext uri="{FF2B5EF4-FFF2-40B4-BE49-F238E27FC236}">
                <a16:creationId xmlns:a16="http://schemas.microsoft.com/office/drawing/2014/main" xmlns="" id="{F0FE6F30-0674-45E9-B560-0419ED86B809}"/>
              </a:ext>
            </a:extLst>
          </p:cNvPr>
          <p:cNvSpPr txBox="1"/>
          <p:nvPr/>
        </p:nvSpPr>
        <p:spPr>
          <a:xfrm>
            <a:off x="3962764" y="1168590"/>
            <a:ext cx="6381043" cy="461665"/>
          </a:xfrm>
          <a:prstGeom prst="rect">
            <a:avLst/>
          </a:prstGeom>
          <a:noFill/>
        </p:spPr>
        <p:txBody>
          <a:bodyPr wrap="square" lIns="0" tIns="0" rIns="0" bIns="0" rtlCol="0" anchor="ctr" anchorCtr="0">
            <a:spAutoFit/>
          </a:bodyPr>
          <a:lstStyle/>
          <a:p>
            <a:pPr defTabSz="914378">
              <a:defRPr/>
            </a:pPr>
            <a:r>
              <a:rPr lang="ru-RU" sz="1500" b="1" dirty="0">
                <a:solidFill>
                  <a:srgbClr val="57565A">
                    <a:lumMod val="75000"/>
                  </a:srgbClr>
                </a:solidFill>
                <a:latin typeface="Roboto Condensed" panose="02000000000000000000" pitchFamily="2" charset="0"/>
              </a:rPr>
              <a:t>ПРИОРИТЕТНЫЕ ЦЕЛИ ФНС РОССИИ </a:t>
            </a:r>
            <a:br>
              <a:rPr lang="ru-RU" sz="1500" b="1" dirty="0">
                <a:solidFill>
                  <a:srgbClr val="57565A">
                    <a:lumMod val="75000"/>
                  </a:srgbClr>
                </a:solidFill>
                <a:latin typeface="Roboto Condensed" panose="02000000000000000000" pitchFamily="2" charset="0"/>
              </a:rPr>
            </a:br>
            <a:r>
              <a:rPr lang="ru-RU" sz="1500" b="1" dirty="0">
                <a:solidFill>
                  <a:srgbClr val="57565A">
                    <a:lumMod val="75000"/>
                  </a:srgbClr>
                </a:solidFill>
                <a:latin typeface="Roboto Condensed" panose="02000000000000000000" pitchFamily="2" charset="0"/>
              </a:rPr>
              <a:t>НА 2021 ГОД</a:t>
            </a:r>
          </a:p>
        </p:txBody>
      </p:sp>
      <p:cxnSp>
        <p:nvCxnSpPr>
          <p:cNvPr id="31" name="Straight Connector 46">
            <a:extLst>
              <a:ext uri="{FF2B5EF4-FFF2-40B4-BE49-F238E27FC236}">
                <a16:creationId xmlns:a16="http://schemas.microsoft.com/office/drawing/2014/main" xmlns="" id="{811232A6-BC40-4DF7-923D-D24D79BC7A18}"/>
              </a:ext>
            </a:extLst>
          </p:cNvPr>
          <p:cNvCxnSpPr/>
          <p:nvPr/>
        </p:nvCxnSpPr>
        <p:spPr>
          <a:xfrm>
            <a:off x="5775218" y="2555566"/>
            <a:ext cx="256031" cy="155443"/>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47">
            <a:extLst>
              <a:ext uri="{FF2B5EF4-FFF2-40B4-BE49-F238E27FC236}">
                <a16:creationId xmlns:a16="http://schemas.microsoft.com/office/drawing/2014/main" xmlns="" id="{35914CA0-FE5A-45A3-A754-69F962B2F716}"/>
              </a:ext>
            </a:extLst>
          </p:cNvPr>
          <p:cNvCxnSpPr/>
          <p:nvPr/>
        </p:nvCxnSpPr>
        <p:spPr>
          <a:xfrm>
            <a:off x="5775218" y="3553423"/>
            <a:ext cx="256031" cy="155443"/>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48">
            <a:extLst>
              <a:ext uri="{FF2B5EF4-FFF2-40B4-BE49-F238E27FC236}">
                <a16:creationId xmlns:a16="http://schemas.microsoft.com/office/drawing/2014/main" xmlns="" id="{BB0E06E0-206C-43E6-A6ED-9D6608F0BDF3}"/>
              </a:ext>
            </a:extLst>
          </p:cNvPr>
          <p:cNvCxnSpPr/>
          <p:nvPr/>
        </p:nvCxnSpPr>
        <p:spPr>
          <a:xfrm>
            <a:off x="5775218" y="4542209"/>
            <a:ext cx="256031" cy="155443"/>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49">
            <a:extLst>
              <a:ext uri="{FF2B5EF4-FFF2-40B4-BE49-F238E27FC236}">
                <a16:creationId xmlns:a16="http://schemas.microsoft.com/office/drawing/2014/main" xmlns="" id="{1AF83B6F-AE0B-45B4-8347-FCB24EA0A3AA}"/>
              </a:ext>
            </a:extLst>
          </p:cNvPr>
          <p:cNvCxnSpPr/>
          <p:nvPr/>
        </p:nvCxnSpPr>
        <p:spPr>
          <a:xfrm flipH="1">
            <a:off x="5775218" y="3072637"/>
            <a:ext cx="256031" cy="155443"/>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50">
            <a:extLst>
              <a:ext uri="{FF2B5EF4-FFF2-40B4-BE49-F238E27FC236}">
                <a16:creationId xmlns:a16="http://schemas.microsoft.com/office/drawing/2014/main" xmlns="" id="{29EA2B39-615C-43C8-A440-C23165CF956B}"/>
              </a:ext>
            </a:extLst>
          </p:cNvPr>
          <p:cNvCxnSpPr/>
          <p:nvPr/>
        </p:nvCxnSpPr>
        <p:spPr>
          <a:xfrm flipH="1">
            <a:off x="5775218" y="4079566"/>
            <a:ext cx="256031" cy="155443"/>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xmlns="" id="{30E97B73-F2B5-4EA3-A9E9-C95CCEBBDD90}"/>
              </a:ext>
            </a:extLst>
          </p:cNvPr>
          <p:cNvSpPr/>
          <p:nvPr/>
        </p:nvSpPr>
        <p:spPr>
          <a:xfrm>
            <a:off x="5097139" y="2014006"/>
            <a:ext cx="761999" cy="7619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378966">
                    <a:lumMod val="60000"/>
                    <a:lumOff val="40000"/>
                  </a:srgbClr>
                </a:solidFill>
                <a:latin typeface="Roboto Condensed" panose="02000000000000000000" pitchFamily="2" charset="0"/>
                <a:ea typeface="Roboto Condensed" panose="02000000000000000000" pitchFamily="2" charset="0"/>
              </a:rPr>
              <a:t>1</a:t>
            </a:r>
            <a:endParaRPr lang="en-US" sz="2700" b="1" dirty="0">
              <a:solidFill>
                <a:srgbClr val="378966">
                  <a:lumMod val="60000"/>
                  <a:lumOff val="40000"/>
                </a:srgbClr>
              </a:solidFill>
              <a:latin typeface="Roboto Condensed" panose="02000000000000000000" pitchFamily="2" charset="0"/>
              <a:ea typeface="Roboto Condensed" panose="02000000000000000000" pitchFamily="2" charset="0"/>
            </a:endParaRPr>
          </a:p>
        </p:txBody>
      </p:sp>
      <p:sp>
        <p:nvSpPr>
          <p:cNvPr id="37" name="Oval 35">
            <a:extLst>
              <a:ext uri="{FF2B5EF4-FFF2-40B4-BE49-F238E27FC236}">
                <a16:creationId xmlns:a16="http://schemas.microsoft.com/office/drawing/2014/main" xmlns="" id="{A5DDF85B-88D7-41BB-9B1B-6364DAC5D670}"/>
              </a:ext>
            </a:extLst>
          </p:cNvPr>
          <p:cNvSpPr/>
          <p:nvPr/>
        </p:nvSpPr>
        <p:spPr>
          <a:xfrm>
            <a:off x="5959384" y="2511846"/>
            <a:ext cx="761999" cy="7619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378966">
                    <a:lumMod val="60000"/>
                    <a:lumOff val="40000"/>
                  </a:srgbClr>
                </a:solidFill>
                <a:latin typeface="Roboto Condensed" panose="02000000000000000000" pitchFamily="2" charset="0"/>
                <a:ea typeface="Roboto Condensed" panose="02000000000000000000" pitchFamily="2" charset="0"/>
              </a:rPr>
              <a:t>2</a:t>
            </a:r>
            <a:endParaRPr lang="en-US" sz="2700" b="1" dirty="0">
              <a:solidFill>
                <a:srgbClr val="378966">
                  <a:lumMod val="60000"/>
                  <a:lumOff val="40000"/>
                </a:srgbClr>
              </a:solidFill>
              <a:latin typeface="Roboto Condensed" panose="02000000000000000000" pitchFamily="2" charset="0"/>
              <a:ea typeface="Roboto Condensed" panose="02000000000000000000" pitchFamily="2" charset="0"/>
            </a:endParaRPr>
          </a:p>
        </p:txBody>
      </p:sp>
      <p:sp>
        <p:nvSpPr>
          <p:cNvPr id="38" name="Oval 35">
            <a:extLst>
              <a:ext uri="{FF2B5EF4-FFF2-40B4-BE49-F238E27FC236}">
                <a16:creationId xmlns:a16="http://schemas.microsoft.com/office/drawing/2014/main" xmlns="" id="{C5110143-D6F1-457F-8EC0-0048BE4D6106}"/>
              </a:ext>
            </a:extLst>
          </p:cNvPr>
          <p:cNvSpPr/>
          <p:nvPr/>
        </p:nvSpPr>
        <p:spPr>
          <a:xfrm>
            <a:off x="5097139" y="3009686"/>
            <a:ext cx="761999" cy="7619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378966">
                    <a:lumMod val="60000"/>
                    <a:lumOff val="40000"/>
                  </a:srgbClr>
                </a:solidFill>
                <a:latin typeface="Roboto Condensed" panose="02000000000000000000" pitchFamily="2" charset="0"/>
                <a:ea typeface="Roboto Condensed" panose="02000000000000000000" pitchFamily="2" charset="0"/>
              </a:rPr>
              <a:t>3</a:t>
            </a:r>
            <a:endParaRPr lang="en-US" sz="2700" b="1" dirty="0">
              <a:solidFill>
                <a:srgbClr val="378966">
                  <a:lumMod val="60000"/>
                  <a:lumOff val="40000"/>
                </a:srgbClr>
              </a:solidFill>
              <a:latin typeface="Roboto Condensed" panose="02000000000000000000" pitchFamily="2" charset="0"/>
              <a:ea typeface="Roboto Condensed" panose="02000000000000000000" pitchFamily="2" charset="0"/>
            </a:endParaRPr>
          </a:p>
        </p:txBody>
      </p:sp>
      <p:sp>
        <p:nvSpPr>
          <p:cNvPr id="39" name="Oval 35">
            <a:extLst>
              <a:ext uri="{FF2B5EF4-FFF2-40B4-BE49-F238E27FC236}">
                <a16:creationId xmlns:a16="http://schemas.microsoft.com/office/drawing/2014/main" xmlns="" id="{F3EA8ACF-E65D-4CCD-8122-90E0A5627CF4}"/>
              </a:ext>
            </a:extLst>
          </p:cNvPr>
          <p:cNvSpPr/>
          <p:nvPr/>
        </p:nvSpPr>
        <p:spPr>
          <a:xfrm>
            <a:off x="5959384" y="3507527"/>
            <a:ext cx="761999" cy="7619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378966">
                    <a:lumMod val="60000"/>
                    <a:lumOff val="40000"/>
                  </a:srgbClr>
                </a:solidFill>
                <a:latin typeface="Roboto Condensed" panose="02000000000000000000" pitchFamily="2" charset="0"/>
                <a:ea typeface="Roboto Condensed" panose="02000000000000000000" pitchFamily="2" charset="0"/>
              </a:rPr>
              <a:t>4</a:t>
            </a:r>
            <a:endParaRPr lang="en-US" sz="2700" b="1" dirty="0">
              <a:solidFill>
                <a:srgbClr val="378966">
                  <a:lumMod val="60000"/>
                  <a:lumOff val="40000"/>
                </a:srgbClr>
              </a:solidFill>
              <a:latin typeface="Roboto Condensed" panose="02000000000000000000" pitchFamily="2" charset="0"/>
              <a:ea typeface="Roboto Condensed" panose="02000000000000000000" pitchFamily="2" charset="0"/>
            </a:endParaRPr>
          </a:p>
        </p:txBody>
      </p:sp>
      <p:sp>
        <p:nvSpPr>
          <p:cNvPr id="40" name="Oval 35">
            <a:extLst>
              <a:ext uri="{FF2B5EF4-FFF2-40B4-BE49-F238E27FC236}">
                <a16:creationId xmlns:a16="http://schemas.microsoft.com/office/drawing/2014/main" xmlns="" id="{CF34D817-0327-4C40-A4C5-4B337E11005E}"/>
              </a:ext>
            </a:extLst>
          </p:cNvPr>
          <p:cNvSpPr/>
          <p:nvPr/>
        </p:nvSpPr>
        <p:spPr>
          <a:xfrm>
            <a:off x="5097139" y="4005367"/>
            <a:ext cx="761999" cy="7619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378966">
                    <a:lumMod val="60000"/>
                    <a:lumOff val="40000"/>
                  </a:srgbClr>
                </a:solidFill>
                <a:latin typeface="Roboto Condensed" panose="02000000000000000000" pitchFamily="2" charset="0"/>
                <a:ea typeface="Roboto Condensed" panose="02000000000000000000" pitchFamily="2" charset="0"/>
              </a:rPr>
              <a:t>5</a:t>
            </a:r>
            <a:endParaRPr lang="en-US" sz="2700" b="1" dirty="0">
              <a:solidFill>
                <a:srgbClr val="378966">
                  <a:lumMod val="60000"/>
                  <a:lumOff val="40000"/>
                </a:srgbClr>
              </a:solidFill>
              <a:latin typeface="Roboto Condensed" panose="02000000000000000000" pitchFamily="2" charset="0"/>
              <a:ea typeface="Roboto Condensed" panose="02000000000000000000" pitchFamily="2" charset="0"/>
            </a:endParaRPr>
          </a:p>
        </p:txBody>
      </p:sp>
      <p:sp>
        <p:nvSpPr>
          <p:cNvPr id="43" name="Oval 35">
            <a:extLst>
              <a:ext uri="{FF2B5EF4-FFF2-40B4-BE49-F238E27FC236}">
                <a16:creationId xmlns:a16="http://schemas.microsoft.com/office/drawing/2014/main" xmlns="" id="{B71AB32D-CE48-4F30-8791-CEF9A5471C5F}"/>
              </a:ext>
            </a:extLst>
          </p:cNvPr>
          <p:cNvSpPr/>
          <p:nvPr/>
        </p:nvSpPr>
        <p:spPr>
          <a:xfrm>
            <a:off x="5959384" y="4503206"/>
            <a:ext cx="761999" cy="7619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378966">
                    <a:lumMod val="60000"/>
                    <a:lumOff val="40000"/>
                  </a:srgbClr>
                </a:solidFill>
                <a:latin typeface="Roboto Condensed" panose="02000000000000000000" pitchFamily="2" charset="0"/>
                <a:ea typeface="Roboto Condensed" panose="02000000000000000000" pitchFamily="2" charset="0"/>
              </a:rPr>
              <a:t>6</a:t>
            </a:r>
            <a:endParaRPr lang="en-US" sz="2700" b="1" dirty="0">
              <a:solidFill>
                <a:srgbClr val="378966">
                  <a:lumMod val="60000"/>
                  <a:lumOff val="40000"/>
                </a:srgbClr>
              </a:solidFill>
              <a:latin typeface="Roboto Condensed" panose="02000000000000000000" pitchFamily="2" charset="0"/>
              <a:ea typeface="Roboto Condensed" panose="02000000000000000000" pitchFamily="2" charset="0"/>
            </a:endParaRPr>
          </a:p>
        </p:txBody>
      </p:sp>
      <p:sp>
        <p:nvSpPr>
          <p:cNvPr id="44" name="Rectangle 29">
            <a:extLst>
              <a:ext uri="{FF2B5EF4-FFF2-40B4-BE49-F238E27FC236}">
                <a16:creationId xmlns:a16="http://schemas.microsoft.com/office/drawing/2014/main" xmlns="" id="{A197A4B8-E274-4677-9004-AA526D2C702B}"/>
              </a:ext>
            </a:extLst>
          </p:cNvPr>
          <p:cNvSpPr/>
          <p:nvPr/>
        </p:nvSpPr>
        <p:spPr>
          <a:xfrm>
            <a:off x="2061531" y="4122061"/>
            <a:ext cx="2766344" cy="528606"/>
          </a:xfrm>
          <a:prstGeom prst="rect">
            <a:avLst/>
          </a:prstGeom>
        </p:spPr>
        <p:txBody>
          <a:bodyPr wrap="square" anchor="ctr">
            <a:spAutoFit/>
          </a:bodyPr>
          <a:lstStyle/>
          <a:p>
            <a:pPr defTabSz="914378">
              <a:lnSpc>
                <a:spcPct val="90000"/>
              </a:lnSpc>
              <a:defRPr/>
            </a:pPr>
            <a:r>
              <a:rPr lang="ru-RU" sz="1050" b="1" dirty="0">
                <a:solidFill>
                  <a:srgbClr val="57565A">
                    <a:lumMod val="75000"/>
                  </a:srgbClr>
                </a:solidFill>
                <a:latin typeface="Roboto Condensed" panose="02000000000000000000" pitchFamily="2" charset="0"/>
                <a:ea typeface="Roboto Condensed" panose="02000000000000000000" pitchFamily="2" charset="0"/>
              </a:rPr>
              <a:t>ПОВЫШЕНИЕ ЭФФЕКТИВНОСТИ ИСПОЛЬЗОВАНИЯ ИНСТРУМЕНТОВ НАЛОГОВОГО АДМИНИСТРИРОВАНИЯ</a:t>
            </a:r>
          </a:p>
        </p:txBody>
      </p:sp>
      <p:sp>
        <p:nvSpPr>
          <p:cNvPr id="45" name="Rectangle 29">
            <a:extLst>
              <a:ext uri="{FF2B5EF4-FFF2-40B4-BE49-F238E27FC236}">
                <a16:creationId xmlns:a16="http://schemas.microsoft.com/office/drawing/2014/main" xmlns="" id="{4C1C3A51-C38F-4DA2-ADC3-54A6E662F394}"/>
              </a:ext>
            </a:extLst>
          </p:cNvPr>
          <p:cNvSpPr/>
          <p:nvPr/>
        </p:nvSpPr>
        <p:spPr>
          <a:xfrm>
            <a:off x="6876792" y="2638045"/>
            <a:ext cx="3224379" cy="383182"/>
          </a:xfrm>
          <a:prstGeom prst="rect">
            <a:avLst/>
          </a:prstGeom>
        </p:spPr>
        <p:txBody>
          <a:bodyPr wrap="square" anchor="ctr">
            <a:spAutoFit/>
          </a:bodyPr>
          <a:lstStyle/>
          <a:p>
            <a:pPr defTabSz="914378">
              <a:lnSpc>
                <a:spcPct val="90000"/>
              </a:lnSpc>
              <a:defRPr/>
            </a:pPr>
            <a:r>
              <a:rPr lang="ru-RU" sz="1050" b="1" dirty="0">
                <a:solidFill>
                  <a:srgbClr val="57565A">
                    <a:lumMod val="75000"/>
                  </a:srgbClr>
                </a:solidFill>
                <a:latin typeface="Roboto Condensed" panose="02000000000000000000" pitchFamily="2" charset="0"/>
                <a:ea typeface="Roboto Condensed" panose="02000000000000000000" pitchFamily="2" charset="0"/>
              </a:rPr>
              <a:t>СОВЕРШЕНСТВОВАНИЕ КАЧЕСТВА </a:t>
            </a:r>
            <a:br>
              <a:rPr lang="ru-RU" sz="1050" b="1" dirty="0">
                <a:solidFill>
                  <a:srgbClr val="57565A">
                    <a:lumMod val="75000"/>
                  </a:srgbClr>
                </a:solidFill>
                <a:latin typeface="Roboto Condensed" panose="02000000000000000000" pitchFamily="2" charset="0"/>
                <a:ea typeface="Roboto Condensed" panose="02000000000000000000" pitchFamily="2" charset="0"/>
              </a:rPr>
            </a:br>
            <a:r>
              <a:rPr lang="ru-RU" sz="1050" b="1" dirty="0">
                <a:solidFill>
                  <a:srgbClr val="57565A">
                    <a:lumMod val="75000"/>
                  </a:srgbClr>
                </a:solidFill>
                <a:latin typeface="Roboto Condensed" panose="02000000000000000000" pitchFamily="2" charset="0"/>
                <a:ea typeface="Roboto Condensed" panose="02000000000000000000" pitchFamily="2" charset="0"/>
              </a:rPr>
              <a:t>ПРЕДОСТАВЛЕНИЯ УСЛУГ</a:t>
            </a:r>
          </a:p>
        </p:txBody>
      </p:sp>
      <p:sp>
        <p:nvSpPr>
          <p:cNvPr id="46" name="Rectangle 29">
            <a:extLst>
              <a:ext uri="{FF2B5EF4-FFF2-40B4-BE49-F238E27FC236}">
                <a16:creationId xmlns:a16="http://schemas.microsoft.com/office/drawing/2014/main" xmlns="" id="{390D7CFE-C2D1-424F-AFA7-6CEE04676DD8}"/>
              </a:ext>
            </a:extLst>
          </p:cNvPr>
          <p:cNvSpPr/>
          <p:nvPr/>
        </p:nvSpPr>
        <p:spPr>
          <a:xfrm>
            <a:off x="2061532" y="5301093"/>
            <a:ext cx="3224379" cy="383182"/>
          </a:xfrm>
          <a:prstGeom prst="rect">
            <a:avLst/>
          </a:prstGeom>
        </p:spPr>
        <p:txBody>
          <a:bodyPr wrap="square" anchor="ctr">
            <a:spAutoFit/>
          </a:bodyPr>
          <a:lstStyle/>
          <a:p>
            <a:pPr defTabSz="914378">
              <a:lnSpc>
                <a:spcPct val="90000"/>
              </a:lnSpc>
              <a:defRPr/>
            </a:pPr>
            <a:r>
              <a:rPr lang="ru-RU" sz="1050" b="1" dirty="0">
                <a:solidFill>
                  <a:srgbClr val="57565A">
                    <a:lumMod val="75000"/>
                  </a:srgbClr>
                </a:solidFill>
                <a:highlight>
                  <a:srgbClr val="FFFF00"/>
                </a:highlight>
                <a:latin typeface="Roboto Condensed" panose="02000000000000000000" pitchFamily="2" charset="0"/>
                <a:ea typeface="Roboto Condensed" panose="02000000000000000000" pitchFamily="2" charset="0"/>
              </a:rPr>
              <a:t>СОВЕРШЕНСТВОВАНИЕ МЕР </a:t>
            </a:r>
            <a:br>
              <a:rPr lang="ru-RU" sz="1050" b="1" dirty="0">
                <a:solidFill>
                  <a:srgbClr val="57565A">
                    <a:lumMod val="75000"/>
                  </a:srgbClr>
                </a:solidFill>
                <a:highlight>
                  <a:srgbClr val="FFFF00"/>
                </a:highlight>
                <a:latin typeface="Roboto Condensed" panose="02000000000000000000" pitchFamily="2" charset="0"/>
                <a:ea typeface="Roboto Condensed" panose="02000000000000000000" pitchFamily="2" charset="0"/>
              </a:rPr>
            </a:br>
            <a:r>
              <a:rPr lang="ru-RU" sz="1050" b="1" dirty="0">
                <a:solidFill>
                  <a:srgbClr val="57565A">
                    <a:lumMod val="75000"/>
                  </a:srgbClr>
                </a:solidFill>
                <a:highlight>
                  <a:srgbClr val="FFFF00"/>
                </a:highlight>
                <a:latin typeface="Roboto Condensed" panose="02000000000000000000" pitchFamily="2" charset="0"/>
                <a:ea typeface="Roboto Condensed" panose="02000000000000000000" pitchFamily="2" charset="0"/>
              </a:rPr>
              <a:t>ПО ПРОТИВОДЕЙСТВИЮ КОРРУПЦИИ</a:t>
            </a:r>
          </a:p>
        </p:txBody>
      </p:sp>
      <p:sp>
        <p:nvSpPr>
          <p:cNvPr id="51" name="Rectangle 29">
            <a:extLst>
              <a:ext uri="{FF2B5EF4-FFF2-40B4-BE49-F238E27FC236}">
                <a16:creationId xmlns:a16="http://schemas.microsoft.com/office/drawing/2014/main" xmlns="" id="{6C75D3FA-8CCB-42D0-BEBC-2B9A0E0CFAB4}"/>
              </a:ext>
            </a:extLst>
          </p:cNvPr>
          <p:cNvSpPr/>
          <p:nvPr/>
        </p:nvSpPr>
        <p:spPr>
          <a:xfrm>
            <a:off x="6876791" y="3499808"/>
            <a:ext cx="3404675" cy="819455"/>
          </a:xfrm>
          <a:prstGeom prst="rect">
            <a:avLst/>
          </a:prstGeom>
        </p:spPr>
        <p:txBody>
          <a:bodyPr wrap="square" anchor="ctr">
            <a:spAutoFit/>
          </a:bodyPr>
          <a:lstStyle/>
          <a:p>
            <a:pPr defTabSz="914378">
              <a:lnSpc>
                <a:spcPct val="90000"/>
              </a:lnSpc>
              <a:defRPr/>
            </a:pPr>
            <a:r>
              <a:rPr lang="ru-RU" sz="1050" b="1" dirty="0">
                <a:solidFill>
                  <a:srgbClr val="57565A">
                    <a:lumMod val="75000"/>
                  </a:srgbClr>
                </a:solidFill>
                <a:highlight>
                  <a:srgbClr val="FFFF00"/>
                </a:highlight>
                <a:latin typeface="Roboto Condensed" panose="02000000000000000000" pitchFamily="2" charset="0"/>
                <a:ea typeface="Roboto Condensed" panose="02000000000000000000" pitchFamily="2" charset="0"/>
              </a:rPr>
              <a:t>СОВЕРШЕНСТВОВАНИЕ УСЛОВИЙ ДЛЯ ЗАЩИТЫ ИНТЕРЕСОВ НАЛОГОПЛАТЕЛЬЩИКОВ В РАМКАХ ДОСУДЕБНОГО УРЕГУЛИРОВАНИЯ СПОРОВ И СНИЖЕНИЯ КОЛИЧЕСТВА НАЛОГОВЫХ СПОРОВ В СУДАХ</a:t>
            </a:r>
          </a:p>
        </p:txBody>
      </p:sp>
      <p:sp>
        <p:nvSpPr>
          <p:cNvPr id="52" name="Rectangle 29">
            <a:extLst>
              <a:ext uri="{FF2B5EF4-FFF2-40B4-BE49-F238E27FC236}">
                <a16:creationId xmlns:a16="http://schemas.microsoft.com/office/drawing/2014/main" xmlns="" id="{85C44864-B511-4503-AD42-1A684E63C2B2}"/>
              </a:ext>
            </a:extLst>
          </p:cNvPr>
          <p:cNvSpPr/>
          <p:nvPr/>
        </p:nvSpPr>
        <p:spPr>
          <a:xfrm>
            <a:off x="2061532" y="2105196"/>
            <a:ext cx="3224379" cy="528606"/>
          </a:xfrm>
          <a:prstGeom prst="rect">
            <a:avLst/>
          </a:prstGeom>
        </p:spPr>
        <p:txBody>
          <a:bodyPr wrap="square" anchor="ctr">
            <a:spAutoFit/>
          </a:bodyPr>
          <a:lstStyle/>
          <a:p>
            <a:pPr defTabSz="914378">
              <a:lnSpc>
                <a:spcPct val="90000"/>
              </a:lnSpc>
              <a:defRPr/>
            </a:pPr>
            <a:r>
              <a:rPr lang="ru-RU" sz="1050" b="1" dirty="0">
                <a:solidFill>
                  <a:srgbClr val="57565A">
                    <a:lumMod val="75000"/>
                  </a:srgbClr>
                </a:solidFill>
                <a:latin typeface="Roboto Condensed" panose="02000000000000000000" pitchFamily="2" charset="0"/>
                <a:ea typeface="Roboto Condensed" panose="02000000000000000000" pitchFamily="2" charset="0"/>
              </a:rPr>
              <a:t>ОПТИМИЗАЦИЯ ПРОЦЕДУР, СВЯЗАННЫХ С РЕГИСТРАЦИЕЙ ЮРИДИЧЕСКИХ ЛИЦ И ИНДИВИДУАЛЬНЫХ ПРЕДПРИНИМАТЕЛЕЙ</a:t>
            </a:r>
          </a:p>
        </p:txBody>
      </p:sp>
      <p:sp>
        <p:nvSpPr>
          <p:cNvPr id="53" name="Rectangle 29">
            <a:extLst>
              <a:ext uri="{FF2B5EF4-FFF2-40B4-BE49-F238E27FC236}">
                <a16:creationId xmlns:a16="http://schemas.microsoft.com/office/drawing/2014/main" xmlns="" id="{56DDC5C2-3200-4CF9-8A9A-3008B0EEDDED}"/>
              </a:ext>
            </a:extLst>
          </p:cNvPr>
          <p:cNvSpPr/>
          <p:nvPr/>
        </p:nvSpPr>
        <p:spPr>
          <a:xfrm>
            <a:off x="6876792" y="4619901"/>
            <a:ext cx="3224379" cy="528606"/>
          </a:xfrm>
          <a:prstGeom prst="rect">
            <a:avLst/>
          </a:prstGeom>
        </p:spPr>
        <p:txBody>
          <a:bodyPr wrap="square" anchor="ctr">
            <a:spAutoFit/>
          </a:bodyPr>
          <a:lstStyle/>
          <a:p>
            <a:pPr defTabSz="914378">
              <a:lnSpc>
                <a:spcPct val="90000"/>
              </a:lnSpc>
              <a:defRPr/>
            </a:pPr>
            <a:r>
              <a:rPr lang="ru-RU" sz="1050" b="1" dirty="0">
                <a:solidFill>
                  <a:srgbClr val="57565A">
                    <a:lumMod val="75000"/>
                  </a:srgbClr>
                </a:solidFill>
                <a:latin typeface="Roboto Condensed" panose="02000000000000000000" pitchFamily="2" charset="0"/>
                <a:ea typeface="Roboto Condensed" panose="02000000000000000000" pitchFamily="2" charset="0"/>
              </a:rPr>
              <a:t>ПОВЫШЕНИЕ ЭФФЕКТИВНОСТИ КОНТРОЛЬНЫХ МЕРОПРИЯТИЙ ЗА ПРОВОДИМЫМИ РЕЗИДЕНТАМИ И НЕРЕЗИДЕНТАМИ ВАЛЮТНЫМИ ОПЕРАЦИЯМИ</a:t>
            </a:r>
          </a:p>
        </p:txBody>
      </p:sp>
      <p:sp>
        <p:nvSpPr>
          <p:cNvPr id="28" name="Oval 35">
            <a:extLst>
              <a:ext uri="{FF2B5EF4-FFF2-40B4-BE49-F238E27FC236}">
                <a16:creationId xmlns:a16="http://schemas.microsoft.com/office/drawing/2014/main" xmlns="" id="{CF34D817-0327-4C40-A4C5-4B337E11005E}"/>
              </a:ext>
            </a:extLst>
          </p:cNvPr>
          <p:cNvSpPr/>
          <p:nvPr/>
        </p:nvSpPr>
        <p:spPr>
          <a:xfrm>
            <a:off x="5097139" y="5049182"/>
            <a:ext cx="761999" cy="76199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r>
              <a:rPr lang="ru-RU" sz="2700" b="1" dirty="0">
                <a:solidFill>
                  <a:srgbClr val="378966">
                    <a:lumMod val="60000"/>
                    <a:lumOff val="40000"/>
                  </a:srgbClr>
                </a:solidFill>
                <a:latin typeface="Roboto Condensed" panose="02000000000000000000" pitchFamily="2" charset="0"/>
                <a:ea typeface="Roboto Condensed" panose="02000000000000000000" pitchFamily="2" charset="0"/>
              </a:rPr>
              <a:t>7</a:t>
            </a:r>
            <a:endParaRPr lang="en-US" sz="2700" b="1" dirty="0">
              <a:solidFill>
                <a:srgbClr val="378966">
                  <a:lumMod val="60000"/>
                  <a:lumOff val="40000"/>
                </a:srgbClr>
              </a:solidFill>
              <a:latin typeface="Roboto Condensed" panose="02000000000000000000" pitchFamily="2" charset="0"/>
              <a:ea typeface="Roboto Condensed" panose="02000000000000000000" pitchFamily="2" charset="0"/>
            </a:endParaRPr>
          </a:p>
        </p:txBody>
      </p:sp>
      <p:cxnSp>
        <p:nvCxnSpPr>
          <p:cNvPr id="29" name="Straight Connector 50">
            <a:extLst>
              <a:ext uri="{FF2B5EF4-FFF2-40B4-BE49-F238E27FC236}">
                <a16:creationId xmlns:a16="http://schemas.microsoft.com/office/drawing/2014/main" xmlns="" id="{29EA2B39-615C-43C8-A440-C23165CF956B}"/>
              </a:ext>
            </a:extLst>
          </p:cNvPr>
          <p:cNvCxnSpPr/>
          <p:nvPr/>
        </p:nvCxnSpPr>
        <p:spPr>
          <a:xfrm flipH="1">
            <a:off x="5839970" y="5157193"/>
            <a:ext cx="256031" cy="155443"/>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xmlns="" id="{390D7CFE-C2D1-424F-AFA7-6CEE04676DD8}"/>
              </a:ext>
            </a:extLst>
          </p:cNvPr>
          <p:cNvSpPr/>
          <p:nvPr/>
        </p:nvSpPr>
        <p:spPr>
          <a:xfrm>
            <a:off x="2061532" y="3242967"/>
            <a:ext cx="3224379" cy="253916"/>
          </a:xfrm>
          <a:prstGeom prst="rect">
            <a:avLst/>
          </a:prstGeom>
        </p:spPr>
        <p:txBody>
          <a:bodyPr wrap="square" anchor="ctr">
            <a:spAutoFit/>
          </a:bodyPr>
          <a:lstStyle/>
          <a:p>
            <a:pPr defTabSz="914378">
              <a:defRPr/>
            </a:pPr>
            <a:r>
              <a:rPr lang="ru-RU" sz="1050" b="1" dirty="0">
                <a:solidFill>
                  <a:srgbClr val="57565A">
                    <a:lumMod val="75000"/>
                  </a:srgbClr>
                </a:solidFill>
                <a:latin typeface="Roboto Condensed" panose="02000000000000000000" pitchFamily="2" charset="0"/>
              </a:rPr>
              <a:t>РАЗВИТИЕ СИСТЕМЫ НАЛОГОВОГО МОНИТОРИНГА</a:t>
            </a:r>
          </a:p>
        </p:txBody>
      </p:sp>
    </p:spTree>
    <p:extLst>
      <p:ext uri="{BB962C8B-B14F-4D97-AF65-F5344CB8AC3E}">
        <p14:creationId xmlns="" xmlns:p14="http://schemas.microsoft.com/office/powerpoint/2010/main" val="1382164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Самозанятые</a:t>
            </a:r>
            <a:endParaRPr lang="ru-RU" dirty="0"/>
          </a:p>
        </p:txBody>
      </p:sp>
      <p:sp>
        <p:nvSpPr>
          <p:cNvPr id="3" name="Содержимое 2"/>
          <p:cNvSpPr>
            <a:spLocks noGrp="1"/>
          </p:cNvSpPr>
          <p:nvPr>
            <p:ph sz="half" idx="1"/>
          </p:nvPr>
        </p:nvSpPr>
        <p:spPr/>
        <p:txBody>
          <a:bodyPr>
            <a:normAutofit fontScale="55000" lnSpcReduction="20000"/>
          </a:bodyPr>
          <a:lstStyle/>
          <a:p>
            <a:r>
              <a:rPr lang="ru-RU" b="1" dirty="0" smtClean="0"/>
              <a:t>Нельзя совмещать с другими </a:t>
            </a:r>
            <a:r>
              <a:rPr lang="ru-RU" b="1" dirty="0" err="1" smtClean="0"/>
              <a:t>спецрежимами</a:t>
            </a:r>
            <a:r>
              <a:rPr lang="ru-RU" b="1" dirty="0" smtClean="0"/>
              <a:t> Письмо Минфина России от 10 июня 2019 г. №03-11-11/42032-</a:t>
            </a:r>
          </a:p>
          <a:p>
            <a:r>
              <a:rPr lang="ru-RU" b="1" dirty="0" smtClean="0"/>
              <a:t>Возмещение коммуналки не доход- Письмо ФНС России от 13 июня 2019 №СД-4-3/11446@ «О направлении письма Минфина России от 29.05.2019 N 03-11-09/40094»</a:t>
            </a:r>
          </a:p>
          <a:p>
            <a:r>
              <a:rPr lang="ru-RU" dirty="0" smtClean="0"/>
              <a:t> выдать кассовый чек- </a:t>
            </a:r>
            <a:r>
              <a:rPr lang="ru-RU" b="1" dirty="0" smtClean="0"/>
              <a:t>Письмо Минфина от 2 июля 2019 года №03-11-10/48609</a:t>
            </a:r>
          </a:p>
          <a:p>
            <a:r>
              <a:rPr lang="ru-RU" b="1" dirty="0"/>
              <a:t>Компания не сможет учесть в расходах суммы, уплаченные за услуги, которые оказывал плательщик НПД, на основании одного лишь акта об оказании услуг. </a:t>
            </a:r>
            <a:r>
              <a:rPr lang="ru-RU" dirty="0"/>
              <a:t> </a:t>
            </a:r>
            <a:r>
              <a:rPr lang="ru-RU" u="sng" dirty="0">
                <a:hlinkClick r:id="rId2"/>
              </a:rPr>
              <a:t>Письмо ФНС от 20.02.2019 N СД-4-3/2899@</a:t>
            </a:r>
            <a:endParaRPr lang="ru-RU" dirty="0"/>
          </a:p>
          <a:p>
            <a:endParaRPr lang="ru-RU" dirty="0"/>
          </a:p>
        </p:txBody>
      </p:sp>
      <p:sp>
        <p:nvSpPr>
          <p:cNvPr id="4" name="Содержимое 3"/>
          <p:cNvSpPr>
            <a:spLocks noGrp="1"/>
          </p:cNvSpPr>
          <p:nvPr>
            <p:ph sz="half" idx="2"/>
          </p:nvPr>
        </p:nvSpPr>
        <p:spPr/>
        <p:txBody>
          <a:bodyPr>
            <a:normAutofit fontScale="55000" lnSpcReduction="20000"/>
          </a:bodyPr>
          <a:lstStyle/>
          <a:p>
            <a:r>
              <a:rPr lang="ru-RU" b="1" dirty="0" smtClean="0"/>
              <a:t>Письмо ФНС России от 6 мая 2019 г. №БС-3-3/4480@ </a:t>
            </a:r>
            <a:r>
              <a:rPr lang="ru-RU" dirty="0" smtClean="0"/>
              <a:t>о передаче налогоплательщиком налога на профессиональный доход сведений о расчетах в налоговый орган</a:t>
            </a:r>
          </a:p>
          <a:p>
            <a:pPr fontAlgn="base"/>
            <a:r>
              <a:rPr lang="ru-RU" b="1" dirty="0" smtClean="0"/>
              <a:t>Письмо ФНС России от 26 июня 2019 года №БС-4-11/12435@</a:t>
            </a:r>
            <a:r>
              <a:rPr lang="ru-RU" dirty="0" smtClean="0"/>
              <a:t> об уплате страховых взносов на ОПС в случае утраты ИП права применения НПД (отказа от применения)</a:t>
            </a:r>
            <a:r>
              <a:rPr lang="ru-RU" b="1" dirty="0"/>
              <a:t> </a:t>
            </a:r>
            <a:endParaRPr lang="en-US" b="1" dirty="0" smtClean="0"/>
          </a:p>
          <a:p>
            <a:pPr fontAlgn="base"/>
            <a:r>
              <a:rPr lang="ru-RU" b="1" dirty="0" smtClean="0"/>
              <a:t>В </a:t>
            </a:r>
            <a:r>
              <a:rPr lang="ru-RU" b="1" dirty="0"/>
              <a:t>отношении деятельности по сдаче в аренду нежилых помещений (например, офисов) применять налог на профессиональный доход нельзя.</a:t>
            </a:r>
          </a:p>
          <a:p>
            <a:pPr fontAlgn="base"/>
            <a:r>
              <a:rPr lang="ru-RU" dirty="0"/>
              <a:t>Источник: </a:t>
            </a:r>
            <a:r>
              <a:rPr lang="ru-RU" u="sng" dirty="0">
                <a:hlinkClick r:id="rId3"/>
              </a:rPr>
              <a:t>Письмо Минфина от 27.12.2019 № 03-11-11/102607</a:t>
            </a:r>
            <a:endParaRPr lang="ru-RU" dirty="0"/>
          </a:p>
          <a:p>
            <a:pPr fontAlgn="base"/>
            <a:r>
              <a:rPr lang="ru-RU" dirty="0"/>
              <a:t>Согласно </a:t>
            </a:r>
            <a:r>
              <a:rPr lang="ru-RU" u="sng" dirty="0">
                <a:hlinkClick r:id="rId4"/>
              </a:rPr>
              <a:t>п.3 ч.2 ст.6 Федерального закона от 27.11.2018 № 422-ФЗ</a:t>
            </a:r>
            <a:r>
              <a:rPr lang="ru-RU" dirty="0"/>
              <a:t> объектом обложения НПД не признаются доходы от передачи имущественных прав на недвижимое имущество (за исключением аренды жилых помещений).</a:t>
            </a:r>
          </a:p>
          <a:p>
            <a:pPr fontAlgn="base"/>
            <a:r>
              <a:rPr lang="ru-RU" dirty="0"/>
              <a:t>Т.е. если гражданин или ИП сдает в аренду квартиру, он вправе применять налог на </a:t>
            </a:r>
            <a:r>
              <a:rPr lang="ru-RU" dirty="0" err="1"/>
              <a:t>профдоход</a:t>
            </a:r>
            <a:r>
              <a:rPr lang="ru-RU" dirty="0"/>
              <a:t> в отношении такой деятельности. А при сдаче в аренду офисных помещений – н</a:t>
            </a:r>
          </a:p>
          <a:p>
            <a:endParaRPr lang="ru-RU" dirty="0"/>
          </a:p>
        </p:txBody>
      </p:sp>
    </p:spTree>
    <p:extLst>
      <p:ext uri="{BB962C8B-B14F-4D97-AF65-F5344CB8AC3E}">
        <p14:creationId xmlns="" xmlns:p14="http://schemas.microsoft.com/office/powerpoint/2010/main" val="1863137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Трудовой или ПОДРЯДА</a:t>
            </a:r>
            <a:endParaRPr lang="ru-RU" dirty="0"/>
          </a:p>
        </p:txBody>
      </p:sp>
      <p:graphicFrame>
        <p:nvGraphicFramePr>
          <p:cNvPr id="5" name="Объект 4"/>
          <p:cNvGraphicFramePr>
            <a:graphicFrameLocks noGrp="1"/>
          </p:cNvGraphicFramePr>
          <p:nvPr>
            <p:ph sz="half" idx="1"/>
            <p:extLst/>
          </p:nvPr>
        </p:nvGraphicFramePr>
        <p:xfrm>
          <a:off x="1728664" y="1791580"/>
          <a:ext cx="4038600" cy="2648274"/>
        </p:xfrm>
        <a:graphic>
          <a:graphicData uri="http://schemas.openxmlformats.org/drawingml/2006/table">
            <a:tbl>
              <a:tblPr/>
              <a:tblGrid>
                <a:gridCol w="1346200">
                  <a:extLst>
                    <a:ext uri="{9D8B030D-6E8A-4147-A177-3AD203B41FA5}">
                      <a16:colId xmlns:a16="http://schemas.microsoft.com/office/drawing/2014/main" xmlns="" val="20000"/>
                    </a:ext>
                  </a:extLst>
                </a:gridCol>
                <a:gridCol w="1346200">
                  <a:extLst>
                    <a:ext uri="{9D8B030D-6E8A-4147-A177-3AD203B41FA5}">
                      <a16:colId xmlns:a16="http://schemas.microsoft.com/office/drawing/2014/main" xmlns="" val="20001"/>
                    </a:ext>
                  </a:extLst>
                </a:gridCol>
                <a:gridCol w="1346200">
                  <a:extLst>
                    <a:ext uri="{9D8B030D-6E8A-4147-A177-3AD203B41FA5}">
                      <a16:colId xmlns:a16="http://schemas.microsoft.com/office/drawing/2014/main" xmlns="" val="20002"/>
                    </a:ext>
                  </a:extLst>
                </a:gridCol>
              </a:tblGrid>
              <a:tr h="224775">
                <a:tc>
                  <a:txBody>
                    <a:bodyPr/>
                    <a:lstStyle/>
                    <a:p>
                      <a:pPr algn="l"/>
                      <a:r>
                        <a:rPr lang="ru-RU" sz="1000">
                          <a:solidFill>
                            <a:srgbClr val="FFFFFF"/>
                          </a:solidFill>
                          <a:effectLst/>
                        </a:rPr>
                        <a:t>Показатели</a:t>
                      </a:r>
                    </a:p>
                  </a:txBody>
                  <a:tcPr marL="21007" marR="63021" marT="36762" marB="36762" anchor="ctr">
                    <a:lnL>
                      <a:noFill/>
                    </a:lnL>
                    <a:lnR>
                      <a:noFill/>
                    </a:lnR>
                    <a:lnT>
                      <a:noFill/>
                    </a:lnT>
                    <a:lnB>
                      <a:noFill/>
                    </a:lnB>
                    <a:solidFill>
                      <a:srgbClr val="000000"/>
                    </a:solidFill>
                  </a:tcPr>
                </a:tc>
                <a:tc>
                  <a:txBody>
                    <a:bodyPr/>
                    <a:lstStyle/>
                    <a:p>
                      <a:pPr algn="l"/>
                      <a:r>
                        <a:rPr lang="ru-RU" sz="1000">
                          <a:solidFill>
                            <a:srgbClr val="FFFFFF"/>
                          </a:solidFill>
                          <a:effectLst/>
                        </a:rPr>
                        <a:t>Трудовой договор</a:t>
                      </a:r>
                    </a:p>
                  </a:txBody>
                  <a:tcPr marL="21007" marR="63021" marT="36762" marB="36762" anchor="ctr">
                    <a:lnL>
                      <a:noFill/>
                    </a:lnL>
                    <a:lnR>
                      <a:noFill/>
                    </a:lnR>
                    <a:lnT>
                      <a:noFill/>
                    </a:lnT>
                    <a:lnB>
                      <a:noFill/>
                    </a:lnB>
                    <a:solidFill>
                      <a:srgbClr val="000000"/>
                    </a:solidFill>
                  </a:tcPr>
                </a:tc>
                <a:tc>
                  <a:txBody>
                    <a:bodyPr/>
                    <a:lstStyle/>
                    <a:p>
                      <a:pPr algn="l"/>
                      <a:r>
                        <a:rPr lang="ru-RU" sz="1000">
                          <a:solidFill>
                            <a:srgbClr val="FFFFFF"/>
                          </a:solidFill>
                          <a:effectLst/>
                        </a:rPr>
                        <a:t>Договор подряда</a:t>
                      </a:r>
                    </a:p>
                  </a:txBody>
                  <a:tcPr marL="21007" marR="63021" marT="36762" marB="36762" anchor="ctr">
                    <a:lnL>
                      <a:noFill/>
                    </a:lnL>
                    <a:lnR>
                      <a:noFill/>
                    </a:lnR>
                    <a:lnT>
                      <a:noFill/>
                    </a:lnT>
                    <a:lnB>
                      <a:noFill/>
                    </a:lnB>
                    <a:solidFill>
                      <a:srgbClr val="000000"/>
                    </a:solidFill>
                  </a:tcPr>
                </a:tc>
                <a:extLst>
                  <a:ext uri="{0D108BD9-81ED-4DB2-BD59-A6C34878D82A}">
                    <a16:rowId xmlns:a16="http://schemas.microsoft.com/office/drawing/2014/main" xmlns="" val="10000"/>
                  </a:ext>
                </a:extLst>
              </a:tr>
              <a:tr h="376026">
                <a:tc>
                  <a:txBody>
                    <a:bodyPr/>
                    <a:lstStyle/>
                    <a:p>
                      <a:pPr fontAlgn="t"/>
                      <a:r>
                        <a:rPr lang="ru-RU" sz="1000">
                          <a:effectLst/>
                        </a:rPr>
                        <a:t>Предмет договора</a:t>
                      </a:r>
                    </a:p>
                  </a:txBody>
                  <a:tcPr marL="21007" marR="63021" marT="68273" marB="5252">
                    <a:lnL>
                      <a:noFill/>
                    </a:lnL>
                    <a:lnR>
                      <a:noFill/>
                    </a:lnR>
                    <a:lnT>
                      <a:noFill/>
                    </a:lnT>
                    <a:lnB>
                      <a:noFill/>
                    </a:lnB>
                    <a:solidFill>
                      <a:srgbClr val="FFFFFF"/>
                    </a:solidFill>
                  </a:tcPr>
                </a:tc>
                <a:tc>
                  <a:txBody>
                    <a:bodyPr/>
                    <a:lstStyle/>
                    <a:p>
                      <a:pPr fontAlgn="t"/>
                      <a:r>
                        <a:rPr lang="ru-RU" sz="1000">
                          <a:effectLst/>
                        </a:rPr>
                        <a:t>Определенный вид деятельности</a:t>
                      </a:r>
                    </a:p>
                  </a:txBody>
                  <a:tcPr marL="21007" marR="63021" marT="68273" marB="5252">
                    <a:lnL>
                      <a:noFill/>
                    </a:lnL>
                    <a:lnR>
                      <a:noFill/>
                    </a:lnR>
                    <a:lnT>
                      <a:noFill/>
                    </a:lnT>
                    <a:lnB>
                      <a:noFill/>
                    </a:lnB>
                    <a:solidFill>
                      <a:srgbClr val="FFFFFF"/>
                    </a:solidFill>
                  </a:tcPr>
                </a:tc>
                <a:tc>
                  <a:txBody>
                    <a:bodyPr/>
                    <a:lstStyle/>
                    <a:p>
                      <a:pPr fontAlgn="t"/>
                      <a:r>
                        <a:rPr lang="ru-RU" sz="1000">
                          <a:effectLst/>
                        </a:rPr>
                        <a:t>Определенная работа</a:t>
                      </a:r>
                    </a:p>
                  </a:txBody>
                  <a:tcPr marL="21007" marR="63021" marT="68273" marB="5252">
                    <a:lnL>
                      <a:noFill/>
                    </a:lnL>
                    <a:lnR>
                      <a:noFill/>
                    </a:lnR>
                    <a:lnT>
                      <a:noFill/>
                    </a:lnT>
                    <a:lnB>
                      <a:noFill/>
                    </a:lnB>
                    <a:solidFill>
                      <a:srgbClr val="FFFFFF"/>
                    </a:solidFill>
                  </a:tcPr>
                </a:tc>
                <a:extLst>
                  <a:ext uri="{0D108BD9-81ED-4DB2-BD59-A6C34878D82A}">
                    <a16:rowId xmlns:a16="http://schemas.microsoft.com/office/drawing/2014/main" xmlns="" val="10001"/>
                  </a:ext>
                </a:extLst>
              </a:tr>
              <a:tr h="527276">
                <a:tc>
                  <a:txBody>
                    <a:bodyPr/>
                    <a:lstStyle/>
                    <a:p>
                      <a:pPr fontAlgn="t"/>
                      <a:r>
                        <a:rPr lang="ru-RU" sz="1000">
                          <a:effectLst/>
                        </a:rPr>
                        <a:t>Цель</a:t>
                      </a:r>
                    </a:p>
                  </a:txBody>
                  <a:tcPr marL="21007" marR="63021" marT="68273" marB="5252">
                    <a:lnL>
                      <a:noFill/>
                    </a:lnL>
                    <a:lnR>
                      <a:noFill/>
                    </a:lnR>
                    <a:lnT>
                      <a:noFill/>
                    </a:lnT>
                    <a:lnB>
                      <a:noFill/>
                    </a:lnB>
                    <a:solidFill>
                      <a:srgbClr val="FFFFFF"/>
                    </a:solidFill>
                  </a:tcPr>
                </a:tc>
                <a:tc>
                  <a:txBody>
                    <a:bodyPr/>
                    <a:lstStyle/>
                    <a:p>
                      <a:pPr fontAlgn="t"/>
                      <a:r>
                        <a:rPr lang="ru-RU" sz="1000">
                          <a:effectLst/>
                        </a:rPr>
                        <a:t>Исполнение трудовой функции в заданных рамках</a:t>
                      </a:r>
                    </a:p>
                  </a:txBody>
                  <a:tcPr marL="21007" marR="63021" marT="68273" marB="5252">
                    <a:lnL>
                      <a:noFill/>
                    </a:lnL>
                    <a:lnR>
                      <a:noFill/>
                    </a:lnR>
                    <a:lnT>
                      <a:noFill/>
                    </a:lnT>
                    <a:lnB>
                      <a:noFill/>
                    </a:lnB>
                    <a:solidFill>
                      <a:srgbClr val="FFFFFF"/>
                    </a:solidFill>
                  </a:tcPr>
                </a:tc>
                <a:tc>
                  <a:txBody>
                    <a:bodyPr/>
                    <a:lstStyle/>
                    <a:p>
                      <a:pPr fontAlgn="t"/>
                      <a:r>
                        <a:rPr lang="ru-RU" sz="1000">
                          <a:effectLst/>
                        </a:rPr>
                        <a:t>Получение результата, который может принять заказчик</a:t>
                      </a:r>
                    </a:p>
                  </a:txBody>
                  <a:tcPr marL="21007" marR="63021" marT="68273" marB="5252">
                    <a:lnL>
                      <a:noFill/>
                    </a:lnL>
                    <a:lnR>
                      <a:noFill/>
                    </a:lnR>
                    <a:lnT>
                      <a:noFill/>
                    </a:lnT>
                    <a:lnB>
                      <a:noFill/>
                    </a:lnB>
                    <a:solidFill>
                      <a:srgbClr val="FFFFFF"/>
                    </a:solidFill>
                  </a:tcPr>
                </a:tc>
                <a:extLst>
                  <a:ext uri="{0D108BD9-81ED-4DB2-BD59-A6C34878D82A}">
                    <a16:rowId xmlns:a16="http://schemas.microsoft.com/office/drawing/2014/main" xmlns="" val="10002"/>
                  </a:ext>
                </a:extLst>
              </a:tr>
              <a:tr h="527276">
                <a:tc>
                  <a:txBody>
                    <a:bodyPr/>
                    <a:lstStyle/>
                    <a:p>
                      <a:pPr fontAlgn="t"/>
                      <a:r>
                        <a:rPr lang="ru-RU" sz="1000">
                          <a:effectLst/>
                        </a:rPr>
                        <a:t>Результат</a:t>
                      </a:r>
                    </a:p>
                  </a:txBody>
                  <a:tcPr marL="21007" marR="63021" marT="68273" marB="5252">
                    <a:lnL>
                      <a:noFill/>
                    </a:lnL>
                    <a:lnR>
                      <a:noFill/>
                    </a:lnR>
                    <a:lnT>
                      <a:noFill/>
                    </a:lnT>
                    <a:lnB>
                      <a:noFill/>
                    </a:lnB>
                    <a:solidFill>
                      <a:srgbClr val="FFFFFF"/>
                    </a:solidFill>
                  </a:tcPr>
                </a:tc>
                <a:tc>
                  <a:txBody>
                    <a:bodyPr/>
                    <a:lstStyle/>
                    <a:p>
                      <a:pPr fontAlgn="t"/>
                      <a:r>
                        <a:rPr lang="ru-RU" sz="1000">
                          <a:effectLst/>
                        </a:rPr>
                        <a:t>Отдельно не выделяется, важен процесс работы</a:t>
                      </a:r>
                    </a:p>
                  </a:txBody>
                  <a:tcPr marL="21007" marR="63021" marT="68273" marB="5252">
                    <a:lnL>
                      <a:noFill/>
                    </a:lnL>
                    <a:lnR>
                      <a:noFill/>
                    </a:lnR>
                    <a:lnT>
                      <a:noFill/>
                    </a:lnT>
                    <a:lnB>
                      <a:noFill/>
                    </a:lnB>
                    <a:solidFill>
                      <a:srgbClr val="FFFFFF"/>
                    </a:solidFill>
                  </a:tcPr>
                </a:tc>
                <a:tc>
                  <a:txBody>
                    <a:bodyPr/>
                    <a:lstStyle/>
                    <a:p>
                      <a:pPr fontAlgn="t"/>
                      <a:r>
                        <a:rPr lang="ru-RU" sz="1000">
                          <a:effectLst/>
                        </a:rPr>
                        <a:t>Выделяется отдельно, важен итог работы, а не процесс</a:t>
                      </a:r>
                    </a:p>
                  </a:txBody>
                  <a:tcPr marL="21007" marR="63021" marT="68273" marB="5252">
                    <a:lnL>
                      <a:noFill/>
                    </a:lnL>
                    <a:lnR>
                      <a:noFill/>
                    </a:lnR>
                    <a:lnT>
                      <a:noFill/>
                    </a:lnT>
                    <a:lnB>
                      <a:noFill/>
                    </a:lnB>
                    <a:solidFill>
                      <a:srgbClr val="FFFFFF"/>
                    </a:solidFill>
                  </a:tcPr>
                </a:tc>
                <a:extLst>
                  <a:ext uri="{0D108BD9-81ED-4DB2-BD59-A6C34878D82A}">
                    <a16:rowId xmlns:a16="http://schemas.microsoft.com/office/drawing/2014/main" xmlns="" val="10003"/>
                  </a:ext>
                </a:extLst>
              </a:tr>
              <a:tr h="224775">
                <a:tc>
                  <a:txBody>
                    <a:bodyPr/>
                    <a:lstStyle/>
                    <a:p>
                      <a:pPr fontAlgn="t"/>
                      <a:r>
                        <a:rPr lang="ru-RU" sz="1000">
                          <a:effectLst/>
                        </a:rPr>
                        <a:t>Субъектность</a:t>
                      </a:r>
                    </a:p>
                  </a:txBody>
                  <a:tcPr marL="21007" marR="63021" marT="68273" marB="5252">
                    <a:lnL>
                      <a:noFill/>
                    </a:lnL>
                    <a:lnR>
                      <a:noFill/>
                    </a:lnR>
                    <a:lnT>
                      <a:noFill/>
                    </a:lnT>
                    <a:lnB>
                      <a:noFill/>
                    </a:lnB>
                    <a:solidFill>
                      <a:srgbClr val="FFFFFF"/>
                    </a:solidFill>
                  </a:tcPr>
                </a:tc>
                <a:tc>
                  <a:txBody>
                    <a:bodyPr/>
                    <a:lstStyle/>
                    <a:p>
                      <a:pPr fontAlgn="t"/>
                      <a:r>
                        <a:rPr lang="ru-RU" sz="1000">
                          <a:effectLst/>
                        </a:rPr>
                        <a:t>Несамостоятелен</a:t>
                      </a:r>
                    </a:p>
                  </a:txBody>
                  <a:tcPr marL="21007" marR="63021" marT="68273" marB="5252">
                    <a:lnL>
                      <a:noFill/>
                    </a:lnL>
                    <a:lnR>
                      <a:noFill/>
                    </a:lnR>
                    <a:lnT>
                      <a:noFill/>
                    </a:lnT>
                    <a:lnB>
                      <a:noFill/>
                    </a:lnB>
                    <a:solidFill>
                      <a:srgbClr val="FFFFFF"/>
                    </a:solidFill>
                  </a:tcPr>
                </a:tc>
                <a:tc>
                  <a:txBody>
                    <a:bodyPr/>
                    <a:lstStyle/>
                    <a:p>
                      <a:pPr fontAlgn="t"/>
                      <a:r>
                        <a:rPr lang="ru-RU" sz="1000">
                          <a:effectLst/>
                        </a:rPr>
                        <a:t>Самостоятелен</a:t>
                      </a:r>
                    </a:p>
                  </a:txBody>
                  <a:tcPr marL="21007" marR="63021" marT="68273" marB="5252">
                    <a:lnL>
                      <a:noFill/>
                    </a:lnL>
                    <a:lnR>
                      <a:noFill/>
                    </a:lnR>
                    <a:lnT>
                      <a:noFill/>
                    </a:lnT>
                    <a:lnB>
                      <a:noFill/>
                    </a:lnB>
                    <a:solidFill>
                      <a:srgbClr val="FFFFFF"/>
                    </a:solidFill>
                  </a:tcPr>
                </a:tc>
                <a:extLst>
                  <a:ext uri="{0D108BD9-81ED-4DB2-BD59-A6C34878D82A}">
                    <a16:rowId xmlns:a16="http://schemas.microsoft.com/office/drawing/2014/main" xmlns="" val="10004"/>
                  </a:ext>
                </a:extLst>
              </a:tr>
              <a:tr h="376026">
                <a:tc>
                  <a:txBody>
                    <a:bodyPr/>
                    <a:lstStyle/>
                    <a:p>
                      <a:pPr fontAlgn="t"/>
                      <a:r>
                        <a:rPr lang="ru-RU" sz="1000">
                          <a:effectLst/>
                        </a:rPr>
                        <a:t>Контроль</a:t>
                      </a:r>
                    </a:p>
                  </a:txBody>
                  <a:tcPr marL="21007" marR="63021" marT="68273" marB="5252">
                    <a:lnL>
                      <a:noFill/>
                    </a:lnL>
                    <a:lnR>
                      <a:noFill/>
                    </a:lnR>
                    <a:lnT>
                      <a:noFill/>
                    </a:lnT>
                    <a:lnB>
                      <a:noFill/>
                    </a:lnB>
                    <a:solidFill>
                      <a:srgbClr val="FFFFFF"/>
                    </a:solidFill>
                  </a:tcPr>
                </a:tc>
                <a:tc>
                  <a:txBody>
                    <a:bodyPr/>
                    <a:lstStyle/>
                    <a:p>
                      <a:pPr fontAlgn="t"/>
                      <a:r>
                        <a:rPr lang="ru-RU" sz="1000">
                          <a:effectLst/>
                        </a:rPr>
                        <a:t>Подконтролен работодателю</a:t>
                      </a:r>
                    </a:p>
                  </a:txBody>
                  <a:tcPr marL="21007" marR="63021" marT="68273" marB="5252">
                    <a:lnL>
                      <a:noFill/>
                    </a:lnL>
                    <a:lnR>
                      <a:noFill/>
                    </a:lnR>
                    <a:lnT>
                      <a:noFill/>
                    </a:lnT>
                    <a:lnB>
                      <a:noFill/>
                    </a:lnB>
                    <a:solidFill>
                      <a:srgbClr val="FFFFFF"/>
                    </a:solidFill>
                  </a:tcPr>
                </a:tc>
                <a:tc>
                  <a:txBody>
                    <a:bodyPr/>
                    <a:lstStyle/>
                    <a:p>
                      <a:pPr fontAlgn="t"/>
                      <a:r>
                        <a:rPr lang="ru-RU" sz="1000">
                          <a:effectLst/>
                        </a:rPr>
                        <a:t>Неподконтролен заказчику</a:t>
                      </a:r>
                    </a:p>
                  </a:txBody>
                  <a:tcPr marL="21007" marR="63021" marT="68273" marB="5252">
                    <a:lnL>
                      <a:noFill/>
                    </a:lnL>
                    <a:lnR>
                      <a:noFill/>
                    </a:lnR>
                    <a:lnT>
                      <a:noFill/>
                    </a:lnT>
                    <a:lnB>
                      <a:noFill/>
                    </a:lnB>
                    <a:solidFill>
                      <a:srgbClr val="FFFFFF"/>
                    </a:solidFill>
                  </a:tcPr>
                </a:tc>
                <a:extLst>
                  <a:ext uri="{0D108BD9-81ED-4DB2-BD59-A6C34878D82A}">
                    <a16:rowId xmlns:a16="http://schemas.microsoft.com/office/drawing/2014/main" xmlns="" val="10005"/>
                  </a:ext>
                </a:extLst>
              </a:tr>
              <a:tr h="376026">
                <a:tc>
                  <a:txBody>
                    <a:bodyPr/>
                    <a:lstStyle/>
                    <a:p>
                      <a:pPr fontAlgn="t"/>
                      <a:r>
                        <a:rPr lang="ru-RU" sz="1000">
                          <a:effectLst/>
                        </a:rPr>
                        <a:t>Риск</a:t>
                      </a:r>
                    </a:p>
                  </a:txBody>
                  <a:tcPr marL="21007" marR="63021" marT="68273" marB="5252">
                    <a:lnL>
                      <a:noFill/>
                    </a:lnL>
                    <a:lnR>
                      <a:noFill/>
                    </a:lnR>
                    <a:lnT>
                      <a:noFill/>
                    </a:lnT>
                    <a:lnB>
                      <a:noFill/>
                    </a:lnB>
                    <a:solidFill>
                      <a:srgbClr val="FFFFFF"/>
                    </a:solidFill>
                  </a:tcPr>
                </a:tc>
                <a:tc>
                  <a:txBody>
                    <a:bodyPr/>
                    <a:lstStyle/>
                    <a:p>
                      <a:pPr fontAlgn="t"/>
                      <a:r>
                        <a:rPr lang="ru-RU" sz="1000">
                          <a:effectLst/>
                        </a:rPr>
                        <a:t>Принимает на себя работодатель</a:t>
                      </a:r>
                    </a:p>
                  </a:txBody>
                  <a:tcPr marL="21007" marR="63021" marT="68273" marB="5252">
                    <a:lnL>
                      <a:noFill/>
                    </a:lnL>
                    <a:lnR>
                      <a:noFill/>
                    </a:lnR>
                    <a:lnT>
                      <a:noFill/>
                    </a:lnT>
                    <a:lnB>
                      <a:noFill/>
                    </a:lnB>
                    <a:solidFill>
                      <a:srgbClr val="FFFFFF"/>
                    </a:solidFill>
                  </a:tcPr>
                </a:tc>
                <a:tc>
                  <a:txBody>
                    <a:bodyPr/>
                    <a:lstStyle/>
                    <a:p>
                      <a:pPr fontAlgn="t"/>
                      <a:r>
                        <a:rPr lang="ru-RU" sz="1000" dirty="0">
                          <a:effectLst/>
                        </a:rPr>
                        <a:t>Принимает на себя подрядчик</a:t>
                      </a:r>
                    </a:p>
                  </a:txBody>
                  <a:tcPr marL="21007" marR="63021" marT="68273" marB="5252">
                    <a:lnL>
                      <a:noFill/>
                    </a:lnL>
                    <a:lnR>
                      <a:noFill/>
                    </a:lnR>
                    <a:lnT>
                      <a:noFill/>
                    </a:lnT>
                    <a:lnB>
                      <a:noFill/>
                    </a:lnB>
                    <a:solidFill>
                      <a:srgbClr val="FFFFFF"/>
                    </a:solidFill>
                  </a:tcPr>
                </a:tc>
                <a:extLst>
                  <a:ext uri="{0D108BD9-81ED-4DB2-BD59-A6C34878D82A}">
                    <a16:rowId xmlns:a16="http://schemas.microsoft.com/office/drawing/2014/main" xmlns="" val="10006"/>
                  </a:ext>
                </a:extLst>
              </a:tr>
            </a:tbl>
          </a:graphicData>
        </a:graphic>
      </p:graphicFrame>
      <p:sp>
        <p:nvSpPr>
          <p:cNvPr id="4" name="Объект 3"/>
          <p:cNvSpPr>
            <a:spLocks noGrp="1"/>
          </p:cNvSpPr>
          <p:nvPr>
            <p:ph sz="half" idx="2"/>
          </p:nvPr>
        </p:nvSpPr>
        <p:spPr/>
        <p:txBody>
          <a:bodyPr>
            <a:normAutofit fontScale="55000" lnSpcReduction="20000"/>
          </a:bodyPr>
          <a:lstStyle/>
          <a:p>
            <a:r>
              <a:rPr lang="ru-RU" dirty="0" smtClean="0"/>
              <a:t> предусмотрена </a:t>
            </a:r>
            <a:r>
              <a:rPr lang="ru-RU" dirty="0" err="1" smtClean="0"/>
              <a:t>определенныеуслуги</a:t>
            </a:r>
            <a:r>
              <a:rPr lang="ru-RU" dirty="0" smtClean="0"/>
              <a:t> с конкретизацией </a:t>
            </a:r>
            <a:r>
              <a:rPr lang="ru-RU" dirty="0" err="1" smtClean="0"/>
              <a:t>результата,который</a:t>
            </a:r>
            <a:r>
              <a:rPr lang="ru-RU" dirty="0" smtClean="0"/>
              <a:t> отдельно выделен в договоре, исполнитель неподконтролен заказчику, исполнитель принимает на себя риски, исполнитель не связан с правилами внутреннего трудового распорядка, аналогичной трудовой функции в Обществе не предусмотрено,</a:t>
            </a:r>
          </a:p>
          <a:p>
            <a:r>
              <a:rPr lang="ru-RU" dirty="0" smtClean="0"/>
              <a:t>Переквалификация </a:t>
            </a:r>
            <a:r>
              <a:rPr lang="ru-RU" dirty="0"/>
              <a:t>в трудовой- </a:t>
            </a:r>
          </a:p>
          <a:p>
            <a:r>
              <a:rPr lang="ru-RU" dirty="0"/>
              <a:t>1. Наименование сторон в договоре. </a:t>
            </a:r>
          </a:p>
          <a:p>
            <a:r>
              <a:rPr lang="ru-RU" dirty="0"/>
              <a:t>2. Отсутствие в ГПД условия о конкретном результате работ. </a:t>
            </a:r>
          </a:p>
          <a:p>
            <a:r>
              <a:rPr lang="ru-RU" dirty="0"/>
              <a:t>3. Неоднократное перезаключение ГПД на одних и тех же условиях в течение длительного промежутка времени. </a:t>
            </a:r>
          </a:p>
          <a:p>
            <a:r>
              <a:rPr lang="ru-RU" dirty="0"/>
              <a:t>4. Ежемесячная оплата работ, в </a:t>
            </a:r>
            <a:r>
              <a:rPr lang="ru-RU" dirty="0" err="1"/>
              <a:t>тч</a:t>
            </a:r>
            <a:r>
              <a:rPr lang="ru-RU" dirty="0"/>
              <a:t>. В дни выдачи </a:t>
            </a:r>
            <a:r>
              <a:rPr lang="ru-RU" dirty="0" err="1"/>
              <a:t>зп</a:t>
            </a:r>
            <a:endParaRPr lang="ru-RU" dirty="0"/>
          </a:p>
          <a:p>
            <a:r>
              <a:rPr lang="ru-RU" dirty="0"/>
              <a:t>5. Выполнение работы исполнителем только в рабочие часы заказчика и на его территории, а также подчинение локальным нормативным актам (ЛНА) заказчика. </a:t>
            </a:r>
          </a:p>
          <a:p>
            <a:endParaRPr lang="ru-RU" dirty="0"/>
          </a:p>
        </p:txBody>
      </p:sp>
      <p:sp>
        <p:nvSpPr>
          <p:cNvPr id="6" name="Rectangle 1"/>
          <p:cNvSpPr>
            <a:spLocks noChangeArrowheads="1"/>
          </p:cNvSpPr>
          <p:nvPr/>
        </p:nvSpPr>
        <p:spPr bwMode="auto">
          <a:xfrm>
            <a:off x="-252536" y="-757391"/>
            <a:ext cx="65" cy="477054"/>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ru-RU" altLang="ru-RU" sz="1300" b="1" dirty="0">
              <a:solidFill>
                <a:srgbClr val="000000"/>
              </a:solidFill>
              <a:latin typeface="HelveticaNeueCyr"/>
            </a:endParaRPr>
          </a:p>
          <a:p>
            <a:pPr eaLnBrk="0" fontAlgn="base" hangingPunct="0">
              <a:spcBef>
                <a:spcPct val="0"/>
              </a:spcBef>
              <a:spcAft>
                <a:spcPct val="0"/>
              </a:spcAft>
            </a:pPr>
            <a:endParaRPr lang="ru-RU" altLang="ru-RU" dirty="0">
              <a:latin typeface="Arial" panose="020B0604020202020204" pitchFamily="34" charset="0"/>
            </a:endParaRPr>
          </a:p>
        </p:txBody>
      </p:sp>
    </p:spTree>
    <p:extLst>
      <p:ext uri="{BB962C8B-B14F-4D97-AF65-F5344CB8AC3E}">
        <p14:creationId xmlns="" xmlns:p14="http://schemas.microsoft.com/office/powerpoint/2010/main" val="3024687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Самозанятые</a:t>
            </a:r>
            <a:endParaRPr lang="ru-RU" dirty="0"/>
          </a:p>
        </p:txBody>
      </p:sp>
      <p:sp>
        <p:nvSpPr>
          <p:cNvPr id="3" name="Содержимое 2"/>
          <p:cNvSpPr>
            <a:spLocks noGrp="1"/>
          </p:cNvSpPr>
          <p:nvPr>
            <p:ph sz="half" idx="1"/>
          </p:nvPr>
        </p:nvSpPr>
        <p:spPr/>
        <p:txBody>
          <a:bodyPr>
            <a:normAutofit fontScale="40000" lnSpcReduction="20000"/>
          </a:bodyPr>
          <a:lstStyle/>
          <a:p>
            <a:pPr fontAlgn="base"/>
            <a:r>
              <a:rPr lang="ru-RU" b="1" dirty="0" smtClean="0"/>
              <a:t>Суммы возмещения арендатором коммунальных расходов в целях НПД не считается доходом.</a:t>
            </a:r>
          </a:p>
          <a:p>
            <a:pPr fontAlgn="base"/>
            <a:r>
              <a:rPr lang="ru-RU" dirty="0" smtClean="0"/>
              <a:t>Источник: </a:t>
            </a:r>
            <a:r>
              <a:rPr lang="ru-RU" u="sng" dirty="0" smtClean="0">
                <a:hlinkClick r:id="rId2"/>
              </a:rPr>
              <a:t>Письмо Минфина от 29.05.2019 № 03-11-09/40094 (направлено письмом ФНС от 13.06.2019 № СД-4-3/11446@)</a:t>
            </a:r>
            <a:endParaRPr lang="ru-RU" u="sng" dirty="0" smtClean="0"/>
          </a:p>
          <a:p>
            <a:pPr fontAlgn="base"/>
            <a:endParaRPr lang="ru-RU" u="sng" dirty="0" smtClean="0"/>
          </a:p>
          <a:p>
            <a:pPr fontAlgn="base"/>
            <a:r>
              <a:rPr lang="ru-RU" b="1" dirty="0">
                <a:solidFill>
                  <a:srgbClr val="FF0000"/>
                </a:solidFill>
              </a:rPr>
              <a:t>(определение ВС от 25.09.2017 № 66-КГ17-10). </a:t>
            </a:r>
            <a:r>
              <a:rPr lang="ru-RU" dirty="0"/>
              <a:t>Стоит четко функционально разделять штатных сотрудников и сторонних подрядчиков. </a:t>
            </a:r>
          </a:p>
          <a:p>
            <a:pPr fontAlgn="base"/>
            <a:endParaRPr lang="ru-RU" dirty="0" smtClean="0"/>
          </a:p>
          <a:p>
            <a:r>
              <a:rPr lang="ru-RU" b="1" dirty="0" smtClean="0"/>
              <a:t>Заключение гражданско-правового договора вместо трудового влечет наказание в виде штрафа для должностных лиц в размере от 10 тыс. до 20 тыс. руб. Штраф для ИП — от 5 тыс. до 10 тыс. руб., для </a:t>
            </a:r>
            <a:r>
              <a:rPr lang="ru-RU" b="1" dirty="0" err="1" smtClean="0"/>
              <a:t>юрлиц</a:t>
            </a:r>
            <a:r>
              <a:rPr lang="ru-RU" b="1" dirty="0" smtClean="0"/>
              <a:t> — от 50 тыс. до 100 тыс. руб. (</a:t>
            </a:r>
            <a:r>
              <a:rPr lang="ru-RU" b="1" dirty="0" smtClean="0">
                <a:hlinkClick r:id="rId3"/>
              </a:rPr>
              <a:t>ч. 4 ст. 5.27 </a:t>
            </a:r>
            <a:r>
              <a:rPr lang="ru-RU" b="1" dirty="0" err="1" smtClean="0">
                <a:hlinkClick r:id="rId3"/>
              </a:rPr>
              <a:t>КоАП</a:t>
            </a:r>
            <a:r>
              <a:rPr lang="ru-RU" b="1" dirty="0" smtClean="0"/>
              <a:t>).</a:t>
            </a:r>
            <a:endParaRPr lang="ru-RU" b="1" dirty="0"/>
          </a:p>
        </p:txBody>
      </p:sp>
      <p:sp>
        <p:nvSpPr>
          <p:cNvPr id="4" name="Содержимое 3"/>
          <p:cNvSpPr>
            <a:spLocks noGrp="1"/>
          </p:cNvSpPr>
          <p:nvPr>
            <p:ph sz="half" idx="2"/>
          </p:nvPr>
        </p:nvSpPr>
        <p:spPr/>
        <p:txBody>
          <a:bodyPr>
            <a:normAutofit fontScale="40000" lnSpcReduction="20000"/>
          </a:bodyPr>
          <a:lstStyle/>
          <a:p>
            <a:pPr lvl="0"/>
            <a:r>
              <a:rPr lang="ru-RU" dirty="0" smtClean="0"/>
              <a:t>ПОЧЕМУ </a:t>
            </a:r>
            <a:r>
              <a:rPr lang="ru-RU" dirty="0" err="1" smtClean="0"/>
              <a:t>перкевалифицируют</a:t>
            </a:r>
            <a:endParaRPr lang="ru-RU" dirty="0" smtClean="0"/>
          </a:p>
          <a:p>
            <a:pPr lvl="0"/>
            <a:r>
              <a:rPr lang="ru-RU" dirty="0" smtClean="0"/>
              <a:t>Предмет </a:t>
            </a:r>
            <a:r>
              <a:rPr lang="ru-RU" dirty="0"/>
              <a:t>договора – конечный результат от сделанной конкретной работы</a:t>
            </a:r>
          </a:p>
          <a:p>
            <a:pPr lvl="0"/>
            <a:r>
              <a:rPr lang="ru-RU" dirty="0"/>
              <a:t>Стороны договора: заказчик и исполнитель (ст.702 </a:t>
            </a:r>
          </a:p>
          <a:p>
            <a:pPr lvl="0"/>
            <a:r>
              <a:rPr lang="ru-RU" dirty="0"/>
              <a:t>Ответственность заказчика – своевременная оплата, исполнителя – качественное и своевременное выполнение работ (гл.25 ГК РФ)</a:t>
            </a:r>
          </a:p>
          <a:p>
            <a:pPr lvl="0"/>
            <a:r>
              <a:rPr lang="ru-RU" dirty="0"/>
              <a:t> Ответственность заказчика – своевременная оплата, исполнителя – качественное и своевременное выполнение работ (гл.25 ГК РФ)</a:t>
            </a:r>
          </a:p>
          <a:p>
            <a:pPr lvl="0"/>
            <a:r>
              <a:rPr lang="ru-RU" dirty="0"/>
              <a:t>Исполнители не заносятся в штатную численность работников компании И Не обязан действовать согласно внутреннему трудовому распорядку</a:t>
            </a:r>
          </a:p>
          <a:p>
            <a:r>
              <a:rPr lang="ru-RU" dirty="0"/>
              <a:t>Одна оплата</a:t>
            </a:r>
          </a:p>
          <a:p>
            <a:r>
              <a:rPr lang="ru-RU" dirty="0"/>
              <a:t>Более двух раз риск</a:t>
            </a:r>
          </a:p>
          <a:p>
            <a:r>
              <a:rPr lang="ru-RU" dirty="0" smtClean="0"/>
              <a:t>работнику </a:t>
            </a:r>
            <a:r>
              <a:rPr lang="ru-RU" dirty="0"/>
              <a:t>присвоена должность, специальность, профессия и указана квалификация в соответствии со штатным расписанием компании;</a:t>
            </a:r>
          </a:p>
          <a:p>
            <a:r>
              <a:rPr lang="ru-RU" dirty="0"/>
              <a:t>за работником закреплена конкретная трудовая функция;</a:t>
            </a:r>
          </a:p>
          <a:p>
            <a:r>
              <a:rPr lang="ru-RU" dirty="0"/>
              <a:t>ему оплачивается сам процесс труда по тарифным ставкам, окладам, с учетом доплат, компенсаций и льгот;</a:t>
            </a:r>
          </a:p>
          <a:p>
            <a:r>
              <a:rPr lang="ru-RU" dirty="0"/>
              <a:t>компания обеспечивает работнику условия для труда и </a:t>
            </a:r>
            <a:r>
              <a:rPr lang="ru-RU" dirty="0" err="1"/>
              <a:t>социалку</a:t>
            </a:r>
            <a:r>
              <a:rPr lang="ru-RU" dirty="0"/>
              <a:t>;</a:t>
            </a:r>
          </a:p>
          <a:p>
            <a:r>
              <a:rPr lang="ru-RU" dirty="0"/>
              <a:t>работник обязан соблюдать правила внутреннего трудового распорядка.</a:t>
            </a:r>
          </a:p>
          <a:p>
            <a:endParaRPr lang="ru-RU" dirty="0"/>
          </a:p>
          <a:p>
            <a:endParaRPr lang="ru-RU" dirty="0"/>
          </a:p>
        </p:txBody>
      </p:sp>
    </p:spTree>
    <p:extLst>
      <p:ext uri="{BB962C8B-B14F-4D97-AF65-F5344CB8AC3E}">
        <p14:creationId xmlns="" xmlns:p14="http://schemas.microsoft.com/office/powerpoint/2010/main" val="2630183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Аутсорсинг грязный</a:t>
            </a:r>
            <a:endParaRPr lang="ru-RU" dirty="0"/>
          </a:p>
        </p:txBody>
      </p:sp>
      <p:sp>
        <p:nvSpPr>
          <p:cNvPr id="3" name="Содержимое 2"/>
          <p:cNvSpPr>
            <a:spLocks noGrp="1"/>
          </p:cNvSpPr>
          <p:nvPr>
            <p:ph sz="half" idx="1"/>
          </p:nvPr>
        </p:nvSpPr>
        <p:spPr/>
        <p:txBody>
          <a:bodyPr>
            <a:normAutofit fontScale="40000" lnSpcReduction="20000"/>
          </a:bodyPr>
          <a:lstStyle/>
          <a:p>
            <a:r>
              <a:rPr lang="ru-RU" sz="5800" b="1" dirty="0"/>
              <a:t>АС Уральского округа № Ф09-3011/19 от 06.06.2019 года по делу №А76-19287/2018</a:t>
            </a:r>
            <a:r>
              <a:rPr lang="ru-RU" sz="5800" dirty="0"/>
              <a:t> индивидуальный предприниматель оказывал услуги по управлению только на словах.</a:t>
            </a:r>
          </a:p>
          <a:p>
            <a:endParaRPr lang="ru-RU" dirty="0" smtClean="0"/>
          </a:p>
          <a:p>
            <a:endParaRPr lang="ru-RU" dirty="0"/>
          </a:p>
        </p:txBody>
      </p:sp>
      <p:sp>
        <p:nvSpPr>
          <p:cNvPr id="4" name="Содержимое 3"/>
          <p:cNvSpPr>
            <a:spLocks noGrp="1"/>
          </p:cNvSpPr>
          <p:nvPr>
            <p:ph sz="half" idx="2"/>
          </p:nvPr>
        </p:nvSpPr>
        <p:spPr/>
        <p:txBody>
          <a:bodyPr>
            <a:normAutofit fontScale="40000" lnSpcReduction="20000"/>
          </a:bodyPr>
          <a:lstStyle/>
          <a:p>
            <a:r>
              <a:rPr lang="ru-RU" dirty="0" smtClean="0"/>
              <a:t>Нет внятного договора- объем, стоимость и количество услуг</a:t>
            </a:r>
          </a:p>
          <a:p>
            <a:r>
              <a:rPr lang="ru-RU" dirty="0" smtClean="0"/>
              <a:t>Нет конкретики в документах</a:t>
            </a:r>
          </a:p>
          <a:p>
            <a:r>
              <a:rPr lang="ru-RU" dirty="0" smtClean="0"/>
              <a:t>Нет имущества и </a:t>
            </a:r>
            <a:r>
              <a:rPr lang="ru-RU" dirty="0" err="1" smtClean="0"/>
              <a:t>ресурсов+работников</a:t>
            </a:r>
            <a:endParaRPr lang="ru-RU" dirty="0" smtClean="0"/>
          </a:p>
          <a:p>
            <a:r>
              <a:rPr lang="ru-RU" dirty="0" smtClean="0"/>
              <a:t>Противоречивость отчетов</a:t>
            </a:r>
          </a:p>
          <a:p>
            <a:r>
              <a:rPr lang="ru-RU" dirty="0" smtClean="0"/>
              <a:t>Деловая цель отсутствует</a:t>
            </a:r>
          </a:p>
          <a:p>
            <a:r>
              <a:rPr lang="ru-RU" b="1" dirty="0" smtClean="0"/>
              <a:t>фиксированная оплата услуг и отсутствие </a:t>
            </a:r>
            <a:r>
              <a:rPr lang="ru-RU" b="1" dirty="0" err="1" smtClean="0"/>
              <a:t>расчетоа</a:t>
            </a:r>
            <a:r>
              <a:rPr lang="ru-RU" b="1" dirty="0" smtClean="0"/>
              <a:t> оказанных услуг</a:t>
            </a:r>
          </a:p>
          <a:p>
            <a:r>
              <a:rPr lang="ru-RU" b="1" dirty="0" smtClean="0"/>
              <a:t>Противоречия во времени оказания услуг</a:t>
            </a:r>
          </a:p>
          <a:p>
            <a:r>
              <a:rPr lang="ru-RU" b="1" dirty="0" smtClean="0"/>
              <a:t>Отсутствие специалистов и работников, имущества</a:t>
            </a:r>
          </a:p>
          <a:p>
            <a:r>
              <a:rPr lang="ru-RU" dirty="0" smtClean="0"/>
              <a:t>Родственники и формальный перевод работников</a:t>
            </a:r>
          </a:p>
          <a:p>
            <a:r>
              <a:rPr lang="ru-RU" dirty="0" smtClean="0"/>
              <a:t>Одно помещение или здание,  банк</a:t>
            </a:r>
          </a:p>
          <a:p>
            <a:r>
              <a:rPr lang="ru-RU" dirty="0" smtClean="0"/>
              <a:t>Управление одними компаниями взаимозависимыми</a:t>
            </a:r>
          </a:p>
          <a:p>
            <a:r>
              <a:rPr lang="ru-RU" b="1" dirty="0" smtClean="0"/>
              <a:t>компенсация представительских расходов и оборудования</a:t>
            </a:r>
            <a:endParaRPr lang="ru-RU" dirty="0" smtClean="0"/>
          </a:p>
          <a:p>
            <a:r>
              <a:rPr lang="ru-RU" b="1" dirty="0" smtClean="0"/>
              <a:t>устная отчетность о проделанной работе</a:t>
            </a:r>
            <a:endParaRPr lang="ru-RU" dirty="0" smtClean="0"/>
          </a:p>
          <a:p>
            <a:r>
              <a:rPr lang="ru-RU" dirty="0" smtClean="0"/>
              <a:t>Отсутствие экономического обоснования</a:t>
            </a:r>
          </a:p>
          <a:p>
            <a:r>
              <a:rPr lang="ru-RU" dirty="0" smtClean="0"/>
              <a:t>Регистрация за 1 месяц</a:t>
            </a:r>
          </a:p>
          <a:p>
            <a:r>
              <a:rPr lang="ru-RU" b="1" dirty="0" smtClean="0"/>
              <a:t>Компенсации представительских расходов и оборудования</a:t>
            </a:r>
            <a:r>
              <a:rPr lang="ru-RU" dirty="0" smtClean="0"/>
              <a:t>. </a:t>
            </a:r>
            <a:endParaRPr lang="ru-RU" dirty="0"/>
          </a:p>
        </p:txBody>
      </p:sp>
    </p:spTree>
    <p:extLst>
      <p:ext uri="{BB962C8B-B14F-4D97-AF65-F5344CB8AC3E}">
        <p14:creationId xmlns="" xmlns:p14="http://schemas.microsoft.com/office/powerpoint/2010/main" val="6180943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Дробление бизнеса</a:t>
            </a:r>
            <a:endParaRPr lang="ru-RU" dirty="0"/>
          </a:p>
        </p:txBody>
      </p:sp>
      <p:sp>
        <p:nvSpPr>
          <p:cNvPr id="3" name="Объект 2"/>
          <p:cNvSpPr>
            <a:spLocks noGrp="1"/>
          </p:cNvSpPr>
          <p:nvPr>
            <p:ph sz="half" idx="1"/>
          </p:nvPr>
        </p:nvSpPr>
        <p:spPr/>
        <p:txBody>
          <a:bodyPr>
            <a:normAutofit fontScale="62500" lnSpcReduction="20000"/>
          </a:bodyPr>
          <a:lstStyle/>
          <a:p>
            <a:r>
              <a:rPr lang="ru-RU" dirty="0" smtClean="0"/>
              <a:t>Создание новых предприятий для того, чтобы остаться на </a:t>
            </a:r>
            <a:r>
              <a:rPr lang="ru-RU" dirty="0" err="1" smtClean="0"/>
              <a:t>спецрежиме</a:t>
            </a:r>
            <a:r>
              <a:rPr lang="ru-RU" dirty="0" smtClean="0"/>
              <a:t>  </a:t>
            </a:r>
            <a:r>
              <a:rPr lang="ru-RU" dirty="0" smtClean="0">
                <a:hlinkClick r:id="rId2"/>
              </a:rPr>
              <a:t>АС</a:t>
            </a:r>
            <a:r>
              <a:rPr lang="ru-RU" dirty="0">
                <a:hlinkClick r:id="rId2"/>
              </a:rPr>
              <a:t> </a:t>
            </a:r>
            <a:r>
              <a:rPr lang="ru-RU" dirty="0" smtClean="0">
                <a:hlinkClick r:id="rId2"/>
              </a:rPr>
              <a:t>ПО </a:t>
            </a:r>
            <a:r>
              <a:rPr lang="ru-RU" dirty="0">
                <a:hlinkClick r:id="rId2"/>
              </a:rPr>
              <a:t>округа от 23.10.2018 № А49-8468/17</a:t>
            </a:r>
            <a:r>
              <a:rPr lang="ru-RU" dirty="0" smtClean="0"/>
              <a:t>).</a:t>
            </a:r>
          </a:p>
          <a:p>
            <a:r>
              <a:rPr lang="ru-RU" dirty="0" smtClean="0"/>
              <a:t>Много компаний и один вид деятельности (</a:t>
            </a:r>
            <a:r>
              <a:rPr lang="ru-RU" dirty="0" err="1" smtClean="0"/>
              <a:t>взаимосвязаный</a:t>
            </a:r>
            <a:r>
              <a:rPr lang="ru-RU" dirty="0" smtClean="0"/>
              <a:t>)</a:t>
            </a:r>
          </a:p>
          <a:p>
            <a:r>
              <a:rPr lang="ru-RU" dirty="0" smtClean="0"/>
              <a:t>Разделение клиентов на НДС и без НДС</a:t>
            </a:r>
          </a:p>
          <a:p>
            <a:r>
              <a:rPr lang="ru-RU" dirty="0" smtClean="0"/>
              <a:t>Единый производственный процесс</a:t>
            </a:r>
          </a:p>
          <a:p>
            <a:endParaRPr lang="ru-RU" dirty="0" smtClean="0"/>
          </a:p>
          <a:p>
            <a:endParaRPr lang="ru-RU" dirty="0"/>
          </a:p>
        </p:txBody>
      </p:sp>
      <p:sp>
        <p:nvSpPr>
          <p:cNvPr id="4" name="Объект 3"/>
          <p:cNvSpPr>
            <a:spLocks noGrp="1"/>
          </p:cNvSpPr>
          <p:nvPr>
            <p:ph sz="half" idx="2"/>
          </p:nvPr>
        </p:nvSpPr>
        <p:spPr/>
        <p:txBody>
          <a:bodyPr>
            <a:normAutofit fontScale="62500" lnSpcReduction="20000"/>
          </a:bodyPr>
          <a:lstStyle/>
          <a:p>
            <a:r>
              <a:rPr lang="ru-RU" dirty="0" smtClean="0"/>
              <a:t>Одна вывеска или бренд</a:t>
            </a:r>
          </a:p>
          <a:p>
            <a:r>
              <a:rPr lang="ru-RU" dirty="0" smtClean="0"/>
              <a:t>Общие сотрудники</a:t>
            </a:r>
          </a:p>
          <a:p>
            <a:r>
              <a:rPr lang="ru-RU" dirty="0" err="1" smtClean="0"/>
              <a:t>безНДСные</a:t>
            </a:r>
            <a:r>
              <a:rPr lang="ru-RU" dirty="0" smtClean="0"/>
              <a:t> посредники</a:t>
            </a:r>
          </a:p>
          <a:p>
            <a:r>
              <a:rPr lang="ru-RU" dirty="0" smtClean="0"/>
              <a:t>Передача части функционала (</a:t>
            </a:r>
            <a:r>
              <a:rPr lang="ru-RU" dirty="0" err="1" smtClean="0"/>
              <a:t>наприме</a:t>
            </a:r>
            <a:r>
              <a:rPr lang="ru-RU" dirty="0" smtClean="0"/>
              <a:t>- продажи) на аутсорсинг </a:t>
            </a:r>
            <a:r>
              <a:rPr lang="ru-RU" dirty="0" err="1" smtClean="0"/>
              <a:t>спецрежимный</a:t>
            </a:r>
            <a:endParaRPr lang="ru-RU" dirty="0" smtClean="0"/>
          </a:p>
          <a:p>
            <a:r>
              <a:rPr lang="ru-RU" dirty="0" smtClean="0"/>
              <a:t>Нет деловой цели и экономической целесообразности</a:t>
            </a:r>
          </a:p>
          <a:p>
            <a:r>
              <a:rPr lang="ru-RU" dirty="0" smtClean="0"/>
              <a:t>Превышение совокупной выручки и стоимости ОС</a:t>
            </a:r>
          </a:p>
          <a:p>
            <a:r>
              <a:rPr lang="ru-RU" b="1" dirty="0"/>
              <a:t>способствуют снижению налоговой нагрузки третьих лиц; </a:t>
            </a:r>
            <a:r>
              <a:rPr lang="ru-RU" b="1" dirty="0">
                <a:solidFill>
                  <a:srgbClr val="7030A0"/>
                </a:solidFill>
              </a:rPr>
              <a:t>Определение Конституционного Суда РФ от 04.07.2017 N 1440-О </a:t>
            </a:r>
            <a:r>
              <a:rPr lang="ru-RU" b="1" dirty="0">
                <a:solidFill>
                  <a:srgbClr val="FF0000"/>
                </a:solidFill>
              </a:rPr>
              <a:t>"Об отказе в принятии к рассмотрению жалобы гражданина </a:t>
            </a:r>
            <a:r>
              <a:rPr lang="ru-RU" b="1" dirty="0" err="1">
                <a:solidFill>
                  <a:srgbClr val="FF0000"/>
                </a:solidFill>
              </a:rPr>
              <a:t>Бунеева</a:t>
            </a:r>
            <a:r>
              <a:rPr lang="ru-RU" b="1" dirty="0">
                <a:solidFill>
                  <a:srgbClr val="FF0000"/>
                </a:solidFill>
              </a:rPr>
              <a:t> Сергея Петровича на нарушение его конституционных прав положениями статей 146, 153, 154, 247 - 249 и 274 Налогового кодекса Российской Федерации"</a:t>
            </a:r>
          </a:p>
          <a:p>
            <a:endParaRPr lang="ru-RU" dirty="0"/>
          </a:p>
        </p:txBody>
      </p:sp>
    </p:spTree>
    <p:extLst>
      <p:ext uri="{BB962C8B-B14F-4D97-AF65-F5344CB8AC3E}">
        <p14:creationId xmlns="" xmlns:p14="http://schemas.microsoft.com/office/powerpoint/2010/main" val="10309522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85000" lnSpcReduction="20000"/>
          </a:bodyPr>
          <a:lstStyle/>
          <a:p>
            <a:r>
              <a:rPr lang="ru-RU" dirty="0" smtClean="0"/>
              <a:t>Самостоятельность</a:t>
            </a:r>
          </a:p>
          <a:p>
            <a:r>
              <a:rPr lang="ru-RU" dirty="0" smtClean="0"/>
              <a:t>Реальность</a:t>
            </a:r>
          </a:p>
          <a:p>
            <a:r>
              <a:rPr lang="ru-RU" dirty="0" smtClean="0"/>
              <a:t>Деловая цель</a:t>
            </a:r>
          </a:p>
          <a:p>
            <a:r>
              <a:rPr lang="ru-RU" dirty="0" smtClean="0"/>
              <a:t>Экономическая целесообразность</a:t>
            </a:r>
          </a:p>
          <a:p>
            <a:endParaRPr lang="ru-RU" dirty="0"/>
          </a:p>
        </p:txBody>
      </p:sp>
      <p:sp>
        <p:nvSpPr>
          <p:cNvPr id="4" name="Содержимое 3"/>
          <p:cNvSpPr>
            <a:spLocks noGrp="1"/>
          </p:cNvSpPr>
          <p:nvPr>
            <p:ph sz="half" idx="2"/>
          </p:nvPr>
        </p:nvSpPr>
        <p:spPr/>
        <p:txBody>
          <a:bodyPr>
            <a:normAutofit fontScale="85000" lnSpcReduction="20000"/>
          </a:bodyPr>
          <a:lstStyle/>
          <a:p>
            <a:r>
              <a:rPr lang="ru-RU" dirty="0"/>
              <a:t> </a:t>
            </a:r>
            <a:r>
              <a:rPr lang="ru-RU" dirty="0" smtClean="0"/>
              <a:t>АС ПО </a:t>
            </a:r>
            <a:r>
              <a:rPr lang="ru-RU" dirty="0"/>
              <a:t>от 03.08.2021 по делу № </a:t>
            </a:r>
            <a:r>
              <a:rPr lang="ru-RU" dirty="0" smtClean="0"/>
              <a:t>А49-4003/2020</a:t>
            </a:r>
          </a:p>
          <a:p>
            <a:r>
              <a:rPr lang="ru-RU" dirty="0" smtClean="0"/>
              <a:t>Розница отдельно- деловая цель</a:t>
            </a:r>
          </a:p>
          <a:p>
            <a:r>
              <a:rPr lang="ru-RU" dirty="0" smtClean="0"/>
              <a:t>Самостоятельность есть</a:t>
            </a:r>
          </a:p>
          <a:p>
            <a:r>
              <a:rPr lang="ru-RU" dirty="0"/>
              <a:t>Гипотеза налоговой инспекции о присутствии у ЗАО и подконтрольных юридических лиц «единой кадровой политике» (то есть формировании работников новых юридических лиц при их создании из числа бывших работников самого ЗАО) была отвергнута судами как не противоречащая трудовому законодательству. </a:t>
            </a:r>
          </a:p>
        </p:txBody>
      </p:sp>
    </p:spTree>
    <p:extLst>
      <p:ext uri="{BB962C8B-B14F-4D97-AF65-F5344CB8AC3E}">
        <p14:creationId xmlns="" xmlns:p14="http://schemas.microsoft.com/office/powerpoint/2010/main" val="877117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Признаки взаимозависимости</a:t>
            </a:r>
            <a:endParaRPr lang="ru-RU" dirty="0"/>
          </a:p>
        </p:txBody>
      </p:sp>
      <p:sp>
        <p:nvSpPr>
          <p:cNvPr id="3" name="Содержимое 2"/>
          <p:cNvSpPr>
            <a:spLocks noGrp="1"/>
          </p:cNvSpPr>
          <p:nvPr>
            <p:ph sz="half" idx="1"/>
          </p:nvPr>
        </p:nvSpPr>
        <p:spPr/>
        <p:txBody>
          <a:bodyPr>
            <a:normAutofit fontScale="25000" lnSpcReduction="20000"/>
          </a:bodyPr>
          <a:lstStyle/>
          <a:p>
            <a:r>
              <a:rPr lang="ru-RU" sz="5600" dirty="0"/>
              <a:t>Один </a:t>
            </a:r>
            <a:r>
              <a:rPr lang="en-US" sz="5600" dirty="0"/>
              <a:t>IP</a:t>
            </a:r>
            <a:r>
              <a:rPr lang="ru-RU" sz="5600" dirty="0"/>
              <a:t> адрес , МАС –адрес,              </a:t>
            </a:r>
          </a:p>
          <a:p>
            <a:r>
              <a:rPr lang="ru-RU" sz="5600" dirty="0"/>
              <a:t>Общие работники, в т.ч. бывшие</a:t>
            </a:r>
          </a:p>
          <a:p>
            <a:r>
              <a:rPr lang="ru-RU" sz="5600" dirty="0"/>
              <a:t>Работники-контрагенты директоры (</a:t>
            </a:r>
            <a:r>
              <a:rPr lang="ru-RU" sz="5600" dirty="0">
                <a:solidFill>
                  <a:srgbClr val="00B0F0"/>
                </a:solidFill>
              </a:rPr>
              <a:t>АС ЗСО постановление от 30.11.16 № Ф04-5315/2016</a:t>
            </a:r>
            <a:r>
              <a:rPr lang="ru-RU" sz="5600" dirty="0"/>
              <a:t>)</a:t>
            </a:r>
          </a:p>
          <a:p>
            <a:r>
              <a:rPr lang="ru-RU" sz="5600" dirty="0"/>
              <a:t>Общие учредители, родственники учредители, работники учредите</a:t>
            </a:r>
            <a:r>
              <a:rPr lang="ru-RU" sz="7200" dirty="0"/>
              <a:t> БАЗА ЗАГС </a:t>
            </a:r>
            <a:r>
              <a:rPr lang="ru-RU" sz="7200" dirty="0">
                <a:hlinkClick r:id="rId2"/>
              </a:rPr>
              <a:t>АС Поволжского округа от 29.08.2018 № Ф06-35661/2018</a:t>
            </a:r>
            <a:r>
              <a:rPr lang="ru-RU" sz="7200" dirty="0"/>
              <a:t>). </a:t>
            </a:r>
            <a:endParaRPr lang="ru-RU" sz="5600" dirty="0"/>
          </a:p>
          <a:p>
            <a:r>
              <a:rPr lang="ru-RU" sz="5600" dirty="0"/>
              <a:t>Перевод работников в один день и(или) многих работников с одной организации на другую</a:t>
            </a:r>
          </a:p>
          <a:p>
            <a:r>
              <a:rPr lang="ru-RU" sz="5600" dirty="0"/>
              <a:t>Общие клиенты, поставщики, вт.ч.в динамике</a:t>
            </a:r>
          </a:p>
          <a:p>
            <a:r>
              <a:rPr lang="ru-RU" sz="5600" dirty="0"/>
              <a:t>Схожий адрес, название</a:t>
            </a:r>
          </a:p>
          <a:p>
            <a:r>
              <a:rPr lang="ru-RU" sz="5600" dirty="0"/>
              <a:t>Единый стиль одежды, прилавков (</a:t>
            </a:r>
            <a:r>
              <a:rPr lang="ru-RU" sz="5600" dirty="0">
                <a:solidFill>
                  <a:srgbClr val="0070C0"/>
                </a:solidFill>
              </a:rPr>
              <a:t>ВС №306-КГ15-7673</a:t>
            </a:r>
            <a:r>
              <a:rPr lang="ru-RU" sz="5600" dirty="0"/>
              <a:t>)</a:t>
            </a:r>
          </a:p>
          <a:p>
            <a:r>
              <a:rPr lang="ru-RU" sz="5600" dirty="0"/>
              <a:t>Поручительство за кредит</a:t>
            </a:r>
          </a:p>
          <a:p>
            <a:r>
              <a:rPr lang="ru-RU" sz="5600" b="1" dirty="0">
                <a:solidFill>
                  <a:srgbClr val="C00000"/>
                </a:solidFill>
              </a:rPr>
              <a:t>одна компания несет расходы за другую ВС от 29.01.2018 № 303-КГ17-21171)</a:t>
            </a:r>
          </a:p>
          <a:p>
            <a:r>
              <a:rPr lang="ru-RU" sz="5600" dirty="0"/>
              <a:t>Работники ИП </a:t>
            </a:r>
            <a:r>
              <a:rPr lang="ru-RU" sz="5600" dirty="0">
                <a:solidFill>
                  <a:srgbClr val="00B0F0"/>
                </a:solidFill>
              </a:rPr>
              <a:t>постановление АС Поволжского округа от 17.05.16 № Ф06-7435/2016</a:t>
            </a:r>
          </a:p>
          <a:p>
            <a:r>
              <a:rPr lang="ru-RU" sz="5600" b="1" dirty="0"/>
              <a:t>Уплата налогов за третье лицо (можно за прошлые  периоды </a:t>
            </a:r>
            <a:r>
              <a:rPr lang="ru-RU" sz="5600" dirty="0"/>
              <a:t> Письмо ФНС от 14.08.2017 № СА-18-22/749@</a:t>
            </a:r>
            <a:endParaRPr lang="ru-RU" sz="5600" dirty="0">
              <a:solidFill>
                <a:srgbClr val="00B0F0"/>
              </a:solidFill>
            </a:endParaRPr>
          </a:p>
          <a:p>
            <a:endParaRPr lang="ru-RU" dirty="0"/>
          </a:p>
        </p:txBody>
      </p:sp>
      <p:sp>
        <p:nvSpPr>
          <p:cNvPr id="4" name="Содержимое 3"/>
          <p:cNvSpPr>
            <a:spLocks noGrp="1"/>
          </p:cNvSpPr>
          <p:nvPr>
            <p:ph sz="half" idx="2"/>
          </p:nvPr>
        </p:nvSpPr>
        <p:spPr/>
        <p:txBody>
          <a:bodyPr>
            <a:normAutofit fontScale="25000" lnSpcReduction="20000"/>
          </a:bodyPr>
          <a:lstStyle/>
          <a:p>
            <a:r>
              <a:rPr lang="ru-RU" sz="4800" dirty="0"/>
              <a:t>счета в одном банке (</a:t>
            </a:r>
            <a:r>
              <a:rPr lang="ru-RU" sz="4800" u="sng" dirty="0">
                <a:hlinkClick r:id="rId3"/>
              </a:rPr>
              <a:t>постановления АС </a:t>
            </a:r>
            <a:r>
              <a:rPr lang="ru-RU" sz="4800" u="sng" dirty="0" err="1">
                <a:hlinkClick r:id="rId3"/>
              </a:rPr>
              <a:t>Северо-Кавказского</a:t>
            </a:r>
            <a:r>
              <a:rPr lang="ru-RU" sz="4800" u="sng" dirty="0">
                <a:hlinkClick r:id="rId3"/>
              </a:rPr>
              <a:t> от 30.12.14 № Ф08-9484/2014</a:t>
            </a:r>
            <a:r>
              <a:rPr lang="ru-RU" sz="4800" dirty="0"/>
              <a:t>, </a:t>
            </a:r>
            <a:r>
              <a:rPr lang="ru-RU" sz="4800" u="sng" dirty="0">
                <a:hlinkClick r:id="rId4"/>
              </a:rPr>
              <a:t>ФАС Центрального от 16.04.14 № А62-547/2013</a:t>
            </a:r>
            <a:r>
              <a:rPr lang="ru-RU" sz="4800" dirty="0"/>
              <a:t>, </a:t>
            </a:r>
            <a:r>
              <a:rPr lang="ru-RU" sz="4800" u="sng" dirty="0">
                <a:hlinkClick r:id="rId5"/>
              </a:rPr>
              <a:t>Поволжского от 23.07.13 № А72-7240/2012</a:t>
            </a:r>
            <a:r>
              <a:rPr lang="ru-RU" sz="4800" dirty="0"/>
              <a:t> округов).</a:t>
            </a:r>
          </a:p>
          <a:p>
            <a:r>
              <a:rPr lang="ru-RU" sz="4800" dirty="0">
                <a:solidFill>
                  <a:srgbClr val="00B050"/>
                </a:solidFill>
              </a:rPr>
              <a:t>Но если это крупнейший банк — Сбербанк, то такое совпадение не говорит ни о чем (решение Арбитражного суда Забайкальского края от 25.10.2017 № А78-11042/2016).</a:t>
            </a:r>
          </a:p>
          <a:p>
            <a:r>
              <a:rPr lang="ru-RU" sz="4800" b="1" dirty="0"/>
              <a:t>Транзитные банковские расчеты позволяют вернуть за короткое время средства на счет, с которого они ушли. </a:t>
            </a:r>
            <a:r>
              <a:rPr lang="ru-RU" sz="4800" dirty="0"/>
              <a:t>  (</a:t>
            </a:r>
            <a:r>
              <a:rPr lang="ru-RU" sz="4800" dirty="0">
                <a:solidFill>
                  <a:srgbClr val="00B0F0"/>
                </a:solidFill>
              </a:rPr>
              <a:t>постановления АС </a:t>
            </a:r>
            <a:r>
              <a:rPr lang="ru-RU" sz="4800" dirty="0" err="1">
                <a:solidFill>
                  <a:srgbClr val="00B0F0"/>
                </a:solidFill>
              </a:rPr>
              <a:t>Западно-Сибирского</a:t>
            </a:r>
            <a:r>
              <a:rPr lang="ru-RU" sz="4800" dirty="0">
                <a:solidFill>
                  <a:srgbClr val="00B0F0"/>
                </a:solidFill>
              </a:rPr>
              <a:t> от 21.02.17 № Ф04-6840/2016, Поволжского от 15.02.17 № Ф06-17071/2016, </a:t>
            </a:r>
          </a:p>
          <a:p>
            <a:r>
              <a:rPr lang="ru-RU" sz="4800" b="1" dirty="0"/>
              <a:t>Регистрация и переезд на новый адрес в один день </a:t>
            </a:r>
            <a:r>
              <a:rPr lang="ru-RU" sz="4800" dirty="0">
                <a:solidFill>
                  <a:srgbClr val="00B0F0"/>
                </a:solidFill>
              </a:rPr>
              <a:t>АС Северо-Западного округа (постановление от 16.02.17 № А66-17494/2015</a:t>
            </a:r>
            <a:r>
              <a:rPr lang="ru-RU" sz="4800" dirty="0"/>
              <a:t>), </a:t>
            </a:r>
          </a:p>
          <a:p>
            <a:r>
              <a:rPr lang="ru-RU" sz="4800" b="1" dirty="0"/>
              <a:t>Прекращение деятельности контрагентов в один день </a:t>
            </a:r>
            <a:r>
              <a:rPr lang="ru-RU" sz="4800" dirty="0">
                <a:solidFill>
                  <a:srgbClr val="00B0F0"/>
                </a:solidFill>
              </a:rPr>
              <a:t>АС Уральского округа (постановление от 22.12.16 № Ф09-9935/16).</a:t>
            </a:r>
          </a:p>
          <a:p>
            <a:r>
              <a:rPr lang="ru-RU" sz="4800" b="1" dirty="0"/>
              <a:t>Цепочка договоров в один день несколькими фирмами </a:t>
            </a:r>
            <a:r>
              <a:rPr lang="ru-RU" sz="4800" dirty="0">
                <a:solidFill>
                  <a:srgbClr val="0070C0"/>
                </a:solidFill>
              </a:rPr>
              <a:t>АС </a:t>
            </a:r>
            <a:r>
              <a:rPr lang="ru-RU" sz="4800" dirty="0" err="1">
                <a:solidFill>
                  <a:srgbClr val="0070C0"/>
                </a:solidFill>
              </a:rPr>
              <a:t>Северо-Кавказского</a:t>
            </a:r>
            <a:r>
              <a:rPr lang="ru-RU" sz="4800" dirty="0">
                <a:solidFill>
                  <a:srgbClr val="0070C0"/>
                </a:solidFill>
              </a:rPr>
              <a:t> (постановление от 29.01.16 № Ф08-10333/2015) и Северо-Западного (постановление от 10.02.15 № А56-3709/2014)</a:t>
            </a:r>
          </a:p>
          <a:p>
            <a:r>
              <a:rPr lang="ru-RU" sz="4800" b="1" dirty="0">
                <a:solidFill>
                  <a:srgbClr val="C00000"/>
                </a:solidFill>
              </a:rPr>
              <a:t>Регистрация одного из участников сделки незадолго до сделки.</a:t>
            </a:r>
            <a:r>
              <a:rPr lang="ru-RU" sz="4800" dirty="0">
                <a:solidFill>
                  <a:srgbClr val="C00000"/>
                </a:solidFill>
              </a:rPr>
              <a:t> определение ВС от 28.02.2018 № 305-КГ17-23720).</a:t>
            </a:r>
          </a:p>
          <a:p>
            <a:r>
              <a:rPr lang="ru-RU" sz="4800" b="1" dirty="0"/>
              <a:t>Накопление задолженности по сомнительному контрагенту.</a:t>
            </a:r>
            <a:r>
              <a:rPr lang="ru-RU" sz="4800" dirty="0"/>
              <a:t> ВС от 29.01.2018 № 303-КГ17-21171</a:t>
            </a:r>
            <a:endParaRPr lang="ru-RU" sz="4800" dirty="0">
              <a:solidFill>
                <a:srgbClr val="C00000"/>
              </a:solidFill>
            </a:endParaRPr>
          </a:p>
          <a:p>
            <a:endParaRPr lang="ru-RU" dirty="0"/>
          </a:p>
        </p:txBody>
      </p:sp>
    </p:spTree>
    <p:extLst>
      <p:ext uri="{BB962C8B-B14F-4D97-AF65-F5344CB8AC3E}">
        <p14:creationId xmlns="" xmlns:p14="http://schemas.microsoft.com/office/powerpoint/2010/main" val="14626668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Признаки взаимозависимости</a:t>
            </a: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smtClean="0">
                <a:solidFill>
                  <a:srgbClr val="0070C0"/>
                </a:solidFill>
              </a:rPr>
              <a:t> Московского округа от 18.08.15 № Ф05-11141/2015). </a:t>
            </a:r>
            <a:endParaRPr lang="ru-RU" dirty="0" smtClean="0"/>
          </a:p>
          <a:p>
            <a:r>
              <a:rPr lang="ru-RU" dirty="0" smtClean="0"/>
              <a:t>взаимозависимость организаций;</a:t>
            </a:r>
          </a:p>
          <a:p>
            <a:r>
              <a:rPr lang="ru-RU" dirty="0" smtClean="0"/>
              <a:t>ежегодная пролонгация договора займа с установлением новых сроков уплаты непогашенных обязательств;</a:t>
            </a:r>
          </a:p>
          <a:p>
            <a:r>
              <a:rPr lang="ru-RU" dirty="0" smtClean="0"/>
              <a:t>увеличение задолженности по займу на сумму присоединяемых процентов, что привело к увеличению размера отрицательных курсовых </a:t>
            </a:r>
            <a:r>
              <a:rPr lang="ru-RU" dirty="0" err="1" smtClean="0"/>
              <a:t>разниц</a:t>
            </a:r>
            <a:r>
              <a:rPr lang="ru-RU" dirty="0" smtClean="0"/>
              <a:t> и суммы налогового убытка;</a:t>
            </a:r>
          </a:p>
          <a:p>
            <a:r>
              <a:rPr lang="ru-RU" dirty="0" smtClean="0"/>
              <a:t>создание формального документооборота по списанию имущества (приказ о списании объекта был датирован 9 декабря 2010 года, в то время как основные средства компания списала в бухучете 18 ноября этого же года).</a:t>
            </a:r>
          </a:p>
          <a:p>
            <a:r>
              <a:rPr lang="ru-RU" dirty="0" smtClean="0">
                <a:hlinkClick r:id="rId2"/>
              </a:rPr>
              <a:t>Перераспределение выручки взаимозависимым УСН- сотрудники , бухгалтер, </a:t>
            </a:r>
            <a:r>
              <a:rPr lang="ru-RU" dirty="0" err="1" smtClean="0">
                <a:hlinkClick r:id="rId2"/>
              </a:rPr>
              <a:t>аАС</a:t>
            </a:r>
            <a:r>
              <a:rPr lang="ru-RU" dirty="0" smtClean="0">
                <a:hlinkClick r:id="rId2"/>
              </a:rPr>
              <a:t> Дальневосточного округа от 13.02.2019 № Ф03-62/2019</a:t>
            </a:r>
            <a:endParaRPr lang="ru-RU" dirty="0"/>
          </a:p>
        </p:txBody>
      </p:sp>
      <p:sp>
        <p:nvSpPr>
          <p:cNvPr id="4" name="Содержимое 3"/>
          <p:cNvSpPr>
            <a:spLocks noGrp="1"/>
          </p:cNvSpPr>
          <p:nvPr>
            <p:ph sz="half" idx="2"/>
          </p:nvPr>
        </p:nvSpPr>
        <p:spPr/>
        <p:txBody>
          <a:bodyPr>
            <a:normAutofit fontScale="55000" lnSpcReduction="20000"/>
          </a:bodyPr>
          <a:lstStyle/>
          <a:p>
            <a:r>
              <a:rPr lang="ru-RU" dirty="0" smtClean="0"/>
              <a:t>№ А50-27323/2017 суд посчитал, что косвенная взаимозависимость реализуется через косвенное участие физического лица в обществе (более 25 процентов)</a:t>
            </a:r>
          </a:p>
          <a:p>
            <a:r>
              <a:rPr lang="ru-RU" dirty="0" smtClean="0">
                <a:hlinkClick r:id="rId3"/>
              </a:rPr>
              <a:t>Показания директоров лесхоза, что они стали учредителями по предложению руководства  ВС от 10.11.2017 № 301-КГ17-16023</a:t>
            </a:r>
            <a:r>
              <a:rPr lang="ru-RU" dirty="0" smtClean="0"/>
              <a:t>- </a:t>
            </a:r>
          </a:p>
          <a:p>
            <a:endParaRPr lang="ru-RU" dirty="0" smtClean="0"/>
          </a:p>
          <a:p>
            <a:r>
              <a:rPr lang="ru-RU" dirty="0" smtClean="0">
                <a:hlinkClick r:id=""/>
              </a:rPr>
              <a:t>Многократное снижение цен</a:t>
            </a:r>
          </a:p>
          <a:p>
            <a:r>
              <a:rPr lang="ru-RU" dirty="0" smtClean="0">
                <a:hlinkClick r:id=""/>
              </a:rPr>
              <a:t>АС Волго-Вятского округа от 08.09.2017 № Ф01-3795/2017</a:t>
            </a:r>
            <a:endParaRPr lang="ru-RU" dirty="0" smtClean="0"/>
          </a:p>
          <a:p>
            <a:r>
              <a:rPr lang="ru-RU" dirty="0" smtClean="0">
                <a:hlinkClick r:id="rId4"/>
              </a:rPr>
              <a:t>Выделенная организация имеет признаки однодневки АС Волго-Вятского округа от 17.10.2017 № Ф01-4563/2017</a:t>
            </a:r>
            <a:endParaRPr lang="ru-RU" dirty="0" smtClean="0"/>
          </a:p>
          <a:p>
            <a:r>
              <a:rPr lang="ru-RU" dirty="0" smtClean="0"/>
              <a:t/>
            </a:r>
            <a:br>
              <a:rPr lang="ru-RU" dirty="0" smtClean="0"/>
            </a:br>
            <a:r>
              <a:rPr lang="ru-RU" dirty="0" smtClean="0"/>
              <a:t>взаимозависимые ИП покупали дешевле (бухгалтер, адрес, одни торговые </a:t>
            </a:r>
            <a:r>
              <a:rPr lang="ru-RU" dirty="0" err="1" smtClean="0"/>
              <a:t>точки</a:t>
            </a:r>
            <a:r>
              <a:rPr lang="ru-RU" dirty="0" err="1" smtClean="0">
                <a:hlinkClick r:id="rId5"/>
              </a:rPr>
              <a:t>АС</a:t>
            </a:r>
            <a:r>
              <a:rPr lang="ru-RU" dirty="0" smtClean="0">
                <a:hlinkClick r:id="rId5"/>
              </a:rPr>
              <a:t> Волго-Вятского округа от 02.10.2018 № Ф01-4309/2018</a:t>
            </a:r>
            <a:endParaRPr lang="ru-RU" dirty="0"/>
          </a:p>
        </p:txBody>
      </p:sp>
    </p:spTree>
    <p:extLst>
      <p:ext uri="{BB962C8B-B14F-4D97-AF65-F5344CB8AC3E}">
        <p14:creationId xmlns="" xmlns:p14="http://schemas.microsoft.com/office/powerpoint/2010/main" val="37842663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912357" y="985837"/>
            <a:ext cx="1800225" cy="1843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a:t>М1</a:t>
            </a:r>
          </a:p>
          <a:p>
            <a:pPr algn="ctr"/>
            <a:r>
              <a:rPr lang="ru-RU" sz="2400" b="1" i="1" dirty="0"/>
              <a:t>М2</a:t>
            </a:r>
          </a:p>
          <a:p>
            <a:pPr algn="ctr"/>
            <a:r>
              <a:rPr lang="ru-RU" sz="2400" b="1" i="1" dirty="0"/>
              <a:t>М3</a:t>
            </a:r>
          </a:p>
        </p:txBody>
      </p:sp>
      <p:sp>
        <p:nvSpPr>
          <p:cNvPr id="5" name="Стрелка влево 4"/>
          <p:cNvSpPr/>
          <p:nvPr/>
        </p:nvSpPr>
        <p:spPr>
          <a:xfrm>
            <a:off x="6988969" y="1285875"/>
            <a:ext cx="1639490" cy="525066"/>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 name="Стрелка вправо 5"/>
          <p:cNvSpPr/>
          <p:nvPr/>
        </p:nvSpPr>
        <p:spPr>
          <a:xfrm>
            <a:off x="6988969" y="2068117"/>
            <a:ext cx="1639490" cy="546497"/>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Скругленный прямоугольник 6"/>
          <p:cNvSpPr/>
          <p:nvPr/>
        </p:nvSpPr>
        <p:spPr>
          <a:xfrm>
            <a:off x="9014223" y="1285875"/>
            <a:ext cx="792956" cy="30861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latin typeface="Times New Roman" panose="02020603050405020304" pitchFamily="18" charset="0"/>
                <a:cs typeface="Times New Roman" panose="02020603050405020304" pitchFamily="18" charset="0"/>
              </a:rPr>
              <a:t>П</a:t>
            </a:r>
          </a:p>
          <a:p>
            <a:pPr algn="ctr"/>
            <a:r>
              <a:rPr lang="ru-RU" b="1" i="1" dirty="0">
                <a:latin typeface="Times New Roman" panose="02020603050405020304" pitchFamily="18" charset="0"/>
                <a:cs typeface="Times New Roman" panose="02020603050405020304" pitchFamily="18" charset="0"/>
              </a:rPr>
              <a:t>О</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К</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У</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П</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А</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Т</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Е</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Л</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И</a:t>
            </a:r>
          </a:p>
        </p:txBody>
      </p:sp>
      <p:cxnSp>
        <p:nvCxnSpPr>
          <p:cNvPr id="9" name="Прямая со стрелкой 8"/>
          <p:cNvCxnSpPr>
            <a:stCxn id="7" idx="1"/>
          </p:cNvCxnSpPr>
          <p:nvPr/>
        </p:nvCxnSpPr>
        <p:spPr>
          <a:xfrm flipH="1">
            <a:off x="8339139" y="2828925"/>
            <a:ext cx="675085" cy="9965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4894065" y="3262909"/>
            <a:ext cx="1082278" cy="58935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i="1" dirty="0"/>
              <a:t>М4</a:t>
            </a:r>
          </a:p>
        </p:txBody>
      </p:sp>
      <p:sp>
        <p:nvSpPr>
          <p:cNvPr id="13" name="Скругленный прямоугольник 12"/>
          <p:cNvSpPr/>
          <p:nvPr/>
        </p:nvSpPr>
        <p:spPr>
          <a:xfrm>
            <a:off x="6988970" y="3707606"/>
            <a:ext cx="1360885" cy="52506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i="1" dirty="0"/>
              <a:t>Прокладка на выходе </a:t>
            </a:r>
          </a:p>
        </p:txBody>
      </p:sp>
      <p:cxnSp>
        <p:nvCxnSpPr>
          <p:cNvPr id="15" name="Прямая со стрелкой 14"/>
          <p:cNvCxnSpPr>
            <a:stCxn id="13" idx="1"/>
            <a:endCxn id="10" idx="6"/>
          </p:cNvCxnSpPr>
          <p:nvPr/>
        </p:nvCxnSpPr>
        <p:spPr>
          <a:xfrm flipH="1" flipV="1">
            <a:off x="5976343" y="3557588"/>
            <a:ext cx="1012627" cy="412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0" idx="2"/>
            <a:endCxn id="19" idx="3"/>
          </p:cNvCxnSpPr>
          <p:nvPr/>
        </p:nvCxnSpPr>
        <p:spPr>
          <a:xfrm flipH="1">
            <a:off x="3940373" y="3557588"/>
            <a:ext cx="953692" cy="412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Скругленный прямоугольник 18"/>
          <p:cNvSpPr/>
          <p:nvPr/>
        </p:nvSpPr>
        <p:spPr>
          <a:xfrm>
            <a:off x="2579489" y="3707606"/>
            <a:ext cx="1360885" cy="52506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i="1" dirty="0"/>
              <a:t>Прокладка на выходе </a:t>
            </a:r>
          </a:p>
        </p:txBody>
      </p:sp>
      <p:sp>
        <p:nvSpPr>
          <p:cNvPr id="23" name="Скругленный прямоугольник 22"/>
          <p:cNvSpPr/>
          <p:nvPr/>
        </p:nvSpPr>
        <p:spPr>
          <a:xfrm>
            <a:off x="1564183" y="1285875"/>
            <a:ext cx="792956" cy="30861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latin typeface="Times New Roman" panose="02020603050405020304" pitchFamily="18" charset="0"/>
                <a:cs typeface="Times New Roman" panose="02020603050405020304" pitchFamily="18" charset="0"/>
              </a:rPr>
              <a:t>П</a:t>
            </a:r>
          </a:p>
          <a:p>
            <a:pPr algn="ctr"/>
            <a:r>
              <a:rPr lang="ru-RU" b="1" i="1" dirty="0">
                <a:latin typeface="Times New Roman" panose="02020603050405020304" pitchFamily="18" charset="0"/>
                <a:cs typeface="Times New Roman" panose="02020603050405020304" pitchFamily="18" charset="0"/>
              </a:rPr>
              <a:t>О</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С</a:t>
            </a:r>
          </a:p>
          <a:p>
            <a:pPr algn="ctr"/>
            <a:r>
              <a:rPr lang="ru-RU" b="1" i="1" dirty="0">
                <a:latin typeface="Times New Roman" panose="02020603050405020304" pitchFamily="18" charset="0"/>
                <a:cs typeface="Times New Roman" panose="02020603050405020304" pitchFamily="18" charset="0"/>
              </a:rPr>
              <a:t>Т</a:t>
            </a:r>
          </a:p>
          <a:p>
            <a:pPr algn="ctr"/>
            <a:r>
              <a:rPr lang="ru-RU" b="1" i="1" dirty="0">
                <a:latin typeface="Times New Roman" panose="02020603050405020304" pitchFamily="18" charset="0"/>
                <a:cs typeface="Times New Roman" panose="02020603050405020304" pitchFamily="18" charset="0"/>
              </a:rPr>
              <a:t>А</a:t>
            </a:r>
          </a:p>
          <a:p>
            <a:pPr algn="ctr"/>
            <a:r>
              <a:rPr lang="ru-RU" b="1" i="1" dirty="0">
                <a:latin typeface="Times New Roman" panose="02020603050405020304" pitchFamily="18" charset="0"/>
                <a:cs typeface="Times New Roman" panose="02020603050405020304" pitchFamily="18" charset="0"/>
              </a:rPr>
              <a:t>В</a:t>
            </a:r>
          </a:p>
          <a:p>
            <a:pPr algn="ctr"/>
            <a:r>
              <a:rPr lang="ru-RU" b="1" i="1" dirty="0">
                <a:latin typeface="Times New Roman" panose="02020603050405020304" pitchFamily="18" charset="0"/>
                <a:cs typeface="Times New Roman" panose="02020603050405020304" pitchFamily="18" charset="0"/>
              </a:rPr>
              <a:t>Щ</a:t>
            </a:r>
          </a:p>
          <a:p>
            <a:pPr algn="ctr"/>
            <a:r>
              <a:rPr lang="ru-RU" b="1" i="1" dirty="0">
                <a:latin typeface="Times New Roman" panose="02020603050405020304" pitchFamily="18" charset="0"/>
                <a:cs typeface="Times New Roman" panose="02020603050405020304" pitchFamily="18" charset="0"/>
              </a:rPr>
              <a:t>И</a:t>
            </a:r>
          </a:p>
          <a:p>
            <a:pPr algn="ctr"/>
            <a:r>
              <a:rPr lang="ru-RU" b="1" i="1" dirty="0">
                <a:latin typeface="Times New Roman" panose="02020603050405020304" pitchFamily="18" charset="0"/>
                <a:cs typeface="Times New Roman" panose="02020603050405020304" pitchFamily="18" charset="0"/>
              </a:rPr>
              <a:t>К</a:t>
            </a:r>
          </a:p>
          <a:p>
            <a:pPr algn="ctr"/>
            <a:r>
              <a:rPr lang="ru-RU" b="1" i="1" dirty="0">
                <a:latin typeface="Times New Roman" panose="02020603050405020304" pitchFamily="18" charset="0"/>
                <a:cs typeface="Times New Roman" panose="02020603050405020304" pitchFamily="18" charset="0"/>
              </a:rPr>
              <a:t>И</a:t>
            </a:r>
          </a:p>
        </p:txBody>
      </p:sp>
      <p:sp>
        <p:nvSpPr>
          <p:cNvPr id="24" name="TextBox 23"/>
          <p:cNvSpPr txBox="1"/>
          <p:nvPr/>
        </p:nvSpPr>
        <p:spPr>
          <a:xfrm rot="20209181">
            <a:off x="4217636" y="3446082"/>
            <a:ext cx="597398" cy="300082"/>
          </a:xfrm>
          <a:prstGeom prst="rect">
            <a:avLst/>
          </a:prstGeom>
          <a:noFill/>
        </p:spPr>
        <p:txBody>
          <a:bodyPr wrap="square" rtlCol="0">
            <a:spAutoFit/>
          </a:bodyPr>
          <a:lstStyle/>
          <a:p>
            <a:r>
              <a:rPr lang="ru-RU" sz="1350" b="1" dirty="0"/>
              <a:t>240</a:t>
            </a:r>
          </a:p>
        </p:txBody>
      </p:sp>
      <p:sp>
        <p:nvSpPr>
          <p:cNvPr id="25" name="TextBox 24"/>
          <p:cNvSpPr txBox="1"/>
          <p:nvPr/>
        </p:nvSpPr>
        <p:spPr>
          <a:xfrm rot="1356695">
            <a:off x="6258560" y="3482043"/>
            <a:ext cx="597398" cy="300082"/>
          </a:xfrm>
          <a:prstGeom prst="rect">
            <a:avLst/>
          </a:prstGeom>
          <a:noFill/>
        </p:spPr>
        <p:txBody>
          <a:bodyPr wrap="square" rtlCol="0">
            <a:spAutoFit/>
          </a:bodyPr>
          <a:lstStyle/>
          <a:p>
            <a:r>
              <a:rPr lang="ru-RU" sz="1350" b="1" dirty="0"/>
              <a:t>130</a:t>
            </a:r>
          </a:p>
        </p:txBody>
      </p:sp>
      <p:sp>
        <p:nvSpPr>
          <p:cNvPr id="26" name="TextBox 25"/>
          <p:cNvSpPr txBox="1"/>
          <p:nvPr/>
        </p:nvSpPr>
        <p:spPr>
          <a:xfrm rot="18260832">
            <a:off x="8366179" y="3011069"/>
            <a:ext cx="597398" cy="300082"/>
          </a:xfrm>
          <a:prstGeom prst="rect">
            <a:avLst/>
          </a:prstGeom>
          <a:noFill/>
        </p:spPr>
        <p:txBody>
          <a:bodyPr wrap="square" rtlCol="0">
            <a:spAutoFit/>
          </a:bodyPr>
          <a:lstStyle/>
          <a:p>
            <a:r>
              <a:rPr lang="ru-RU" sz="1350" b="1" dirty="0"/>
              <a:t>240</a:t>
            </a:r>
          </a:p>
        </p:txBody>
      </p:sp>
      <p:sp>
        <p:nvSpPr>
          <p:cNvPr id="27" name="Стрелка влево 26"/>
          <p:cNvSpPr/>
          <p:nvPr/>
        </p:nvSpPr>
        <p:spPr>
          <a:xfrm>
            <a:off x="3076427" y="1403747"/>
            <a:ext cx="1582355" cy="525066"/>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8" name="Стрелка вправо 27"/>
          <p:cNvSpPr/>
          <p:nvPr/>
        </p:nvSpPr>
        <p:spPr>
          <a:xfrm>
            <a:off x="3081785" y="2068116"/>
            <a:ext cx="1576997" cy="54649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cxnSp>
        <p:nvCxnSpPr>
          <p:cNvPr id="30" name="Прямая со стрелкой 29"/>
          <p:cNvCxnSpPr>
            <a:stCxn id="19" idx="0"/>
            <a:endCxn id="23" idx="3"/>
          </p:cNvCxnSpPr>
          <p:nvPr/>
        </p:nvCxnSpPr>
        <p:spPr>
          <a:xfrm flipH="1" flipV="1">
            <a:off x="2357139" y="2828927"/>
            <a:ext cx="902792" cy="8786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783467">
            <a:off x="2596504" y="3021726"/>
            <a:ext cx="597398" cy="300082"/>
          </a:xfrm>
          <a:prstGeom prst="rect">
            <a:avLst/>
          </a:prstGeom>
          <a:noFill/>
        </p:spPr>
        <p:txBody>
          <a:bodyPr wrap="square" rtlCol="0">
            <a:spAutoFit/>
          </a:bodyPr>
          <a:lstStyle/>
          <a:p>
            <a:r>
              <a:rPr lang="ru-RU" sz="1350" b="1" dirty="0"/>
              <a:t>120</a:t>
            </a:r>
          </a:p>
        </p:txBody>
      </p:sp>
      <p:sp>
        <p:nvSpPr>
          <p:cNvPr id="32" name="Стрелка влево 31"/>
          <p:cNvSpPr/>
          <p:nvPr/>
        </p:nvSpPr>
        <p:spPr>
          <a:xfrm rot="16200000">
            <a:off x="4842577" y="4228056"/>
            <a:ext cx="1185254" cy="517046"/>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3" name="Скругленный прямоугольник 32"/>
          <p:cNvSpPr/>
          <p:nvPr/>
        </p:nvSpPr>
        <p:spPr>
          <a:xfrm>
            <a:off x="1960662" y="5089924"/>
            <a:ext cx="7685783" cy="825103"/>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950" b="1" i="1" dirty="0">
                <a:latin typeface="Times New Roman" panose="02020603050405020304" pitchFamily="18" charset="0"/>
                <a:cs typeface="Times New Roman" panose="02020603050405020304" pitchFamily="18" charset="0"/>
              </a:rPr>
              <a:t>ИП, Бухгалтерия, </a:t>
            </a:r>
            <a:r>
              <a:rPr lang="en-US" sz="1950" b="1" i="1" dirty="0">
                <a:latin typeface="Times New Roman" panose="02020603050405020304" pitchFamily="18" charset="0"/>
                <a:cs typeface="Times New Roman" panose="02020603050405020304" pitchFamily="18" charset="0"/>
              </a:rPr>
              <a:t>IT</a:t>
            </a:r>
            <a:r>
              <a:rPr lang="ru-RU" sz="1950" b="1" i="1" dirty="0">
                <a:latin typeface="Times New Roman" panose="02020603050405020304" pitchFamily="18" charset="0"/>
                <a:cs typeface="Times New Roman" panose="02020603050405020304" pitchFamily="18" charset="0"/>
              </a:rPr>
              <a:t>, кадры, сайт , юр. Услуги, </a:t>
            </a:r>
            <a:r>
              <a:rPr lang="ru-RU" sz="1950" b="1" i="1" dirty="0" err="1">
                <a:latin typeface="Times New Roman" panose="02020603050405020304" pitchFamily="18" charset="0"/>
                <a:cs typeface="Times New Roman" panose="02020603050405020304" pitchFamily="18" charset="0"/>
              </a:rPr>
              <a:t>Клининг</a:t>
            </a:r>
            <a:r>
              <a:rPr lang="ru-RU" sz="1950" b="1" i="1" dirty="0">
                <a:latin typeface="Times New Roman" panose="02020603050405020304" pitchFamily="18" charset="0"/>
                <a:cs typeface="Times New Roman" panose="02020603050405020304" pitchFamily="18" charset="0"/>
              </a:rPr>
              <a:t> , Перевозки , </a:t>
            </a:r>
            <a:r>
              <a:rPr lang="ru-RU" sz="1950" b="1" i="1" dirty="0" err="1">
                <a:latin typeface="Times New Roman" panose="02020603050405020304" pitchFamily="18" charset="0"/>
                <a:cs typeface="Times New Roman" panose="02020603050405020304" pitchFamily="18" charset="0"/>
              </a:rPr>
              <a:t>ГПХшник</a:t>
            </a:r>
            <a:endParaRPr lang="ru-RU" sz="1950" b="1" i="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9209781" y="1029179"/>
            <a:ext cx="597398" cy="300082"/>
          </a:xfrm>
          <a:prstGeom prst="rect">
            <a:avLst/>
          </a:prstGeom>
          <a:noFill/>
        </p:spPr>
        <p:txBody>
          <a:bodyPr wrap="square" rtlCol="0">
            <a:spAutoFit/>
          </a:bodyPr>
          <a:lstStyle/>
          <a:p>
            <a:r>
              <a:rPr lang="ru-RU" sz="1350" b="1" dirty="0"/>
              <a:t>240</a:t>
            </a:r>
          </a:p>
        </p:txBody>
      </p:sp>
      <p:sp>
        <p:nvSpPr>
          <p:cNvPr id="35" name="TextBox 34"/>
          <p:cNvSpPr txBox="1"/>
          <p:nvPr/>
        </p:nvSpPr>
        <p:spPr>
          <a:xfrm>
            <a:off x="1759741" y="1032667"/>
            <a:ext cx="597398" cy="300082"/>
          </a:xfrm>
          <a:prstGeom prst="rect">
            <a:avLst/>
          </a:prstGeom>
          <a:noFill/>
        </p:spPr>
        <p:txBody>
          <a:bodyPr wrap="square" rtlCol="0">
            <a:spAutoFit/>
          </a:bodyPr>
          <a:lstStyle/>
          <a:p>
            <a:r>
              <a:rPr lang="ru-RU" sz="1350" b="1" dirty="0"/>
              <a:t>120</a:t>
            </a:r>
          </a:p>
        </p:txBody>
      </p:sp>
    </p:spTree>
    <p:extLst>
      <p:ext uri="{BB962C8B-B14F-4D97-AF65-F5344CB8AC3E}">
        <p14:creationId xmlns="" xmlns:p14="http://schemas.microsoft.com/office/powerpoint/2010/main" val="10979941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u="sng" dirty="0">
                <a:hlinkClick r:id="rId2"/>
              </a:rPr>
              <a:t/>
            </a:r>
            <a:br>
              <a:rPr lang="ru-RU" sz="2700" b="1" u="sng" dirty="0">
                <a:hlinkClick r:id="rId2"/>
              </a:rPr>
            </a:br>
            <a:r>
              <a:rPr lang="ru-RU" sz="2700" b="1" u="sng" dirty="0">
                <a:hlinkClick r:id="rId2"/>
              </a:rPr>
              <a:t>Письмо ФНС России от 10 марта 2021 года № БВ-4-7/3060@ «О практике применения ст. 54.1 Налогового кодекса РФ»</a:t>
            </a:r>
            <a:r>
              <a:rPr lang="ru-RU" dirty="0"/>
              <a:t/>
            </a:r>
            <a:br>
              <a:rPr lang="ru-RU" dirty="0"/>
            </a:br>
            <a:endParaRPr lang="ru-RU" dirty="0"/>
          </a:p>
        </p:txBody>
      </p:sp>
      <p:pic>
        <p:nvPicPr>
          <p:cNvPr id="1026" name="Picture 2" descr="https://blog.legalbis.ru/wp-content/uploads/2021/03/photo_2021-03-17_10-38-59.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43672" y="1628801"/>
            <a:ext cx="5714798" cy="4525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956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562BBA42-A59A-457A-AA68-495F0060DCC0}"/>
              </a:ext>
            </a:extLst>
          </p:cNvPr>
          <p:cNvPicPr>
            <a:picLocks noChangeAspect="1"/>
          </p:cNvPicPr>
          <p:nvPr/>
        </p:nvPicPr>
        <p:blipFill>
          <a:blip r:embed="rId2" cstate="print"/>
          <a:stretch>
            <a:fillRect/>
          </a:stretch>
        </p:blipFill>
        <p:spPr>
          <a:xfrm>
            <a:off x="1526258" y="857250"/>
            <a:ext cx="9139487" cy="5143500"/>
          </a:xfrm>
          <a:prstGeom prst="rect">
            <a:avLst/>
          </a:prstGeom>
          <a:blipFill dpi="0" rotWithShape="1">
            <a:blip r:embed="rId2" cstate="print"/>
            <a:srcRect/>
            <a:stretch>
              <a:fillRect/>
            </a:stretch>
          </a:blipFill>
          <a:effectLst>
            <a:softEdge rad="635000"/>
          </a:effectLst>
        </p:spPr>
      </p:pic>
      <p:sp>
        <p:nvSpPr>
          <p:cNvPr id="13" name="Rectangle 18">
            <a:extLst>
              <a:ext uri="{FF2B5EF4-FFF2-40B4-BE49-F238E27FC236}">
                <a16:creationId xmlns:a16="http://schemas.microsoft.com/office/drawing/2014/main" xmlns="" id="{EA60194C-6E92-4C74-BEA2-0ACE91A0542B}"/>
              </a:ext>
            </a:extLst>
          </p:cNvPr>
          <p:cNvSpPr/>
          <p:nvPr/>
        </p:nvSpPr>
        <p:spPr>
          <a:xfrm>
            <a:off x="1524000" y="857250"/>
            <a:ext cx="9144000" cy="5143500"/>
          </a:xfrm>
          <a:prstGeom prst="rect">
            <a:avLst/>
          </a:prstGeom>
          <a:solidFill>
            <a:schemeClr val="bg1">
              <a:lumMod val="95000"/>
              <a:alpha val="87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11" name="Rectangle 18">
            <a:extLst>
              <a:ext uri="{FF2B5EF4-FFF2-40B4-BE49-F238E27FC236}">
                <a16:creationId xmlns:a16="http://schemas.microsoft.com/office/drawing/2014/main" xmlns="" id="{6A3BAEBF-7E82-49F5-9463-8AC80A4328F2}"/>
              </a:ext>
            </a:extLst>
          </p:cNvPr>
          <p:cNvSpPr/>
          <p:nvPr/>
        </p:nvSpPr>
        <p:spPr>
          <a:xfrm>
            <a:off x="9650379" y="857250"/>
            <a:ext cx="1017621"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1" name="Rectangle 18">
            <a:extLst>
              <a:ext uri="{FF2B5EF4-FFF2-40B4-BE49-F238E27FC236}">
                <a16:creationId xmlns:a16="http://schemas.microsoft.com/office/drawing/2014/main" xmlns="" id="{4FEBCB38-E188-4A76-B08F-9B562DA8D672}"/>
              </a:ext>
            </a:extLst>
          </p:cNvPr>
          <p:cNvSpPr/>
          <p:nvPr/>
        </p:nvSpPr>
        <p:spPr>
          <a:xfrm>
            <a:off x="3729755" y="857250"/>
            <a:ext cx="5876636"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2" name="Rectangle 18">
            <a:extLst>
              <a:ext uri="{FF2B5EF4-FFF2-40B4-BE49-F238E27FC236}">
                <a16:creationId xmlns:a16="http://schemas.microsoft.com/office/drawing/2014/main" xmlns="" id="{B5849E7D-A6DB-45AA-8AEC-8D52B1560B82}"/>
              </a:ext>
            </a:extLst>
          </p:cNvPr>
          <p:cNvSpPr/>
          <p:nvPr/>
        </p:nvSpPr>
        <p:spPr>
          <a:xfrm>
            <a:off x="1524002" y="857250"/>
            <a:ext cx="2168733"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3" name="TextBox 22">
            <a:extLst>
              <a:ext uri="{FF2B5EF4-FFF2-40B4-BE49-F238E27FC236}">
                <a16:creationId xmlns:a16="http://schemas.microsoft.com/office/drawing/2014/main" xmlns="" id="{D98F1ACB-18CE-41C2-A5DE-DD0064278D8E}"/>
              </a:ext>
            </a:extLst>
          </p:cNvPr>
          <p:cNvSpPr txBox="1"/>
          <p:nvPr/>
        </p:nvSpPr>
        <p:spPr>
          <a:xfrm>
            <a:off x="1993111" y="974339"/>
            <a:ext cx="1564608" cy="830997"/>
          </a:xfrm>
          <a:prstGeom prst="rect">
            <a:avLst/>
          </a:prstGeom>
          <a:noFill/>
        </p:spPr>
        <p:txBody>
          <a:bodyPr wrap="square" lIns="0" tIns="0" rIns="0" bIns="0" rtlCol="0" anchor="ctr" anchorCtr="0">
            <a:spAutoFit/>
          </a:bodyPr>
          <a:lstStyle/>
          <a:p>
            <a:pPr defTabSz="914378">
              <a:defRPr/>
            </a:pPr>
            <a:r>
              <a:rPr lang="en-US" sz="5400" b="1" dirty="0">
                <a:solidFill>
                  <a:srgbClr val="22658C">
                    <a:lumMod val="40000"/>
                    <a:lumOff val="60000"/>
                    <a:alpha val="50000"/>
                  </a:srgbClr>
                </a:solidFill>
                <a:latin typeface="Roboto Condensed" panose="02000000000000000000" pitchFamily="2" charset="0"/>
              </a:rPr>
              <a:t>202</a:t>
            </a:r>
            <a:r>
              <a:rPr lang="ru-RU" sz="5400" b="1" dirty="0">
                <a:solidFill>
                  <a:srgbClr val="22658C">
                    <a:lumMod val="40000"/>
                    <a:lumOff val="60000"/>
                    <a:alpha val="50000"/>
                  </a:srgbClr>
                </a:solidFill>
                <a:latin typeface="Roboto Condensed" panose="02000000000000000000" pitchFamily="2" charset="0"/>
              </a:rPr>
              <a:t>1</a:t>
            </a:r>
          </a:p>
        </p:txBody>
      </p:sp>
      <p:sp>
        <p:nvSpPr>
          <p:cNvPr id="24" name="TextBox 23">
            <a:extLst>
              <a:ext uri="{FF2B5EF4-FFF2-40B4-BE49-F238E27FC236}">
                <a16:creationId xmlns:a16="http://schemas.microsoft.com/office/drawing/2014/main" xmlns="" id="{94715A1C-D05E-454D-885C-DA6E47BCF4CE}"/>
              </a:ext>
            </a:extLst>
          </p:cNvPr>
          <p:cNvSpPr txBox="1"/>
          <p:nvPr/>
        </p:nvSpPr>
        <p:spPr>
          <a:xfrm>
            <a:off x="2113901" y="1251339"/>
            <a:ext cx="1462329" cy="276999"/>
          </a:xfrm>
          <a:prstGeom prst="rect">
            <a:avLst/>
          </a:prstGeom>
          <a:noFill/>
        </p:spPr>
        <p:txBody>
          <a:bodyPr wrap="square" lIns="0" tIns="0" rIns="0" bIns="0" rtlCol="0" anchor="ctr" anchorCtr="0">
            <a:spAutoFit/>
          </a:bodyPr>
          <a:lstStyle/>
          <a:p>
            <a:pPr defTabSz="914378">
              <a:defRPr/>
            </a:pPr>
            <a:r>
              <a:rPr lang="ru-RU" sz="900" b="1" dirty="0">
                <a:solidFill>
                  <a:srgbClr val="57565A">
                    <a:lumMod val="75000"/>
                  </a:srgbClr>
                </a:solidFill>
                <a:latin typeface="Roboto Condensed" panose="02000000000000000000" pitchFamily="2" charset="0"/>
              </a:rPr>
              <a:t>ПУБЛИЧНАЯ ДЕКЛАРАЦИЯ </a:t>
            </a:r>
            <a:r>
              <a:rPr lang="en-US" sz="900" b="1" dirty="0">
                <a:solidFill>
                  <a:srgbClr val="57565A">
                    <a:lumMod val="75000"/>
                  </a:srgbClr>
                </a:solidFill>
                <a:latin typeface="Roboto Condensed" panose="02000000000000000000" pitchFamily="2" charset="0"/>
              </a:rPr>
              <a:t/>
            </a:r>
            <a:br>
              <a:rPr lang="en-US" sz="900" b="1" dirty="0">
                <a:solidFill>
                  <a:srgbClr val="57565A">
                    <a:lumMod val="75000"/>
                  </a:srgbClr>
                </a:solidFill>
                <a:latin typeface="Roboto Condensed" panose="02000000000000000000" pitchFamily="2" charset="0"/>
              </a:rPr>
            </a:br>
            <a:r>
              <a:rPr lang="ru-RU" sz="900" b="1" dirty="0">
                <a:solidFill>
                  <a:srgbClr val="57565A">
                    <a:lumMod val="75000"/>
                  </a:srgbClr>
                </a:solidFill>
                <a:latin typeface="Roboto Condensed" panose="02000000000000000000" pitchFamily="2" charset="0"/>
              </a:rPr>
              <a:t>ЦЕЛЕЙ И ЗАДАЧ</a:t>
            </a:r>
          </a:p>
        </p:txBody>
      </p:sp>
      <p:pic>
        <p:nvPicPr>
          <p:cNvPr id="25" name="Рисунок 24">
            <a:extLst>
              <a:ext uri="{FF2B5EF4-FFF2-40B4-BE49-F238E27FC236}">
                <a16:creationId xmlns:a16="http://schemas.microsoft.com/office/drawing/2014/main" xmlns="" id="{C7D19342-F099-4083-8E53-AD3F69C94551}"/>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658285" y="1204759"/>
            <a:ext cx="360262" cy="348641"/>
          </a:xfrm>
          <a:prstGeom prst="rect">
            <a:avLst/>
          </a:prstGeom>
        </p:spPr>
      </p:pic>
      <p:sp>
        <p:nvSpPr>
          <p:cNvPr id="27" name="TextBox 26">
            <a:extLst>
              <a:ext uri="{FF2B5EF4-FFF2-40B4-BE49-F238E27FC236}">
                <a16:creationId xmlns:a16="http://schemas.microsoft.com/office/drawing/2014/main" xmlns="" id="{F0FE6F30-0674-45E9-B560-0419ED86B809}"/>
              </a:ext>
            </a:extLst>
          </p:cNvPr>
          <p:cNvSpPr txBox="1"/>
          <p:nvPr/>
        </p:nvSpPr>
        <p:spPr>
          <a:xfrm>
            <a:off x="3962765" y="1030089"/>
            <a:ext cx="5454605" cy="738664"/>
          </a:xfrm>
          <a:prstGeom prst="rect">
            <a:avLst/>
          </a:prstGeom>
          <a:noFill/>
        </p:spPr>
        <p:txBody>
          <a:bodyPr wrap="square" lIns="0" tIns="0" rIns="0" bIns="0" rtlCol="0" anchor="ctr" anchorCtr="0">
            <a:spAutoFit/>
          </a:bodyPr>
          <a:lstStyle/>
          <a:p>
            <a:pPr defTabSz="914378">
              <a:defRPr/>
            </a:pPr>
            <a:r>
              <a:rPr lang="ru-RU" sz="1200" b="1" dirty="0">
                <a:solidFill>
                  <a:srgbClr val="57565A">
                    <a:lumMod val="75000"/>
                  </a:srgbClr>
                </a:solidFill>
                <a:latin typeface="Roboto Condensed" panose="02000000000000000000" pitchFamily="2" charset="0"/>
              </a:rPr>
              <a:t>ПОВЫШЕНИЕ ЭФФЕКТИВНОСТИ ИСПОЛЬЗОВАНИЯ ИНСТРУМЕНТОВ НАЛОГОВОГО АДМИНИСТРИРОВАНИЯ, НАПРАВЛЕННЫХ НА МОТИВИРОВАНИЕ НАЛОГОПЛАТЕЛЬЩИКОВ К ДОБРОВОЛЬНОЙ УПЛАТЕ НАЛОГОВ И СБОРОВ И ПРИМЕНЕНИЮ В СДЕЛКАХ ЦЕН, СООТВЕТСТВУЮЩИХ РЫНОЧНЫМ</a:t>
            </a:r>
          </a:p>
        </p:txBody>
      </p:sp>
      <p:sp>
        <p:nvSpPr>
          <p:cNvPr id="9" name="TextBox 8">
            <a:extLst>
              <a:ext uri="{FF2B5EF4-FFF2-40B4-BE49-F238E27FC236}">
                <a16:creationId xmlns:a16="http://schemas.microsoft.com/office/drawing/2014/main" xmlns="" id="{9CD0FB40-DC21-455F-8E3D-25C6673B0DA8}"/>
              </a:ext>
            </a:extLst>
          </p:cNvPr>
          <p:cNvSpPr txBox="1"/>
          <p:nvPr/>
        </p:nvSpPr>
        <p:spPr>
          <a:xfrm>
            <a:off x="9650379" y="971659"/>
            <a:ext cx="1017622" cy="1107996"/>
          </a:xfrm>
          <a:prstGeom prst="rect">
            <a:avLst/>
          </a:prstGeom>
          <a:noFill/>
        </p:spPr>
        <p:txBody>
          <a:bodyPr wrap="square" lIns="0" tIns="0" rIns="0" bIns="0" rtlCol="0" anchor="ctr" anchorCtr="0">
            <a:spAutoFit/>
          </a:bodyPr>
          <a:lstStyle/>
          <a:p>
            <a:pPr algn="ctr" defTabSz="914378">
              <a:defRPr/>
            </a:pPr>
            <a:r>
              <a:rPr lang="ru-RU" sz="7200" b="1" dirty="0">
                <a:solidFill>
                  <a:srgbClr val="378966">
                    <a:lumMod val="60000"/>
                    <a:lumOff val="40000"/>
                  </a:srgbClr>
                </a:solidFill>
                <a:latin typeface="Roboto Condensed" panose="02000000000000000000" pitchFamily="2" charset="0"/>
              </a:rPr>
              <a:t>5</a:t>
            </a:r>
          </a:p>
        </p:txBody>
      </p:sp>
      <p:sp>
        <p:nvSpPr>
          <p:cNvPr id="10" name="TextBox 9">
            <a:extLst>
              <a:ext uri="{FF2B5EF4-FFF2-40B4-BE49-F238E27FC236}">
                <a16:creationId xmlns:a16="http://schemas.microsoft.com/office/drawing/2014/main" xmlns="" id="{EE2E9C93-1672-43A7-B38F-8ADA6CDF6B8F}"/>
              </a:ext>
            </a:extLst>
          </p:cNvPr>
          <p:cNvSpPr txBox="1"/>
          <p:nvPr/>
        </p:nvSpPr>
        <p:spPr>
          <a:xfrm>
            <a:off x="9945375" y="971658"/>
            <a:ext cx="369332" cy="184666"/>
          </a:xfrm>
          <a:prstGeom prst="rect">
            <a:avLst/>
          </a:prstGeom>
          <a:noFill/>
        </p:spPr>
        <p:txBody>
          <a:bodyPr vert="horz" wrap="square" lIns="0" tIns="0" rIns="0" bIns="0" rtlCol="0" anchor="ctr" anchorCtr="0">
            <a:spAutoFit/>
          </a:bodyPr>
          <a:lstStyle/>
          <a:p>
            <a:pPr algn="ctr" defTabSz="914378">
              <a:defRPr/>
            </a:pPr>
            <a:r>
              <a:rPr lang="ru-RU" sz="1200" b="1" dirty="0">
                <a:solidFill>
                  <a:srgbClr val="378966">
                    <a:lumMod val="60000"/>
                    <a:lumOff val="40000"/>
                  </a:srgbClr>
                </a:solidFill>
                <a:latin typeface="Roboto Condensed" panose="02000000000000000000" pitchFamily="2" charset="0"/>
              </a:rPr>
              <a:t>ЦЕЛЬ</a:t>
            </a:r>
          </a:p>
        </p:txBody>
      </p:sp>
      <p:cxnSp>
        <p:nvCxnSpPr>
          <p:cNvPr id="3" name="Прямая соединительная линия 2">
            <a:extLst>
              <a:ext uri="{FF2B5EF4-FFF2-40B4-BE49-F238E27FC236}">
                <a16:creationId xmlns:a16="http://schemas.microsoft.com/office/drawing/2014/main" xmlns="" id="{F7BDC380-275D-4196-9A72-171728060D91}"/>
              </a:ext>
            </a:extLst>
          </p:cNvPr>
          <p:cNvCxnSpPr>
            <a:cxnSpLocks/>
            <a:endCxn id="13" idx="2"/>
          </p:cNvCxnSpPr>
          <p:nvPr/>
        </p:nvCxnSpPr>
        <p:spPr>
          <a:xfrm>
            <a:off x="6096000" y="1965246"/>
            <a:ext cx="0" cy="40355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29">
            <a:extLst>
              <a:ext uri="{FF2B5EF4-FFF2-40B4-BE49-F238E27FC236}">
                <a16:creationId xmlns:a16="http://schemas.microsoft.com/office/drawing/2014/main" xmlns="" id="{C02A69C5-B866-48E7-AC6E-BF13E1940649}"/>
              </a:ext>
            </a:extLst>
          </p:cNvPr>
          <p:cNvSpPr/>
          <p:nvPr/>
        </p:nvSpPr>
        <p:spPr>
          <a:xfrm>
            <a:off x="1775521" y="2077697"/>
            <a:ext cx="3224379" cy="216982"/>
          </a:xfrm>
          <a:prstGeom prst="rect">
            <a:avLst/>
          </a:prstGeom>
        </p:spPr>
        <p:txBody>
          <a:bodyPr wrap="square" anchor="ctr">
            <a:spAutoFit/>
          </a:bodyPr>
          <a:lstStyle/>
          <a:p>
            <a:pPr defTabSz="914378">
              <a:lnSpc>
                <a:spcPct val="90000"/>
              </a:lnSpc>
              <a:defRPr/>
            </a:pPr>
            <a:r>
              <a:rPr lang="ru-RU" sz="900" b="1" dirty="0">
                <a:solidFill>
                  <a:srgbClr val="57565A">
                    <a:lumMod val="75000"/>
                  </a:srgbClr>
                </a:solidFill>
                <a:latin typeface="Roboto Condensed" panose="02000000000000000000" pitchFamily="2" charset="0"/>
                <a:ea typeface="Roboto Condensed" panose="02000000000000000000" pitchFamily="2" charset="0"/>
              </a:rPr>
              <a:t>ЗАДАЧИ:</a:t>
            </a:r>
          </a:p>
        </p:txBody>
      </p:sp>
      <p:sp>
        <p:nvSpPr>
          <p:cNvPr id="20" name="Rectangle 29">
            <a:extLst>
              <a:ext uri="{FF2B5EF4-FFF2-40B4-BE49-F238E27FC236}">
                <a16:creationId xmlns:a16="http://schemas.microsoft.com/office/drawing/2014/main" xmlns="" id="{727CE39B-01B9-4FDF-A99A-12DD143DA4C5}"/>
              </a:ext>
            </a:extLst>
          </p:cNvPr>
          <p:cNvSpPr/>
          <p:nvPr/>
        </p:nvSpPr>
        <p:spPr>
          <a:xfrm>
            <a:off x="6382013" y="2077697"/>
            <a:ext cx="3224379" cy="216982"/>
          </a:xfrm>
          <a:prstGeom prst="rect">
            <a:avLst/>
          </a:prstGeom>
        </p:spPr>
        <p:txBody>
          <a:bodyPr wrap="square" anchor="ctr">
            <a:spAutoFit/>
          </a:bodyPr>
          <a:lstStyle/>
          <a:p>
            <a:pPr defTabSz="914378">
              <a:lnSpc>
                <a:spcPct val="90000"/>
              </a:lnSpc>
              <a:defRPr/>
            </a:pPr>
            <a:r>
              <a:rPr lang="ru-RU" sz="900" b="1" dirty="0">
                <a:solidFill>
                  <a:srgbClr val="57565A">
                    <a:lumMod val="75000"/>
                  </a:srgbClr>
                </a:solidFill>
                <a:latin typeface="Roboto Condensed" panose="02000000000000000000" pitchFamily="2" charset="0"/>
                <a:ea typeface="Roboto Condensed" panose="02000000000000000000" pitchFamily="2" charset="0"/>
              </a:rPr>
              <a:t>ОЖИДАЕМЫЙ РЕЗУЛЬТАТ:</a:t>
            </a:r>
          </a:p>
        </p:txBody>
      </p:sp>
      <p:sp>
        <p:nvSpPr>
          <p:cNvPr id="31" name="Pentagon 16">
            <a:extLst>
              <a:ext uri="{FF2B5EF4-FFF2-40B4-BE49-F238E27FC236}">
                <a16:creationId xmlns:a16="http://schemas.microsoft.com/office/drawing/2014/main" xmlns="" id="{24B814AA-5562-4895-AB90-EE835EAF9FC4}"/>
              </a:ext>
            </a:extLst>
          </p:cNvPr>
          <p:cNvSpPr/>
          <p:nvPr/>
        </p:nvSpPr>
        <p:spPr>
          <a:xfrm>
            <a:off x="1526256" y="2457602"/>
            <a:ext cx="4434718" cy="923753"/>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2400">
              <a:solidFill>
                <a:prstClr val="white"/>
              </a:solidFill>
              <a:latin typeface="Open Sans Light"/>
            </a:endParaRPr>
          </a:p>
        </p:txBody>
      </p:sp>
      <p:sp>
        <p:nvSpPr>
          <p:cNvPr id="51" name="Rectangle 29">
            <a:extLst>
              <a:ext uri="{FF2B5EF4-FFF2-40B4-BE49-F238E27FC236}">
                <a16:creationId xmlns:a16="http://schemas.microsoft.com/office/drawing/2014/main" xmlns="" id="{CB786E49-3A7C-4106-B268-0227FD644F06}"/>
              </a:ext>
            </a:extLst>
          </p:cNvPr>
          <p:cNvSpPr/>
          <p:nvPr/>
        </p:nvSpPr>
        <p:spPr>
          <a:xfrm>
            <a:off x="2234572" y="2648161"/>
            <a:ext cx="3313379" cy="590931"/>
          </a:xfrm>
          <a:prstGeom prst="rect">
            <a:avLst/>
          </a:prstGeom>
        </p:spPr>
        <p:txBody>
          <a:bodyPr wrap="square" anchor="ctr">
            <a:spAutoFit/>
          </a:bodyPr>
          <a:lstStyle/>
          <a:p>
            <a:pPr defTabSz="914378">
              <a:lnSpc>
                <a:spcPct val="90000"/>
              </a:lnSpc>
              <a:defRPr/>
            </a:pPr>
            <a:r>
              <a:rPr lang="ru-RU" sz="900" dirty="0">
                <a:solidFill>
                  <a:srgbClr val="57565A">
                    <a:lumMod val="75000"/>
                  </a:srgbClr>
                </a:solidFill>
                <a:latin typeface="Roboto Condensed" panose="02000000000000000000" pitchFamily="2" charset="0"/>
                <a:ea typeface="Roboto Condensed" panose="02000000000000000000" pitchFamily="2" charset="0"/>
              </a:rPr>
              <a:t>ИСПОЛЬЗОВАНИЕ КРИТЕРИЕВ ОЦЕНКИ НАЛОГОВЫХ РИСКОВ ДЛЯ ЭФФЕКТИВНОГО ВЫЯВЛЕНИЯ НАЛОГОПЛАТЕЛЬЩИКОВ </a:t>
            </a:r>
            <a:br>
              <a:rPr lang="ru-RU" sz="900" dirty="0">
                <a:solidFill>
                  <a:srgbClr val="57565A">
                    <a:lumMod val="75000"/>
                  </a:srgbClr>
                </a:solidFill>
                <a:latin typeface="Roboto Condensed" panose="02000000000000000000" pitchFamily="2" charset="0"/>
                <a:ea typeface="Roboto Condensed" panose="02000000000000000000" pitchFamily="2" charset="0"/>
              </a:rPr>
            </a:br>
            <a:r>
              <a:rPr lang="ru-RU" sz="900" dirty="0">
                <a:solidFill>
                  <a:srgbClr val="57565A">
                    <a:lumMod val="75000"/>
                  </a:srgbClr>
                </a:solidFill>
                <a:latin typeface="Roboto Condensed" panose="02000000000000000000" pitchFamily="2" charset="0"/>
                <a:ea typeface="Roboto Condensed" panose="02000000000000000000" pitchFamily="2" charset="0"/>
              </a:rPr>
              <a:t>И КОНТРОЛИРУЕМЫХ СДЕЛОК, ПОПАДАЮЩИХ В ЗОНУ РИСКА НАРУШЕНИЯ НАЛОГОВОГО ЗАКОНОДАТЕЛЬСТВА</a:t>
            </a:r>
          </a:p>
        </p:txBody>
      </p:sp>
      <p:sp>
        <p:nvSpPr>
          <p:cNvPr id="52" name="TextBox 51">
            <a:extLst>
              <a:ext uri="{FF2B5EF4-FFF2-40B4-BE49-F238E27FC236}">
                <a16:creationId xmlns:a16="http://schemas.microsoft.com/office/drawing/2014/main" xmlns="" id="{4C4752D0-5542-47F7-A6D4-91C18B084938}"/>
              </a:ext>
            </a:extLst>
          </p:cNvPr>
          <p:cNvSpPr txBox="1"/>
          <p:nvPr/>
        </p:nvSpPr>
        <p:spPr>
          <a:xfrm>
            <a:off x="1521743" y="2503979"/>
            <a:ext cx="712828" cy="830997"/>
          </a:xfrm>
          <a:prstGeom prst="rect">
            <a:avLst/>
          </a:prstGeom>
          <a:noFill/>
        </p:spPr>
        <p:txBody>
          <a:bodyPr wrap="square" lIns="0" tIns="0" rIns="0" bIns="0" rtlCol="0" anchor="ctr" anchorCtr="0">
            <a:spAutoFit/>
          </a:bodyPr>
          <a:lstStyle/>
          <a:p>
            <a:pPr algn="ctr" defTabSz="914378">
              <a:defRPr/>
            </a:pPr>
            <a:r>
              <a:rPr lang="ru-RU" sz="5400" b="1" dirty="0">
                <a:solidFill>
                  <a:srgbClr val="378966">
                    <a:lumMod val="60000"/>
                    <a:lumOff val="40000"/>
                  </a:srgbClr>
                </a:solidFill>
                <a:latin typeface="Roboto Condensed" panose="02000000000000000000" pitchFamily="2" charset="0"/>
              </a:rPr>
              <a:t>1</a:t>
            </a:r>
          </a:p>
        </p:txBody>
      </p:sp>
      <p:sp>
        <p:nvSpPr>
          <p:cNvPr id="53" name="Pentagon 16">
            <a:extLst>
              <a:ext uri="{FF2B5EF4-FFF2-40B4-BE49-F238E27FC236}">
                <a16:creationId xmlns:a16="http://schemas.microsoft.com/office/drawing/2014/main" xmlns="" id="{F376E41D-7383-4B42-A456-CD26A4FB0CF5}"/>
              </a:ext>
            </a:extLst>
          </p:cNvPr>
          <p:cNvSpPr/>
          <p:nvPr/>
        </p:nvSpPr>
        <p:spPr>
          <a:xfrm>
            <a:off x="1526256" y="3426530"/>
            <a:ext cx="4434718" cy="923753"/>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2400">
              <a:solidFill>
                <a:prstClr val="white"/>
              </a:solidFill>
              <a:latin typeface="Open Sans Light"/>
            </a:endParaRPr>
          </a:p>
        </p:txBody>
      </p:sp>
      <p:sp>
        <p:nvSpPr>
          <p:cNvPr id="54" name="TextBox 53">
            <a:extLst>
              <a:ext uri="{FF2B5EF4-FFF2-40B4-BE49-F238E27FC236}">
                <a16:creationId xmlns:a16="http://schemas.microsoft.com/office/drawing/2014/main" xmlns="" id="{2819CEF5-00B4-4EDF-9424-5A52975C210D}"/>
              </a:ext>
            </a:extLst>
          </p:cNvPr>
          <p:cNvSpPr txBox="1"/>
          <p:nvPr/>
        </p:nvSpPr>
        <p:spPr>
          <a:xfrm>
            <a:off x="1521743" y="3472908"/>
            <a:ext cx="712828" cy="830997"/>
          </a:xfrm>
          <a:prstGeom prst="rect">
            <a:avLst/>
          </a:prstGeom>
          <a:noFill/>
        </p:spPr>
        <p:txBody>
          <a:bodyPr wrap="square" lIns="0" tIns="0" rIns="0" bIns="0" rtlCol="0" anchor="ctr" anchorCtr="0">
            <a:spAutoFit/>
          </a:bodyPr>
          <a:lstStyle/>
          <a:p>
            <a:pPr algn="ctr" defTabSz="914378">
              <a:defRPr/>
            </a:pPr>
            <a:r>
              <a:rPr lang="ru-RU" sz="5400" b="1" dirty="0">
                <a:solidFill>
                  <a:srgbClr val="378966">
                    <a:lumMod val="60000"/>
                    <a:lumOff val="40000"/>
                  </a:srgbClr>
                </a:solidFill>
                <a:latin typeface="Roboto Condensed" panose="02000000000000000000" pitchFamily="2" charset="0"/>
              </a:rPr>
              <a:t>2</a:t>
            </a:r>
          </a:p>
        </p:txBody>
      </p:sp>
      <p:sp>
        <p:nvSpPr>
          <p:cNvPr id="55" name="Pentagon 16">
            <a:extLst>
              <a:ext uri="{FF2B5EF4-FFF2-40B4-BE49-F238E27FC236}">
                <a16:creationId xmlns:a16="http://schemas.microsoft.com/office/drawing/2014/main" xmlns="" id="{F8E53E5F-86BD-4ABD-910F-124FBE5D8065}"/>
              </a:ext>
            </a:extLst>
          </p:cNvPr>
          <p:cNvSpPr/>
          <p:nvPr/>
        </p:nvSpPr>
        <p:spPr>
          <a:xfrm>
            <a:off x="1526256" y="4395458"/>
            <a:ext cx="4434718" cy="923753"/>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2400">
              <a:solidFill>
                <a:prstClr val="white"/>
              </a:solidFill>
              <a:latin typeface="Open Sans Light"/>
            </a:endParaRPr>
          </a:p>
        </p:txBody>
      </p:sp>
      <p:sp>
        <p:nvSpPr>
          <p:cNvPr id="56" name="TextBox 55">
            <a:extLst>
              <a:ext uri="{FF2B5EF4-FFF2-40B4-BE49-F238E27FC236}">
                <a16:creationId xmlns:a16="http://schemas.microsoft.com/office/drawing/2014/main" xmlns="" id="{ACD384E8-45F0-4AED-9894-8E03D67EDE66}"/>
              </a:ext>
            </a:extLst>
          </p:cNvPr>
          <p:cNvSpPr txBox="1"/>
          <p:nvPr/>
        </p:nvSpPr>
        <p:spPr>
          <a:xfrm>
            <a:off x="1521743" y="4441836"/>
            <a:ext cx="712828" cy="830997"/>
          </a:xfrm>
          <a:prstGeom prst="rect">
            <a:avLst/>
          </a:prstGeom>
          <a:noFill/>
        </p:spPr>
        <p:txBody>
          <a:bodyPr wrap="square" lIns="0" tIns="0" rIns="0" bIns="0" rtlCol="0" anchor="ctr" anchorCtr="0">
            <a:spAutoFit/>
          </a:bodyPr>
          <a:lstStyle/>
          <a:p>
            <a:pPr algn="ctr" defTabSz="914378">
              <a:defRPr/>
            </a:pPr>
            <a:r>
              <a:rPr lang="ru-RU" sz="5400" b="1" dirty="0">
                <a:solidFill>
                  <a:srgbClr val="378966">
                    <a:lumMod val="60000"/>
                    <a:lumOff val="40000"/>
                  </a:srgbClr>
                </a:solidFill>
                <a:latin typeface="Roboto Condensed" panose="02000000000000000000" pitchFamily="2" charset="0"/>
              </a:rPr>
              <a:t>3</a:t>
            </a:r>
          </a:p>
        </p:txBody>
      </p:sp>
      <p:sp>
        <p:nvSpPr>
          <p:cNvPr id="57" name="Rectangle 29">
            <a:extLst>
              <a:ext uri="{FF2B5EF4-FFF2-40B4-BE49-F238E27FC236}">
                <a16:creationId xmlns:a16="http://schemas.microsoft.com/office/drawing/2014/main" xmlns="" id="{456D538F-BAE1-4D45-9483-A2348C5EBAFF}"/>
              </a:ext>
            </a:extLst>
          </p:cNvPr>
          <p:cNvSpPr/>
          <p:nvPr/>
        </p:nvSpPr>
        <p:spPr>
          <a:xfrm>
            <a:off x="2234572" y="3548473"/>
            <a:ext cx="3313379" cy="715581"/>
          </a:xfrm>
          <a:prstGeom prst="rect">
            <a:avLst/>
          </a:prstGeom>
        </p:spPr>
        <p:txBody>
          <a:bodyPr wrap="square" anchor="ctr">
            <a:spAutoFit/>
          </a:bodyPr>
          <a:lstStyle/>
          <a:p>
            <a:pPr defTabSz="914378">
              <a:lnSpc>
                <a:spcPct val="90000"/>
              </a:lnSpc>
              <a:defRPr/>
            </a:pPr>
            <a:r>
              <a:rPr lang="ru-RU" sz="900" dirty="0">
                <a:solidFill>
                  <a:srgbClr val="57565A">
                    <a:lumMod val="75000"/>
                  </a:srgbClr>
                </a:solidFill>
                <a:highlight>
                  <a:srgbClr val="FFFF00"/>
                </a:highlight>
                <a:latin typeface="Roboto Condensed" panose="02000000000000000000" pitchFamily="2" charset="0"/>
                <a:ea typeface="Roboto Condensed" panose="02000000000000000000" pitchFamily="2" charset="0"/>
              </a:rPr>
              <a:t>РАЗВИТИЕ И СОВЕРШЕНСТВОВАНИЕ МЕТОДОВ ПОБУЖДЕНИЯ НАЛОГОПЛАТЕЛЬЩИКОВ К ДОБРОВОЛЬНОМУ ИСПОЛНЕНИЮ НАЛОГОВЫХ ОБЯЗАТЕЛЬСТВ, В ТОМ ЧИСЛЕ ПУТЕМ СОВЕРШЕНСТВОВАНИЯ СИСТЕМЫ УПРАВЛЕНИЯ НАЛОГОВЫМИ РИСКАМИ </a:t>
            </a:r>
          </a:p>
        </p:txBody>
      </p:sp>
      <p:sp>
        <p:nvSpPr>
          <p:cNvPr id="58" name="Rectangle 29">
            <a:extLst>
              <a:ext uri="{FF2B5EF4-FFF2-40B4-BE49-F238E27FC236}">
                <a16:creationId xmlns:a16="http://schemas.microsoft.com/office/drawing/2014/main" xmlns="" id="{35018F9F-BA29-43B1-B38A-831B2A84041B}"/>
              </a:ext>
            </a:extLst>
          </p:cNvPr>
          <p:cNvSpPr/>
          <p:nvPr/>
        </p:nvSpPr>
        <p:spPr>
          <a:xfrm>
            <a:off x="2234572" y="4560850"/>
            <a:ext cx="3313379" cy="590931"/>
          </a:xfrm>
          <a:prstGeom prst="rect">
            <a:avLst/>
          </a:prstGeom>
        </p:spPr>
        <p:txBody>
          <a:bodyPr wrap="square" anchor="ctr">
            <a:spAutoFit/>
          </a:bodyPr>
          <a:lstStyle/>
          <a:p>
            <a:pPr defTabSz="914378">
              <a:lnSpc>
                <a:spcPct val="90000"/>
              </a:lnSpc>
              <a:defRPr/>
            </a:pPr>
            <a:r>
              <a:rPr lang="ru-RU" sz="900" dirty="0">
                <a:solidFill>
                  <a:srgbClr val="57565A">
                    <a:lumMod val="75000"/>
                  </a:srgbClr>
                </a:solidFill>
                <a:latin typeface="Roboto Condensed" panose="02000000000000000000" pitchFamily="2" charset="0"/>
                <a:ea typeface="Roboto Condensed" panose="02000000000000000000" pitchFamily="2" charset="0"/>
              </a:rPr>
              <a:t>РАЗВИТИЕ МЕХАНИЗМОВ РАСШИРЕННОГО ВЗАИМОДЕЙСТВИЯ </a:t>
            </a:r>
            <a:br>
              <a:rPr lang="ru-RU" sz="900" dirty="0">
                <a:solidFill>
                  <a:srgbClr val="57565A">
                    <a:lumMod val="75000"/>
                  </a:srgbClr>
                </a:solidFill>
                <a:latin typeface="Roboto Condensed" panose="02000000000000000000" pitchFamily="2" charset="0"/>
                <a:ea typeface="Roboto Condensed" panose="02000000000000000000" pitchFamily="2" charset="0"/>
              </a:rPr>
            </a:br>
            <a:r>
              <a:rPr lang="ru-RU" sz="900" dirty="0">
                <a:solidFill>
                  <a:srgbClr val="57565A">
                    <a:lumMod val="75000"/>
                  </a:srgbClr>
                </a:solidFill>
                <a:latin typeface="Roboto Condensed" panose="02000000000000000000" pitchFamily="2" charset="0"/>
                <a:ea typeface="Roboto Condensed" panose="02000000000000000000" pitchFamily="2" charset="0"/>
              </a:rPr>
              <a:t>С КРУПНЕЙШИМИ НАЛОГОПЛАТЕЛЬЩИКАМИ (ПЕРЕХОД НА НАЛОГОВЫЙ МОНИТОРИНГ, ЗАКЛЮЧЕНИЕ СОГЛАШЕНИЙ О ЦЕНООБРАЗОВАНИИ)</a:t>
            </a:r>
          </a:p>
        </p:txBody>
      </p:sp>
      <p:sp>
        <p:nvSpPr>
          <p:cNvPr id="59" name="Rectangle 29">
            <a:extLst>
              <a:ext uri="{FF2B5EF4-FFF2-40B4-BE49-F238E27FC236}">
                <a16:creationId xmlns:a16="http://schemas.microsoft.com/office/drawing/2014/main" xmlns="" id="{F7BFCE95-FBA4-40FC-BC5C-64C5086A0CF1}"/>
              </a:ext>
            </a:extLst>
          </p:cNvPr>
          <p:cNvSpPr/>
          <p:nvPr/>
        </p:nvSpPr>
        <p:spPr>
          <a:xfrm>
            <a:off x="6373183" y="2321878"/>
            <a:ext cx="4092574" cy="757130"/>
          </a:xfrm>
          <a:prstGeom prst="rect">
            <a:avLst/>
          </a:prstGeom>
        </p:spPr>
        <p:txBody>
          <a:bodyPr wrap="square" anchor="t">
            <a:spAutoFit/>
          </a:bodyPr>
          <a:lstStyle/>
          <a:p>
            <a:pPr defTabSz="914378">
              <a:lnSpc>
                <a:spcPct val="90000"/>
              </a:lnSpc>
              <a:defRPr/>
            </a:pPr>
            <a:r>
              <a:rPr lang="ru-RU" sz="1200" b="1" dirty="0">
                <a:solidFill>
                  <a:srgbClr val="378966">
                    <a:lumMod val="60000"/>
                    <a:lumOff val="40000"/>
                  </a:srgbClr>
                </a:solidFill>
                <a:latin typeface="Roboto Condensed" panose="02000000000000000000" pitchFamily="2" charset="0"/>
                <a:ea typeface="Roboto Condensed" panose="02000000000000000000" pitchFamily="2" charset="0"/>
              </a:rPr>
              <a:t>РАЗВИТИЕ ИНСТРУМЕНТОВ РИСК-АНАЛИЗА И ДИСТАНЦИОННОГО АВТОМАТИЗИРОВАННОГО КОНТРОЛЯ,  ДОБРОВОЛЬНОЕ ИСПОЛНЕНИЕ НАЛОГОПЛАТЕЛЬЩИКОМ СВОИХ ОБЯЗАТЕЛЬСТВ В ПОЛНОМ ОБЪЕМЕ</a:t>
            </a:r>
          </a:p>
        </p:txBody>
      </p:sp>
      <p:sp>
        <p:nvSpPr>
          <p:cNvPr id="116" name="Прямоугольник 115">
            <a:extLst>
              <a:ext uri="{FF2B5EF4-FFF2-40B4-BE49-F238E27FC236}">
                <a16:creationId xmlns:a16="http://schemas.microsoft.com/office/drawing/2014/main" xmlns="" id="{345643C5-6038-477E-8CE8-340680D1350E}"/>
              </a:ext>
            </a:extLst>
          </p:cNvPr>
          <p:cNvSpPr/>
          <p:nvPr/>
        </p:nvSpPr>
        <p:spPr>
          <a:xfrm>
            <a:off x="9669176" y="3005365"/>
            <a:ext cx="739097" cy="2597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Open Sans Light"/>
            </a:endParaRPr>
          </a:p>
        </p:txBody>
      </p:sp>
      <p:cxnSp>
        <p:nvCxnSpPr>
          <p:cNvPr id="79" name="Прямая соединительная линия 78">
            <a:extLst>
              <a:ext uri="{FF2B5EF4-FFF2-40B4-BE49-F238E27FC236}">
                <a16:creationId xmlns:a16="http://schemas.microsoft.com/office/drawing/2014/main" xmlns="" id="{55154BBC-E93B-4FF8-93D7-E0866B149BF6}"/>
              </a:ext>
            </a:extLst>
          </p:cNvPr>
          <p:cNvCxnSpPr>
            <a:cxnSpLocks/>
          </p:cNvCxnSpPr>
          <p:nvPr/>
        </p:nvCxnSpPr>
        <p:spPr>
          <a:xfrm flipV="1">
            <a:off x="9347165" y="4856317"/>
            <a:ext cx="658295" cy="55769"/>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a:extLst>
              <a:ext uri="{FF2B5EF4-FFF2-40B4-BE49-F238E27FC236}">
                <a16:creationId xmlns:a16="http://schemas.microsoft.com/office/drawing/2014/main" xmlns="" id="{D07AF102-005E-484A-A294-216D74744FB6}"/>
              </a:ext>
            </a:extLst>
          </p:cNvPr>
          <p:cNvCxnSpPr>
            <a:cxnSpLocks/>
          </p:cNvCxnSpPr>
          <p:nvPr/>
        </p:nvCxnSpPr>
        <p:spPr>
          <a:xfrm flipV="1">
            <a:off x="9281506" y="3381354"/>
            <a:ext cx="640304" cy="178661"/>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Прямоугольник 81">
            <a:extLst>
              <a:ext uri="{FF2B5EF4-FFF2-40B4-BE49-F238E27FC236}">
                <a16:creationId xmlns:a16="http://schemas.microsoft.com/office/drawing/2014/main" xmlns="" id="{C81AFE67-A4C6-4142-82E1-93A8EF4624EE}"/>
              </a:ext>
            </a:extLst>
          </p:cNvPr>
          <p:cNvSpPr/>
          <p:nvPr/>
        </p:nvSpPr>
        <p:spPr>
          <a:xfrm>
            <a:off x="6258018" y="5112165"/>
            <a:ext cx="569152" cy="374461"/>
          </a:xfrm>
          <a:prstGeom prst="rect">
            <a:avLst/>
          </a:prstGeom>
        </p:spPr>
        <p:txBody>
          <a:bodyPr wrap="square" anchor="ctr">
            <a:spAutoFit/>
          </a:bodyPr>
          <a:lstStyle/>
          <a:p>
            <a:pPr algn="ctr" defTabSz="782292">
              <a:lnSpc>
                <a:spcPts val="2175"/>
              </a:lnSpc>
              <a:spcBef>
                <a:spcPct val="0"/>
              </a:spcBef>
              <a:defRPr/>
            </a:pPr>
            <a:r>
              <a:rPr lang="ru-RU" sz="900" b="1" dirty="0">
                <a:solidFill>
                  <a:srgbClr val="57565A"/>
                </a:solidFill>
                <a:latin typeface="Arial Narrow" panose="020B0606020202030204" pitchFamily="34" charset="0"/>
              </a:rPr>
              <a:t>2017</a:t>
            </a:r>
          </a:p>
        </p:txBody>
      </p:sp>
      <p:sp>
        <p:nvSpPr>
          <p:cNvPr id="83" name="Прямоугольник 82">
            <a:extLst>
              <a:ext uri="{FF2B5EF4-FFF2-40B4-BE49-F238E27FC236}">
                <a16:creationId xmlns:a16="http://schemas.microsoft.com/office/drawing/2014/main" xmlns="" id="{06B5AC97-BF71-463C-84DC-AEE6628654AD}"/>
              </a:ext>
            </a:extLst>
          </p:cNvPr>
          <p:cNvSpPr/>
          <p:nvPr/>
        </p:nvSpPr>
        <p:spPr>
          <a:xfrm>
            <a:off x="7169006" y="5112165"/>
            <a:ext cx="569156" cy="374461"/>
          </a:xfrm>
          <a:prstGeom prst="rect">
            <a:avLst/>
          </a:prstGeom>
        </p:spPr>
        <p:txBody>
          <a:bodyPr wrap="square" anchor="ctr">
            <a:spAutoFit/>
          </a:bodyPr>
          <a:lstStyle/>
          <a:p>
            <a:pPr algn="ctr" defTabSz="782292">
              <a:lnSpc>
                <a:spcPts val="2175"/>
              </a:lnSpc>
              <a:spcBef>
                <a:spcPct val="0"/>
              </a:spcBef>
              <a:defRPr/>
            </a:pPr>
            <a:r>
              <a:rPr lang="ru-RU" sz="900" b="1" dirty="0">
                <a:solidFill>
                  <a:srgbClr val="57565A"/>
                </a:solidFill>
                <a:latin typeface="Arial Narrow" panose="020B0606020202030204" pitchFamily="34" charset="0"/>
              </a:rPr>
              <a:t>2018</a:t>
            </a:r>
          </a:p>
        </p:txBody>
      </p:sp>
      <p:sp>
        <p:nvSpPr>
          <p:cNvPr id="84" name="Прямоугольник 83">
            <a:extLst>
              <a:ext uri="{FF2B5EF4-FFF2-40B4-BE49-F238E27FC236}">
                <a16:creationId xmlns:a16="http://schemas.microsoft.com/office/drawing/2014/main" xmlns="" id="{4D25FD82-4C6E-492B-A061-4D5268FB0337}"/>
              </a:ext>
            </a:extLst>
          </p:cNvPr>
          <p:cNvSpPr/>
          <p:nvPr/>
        </p:nvSpPr>
        <p:spPr>
          <a:xfrm>
            <a:off x="6461137" y="5594030"/>
            <a:ext cx="4151701" cy="496290"/>
          </a:xfrm>
          <a:prstGeom prst="rect">
            <a:avLst/>
          </a:prstGeom>
        </p:spPr>
        <p:txBody>
          <a:bodyPr wrap="square">
            <a:spAutoFit/>
          </a:bodyPr>
          <a:lstStyle/>
          <a:p>
            <a:pPr defTabSz="914378">
              <a:defRPr/>
            </a:pPr>
            <a:r>
              <a:rPr lang="ru-RU" sz="825" dirty="0">
                <a:solidFill>
                  <a:srgbClr val="1C5686">
                    <a:lumMod val="50000"/>
                  </a:srgbClr>
                </a:solidFill>
                <a:latin typeface="Roboto Condensed" panose="02000000000000000000" pitchFamily="2" charset="0"/>
                <a:ea typeface="Roboto Condensed" panose="02000000000000000000" pitchFamily="2" charset="0"/>
              </a:rPr>
              <a:t>Количество выездных налоговых проверок (тысяч)</a:t>
            </a:r>
          </a:p>
          <a:p>
            <a:pPr defTabSz="914378">
              <a:defRPr/>
            </a:pPr>
            <a:endParaRPr lang="ru-RU" sz="150" dirty="0">
              <a:solidFill>
                <a:srgbClr val="1C5686">
                  <a:lumMod val="50000"/>
                </a:srgbClr>
              </a:solidFill>
              <a:latin typeface="Roboto Condensed" panose="02000000000000000000" pitchFamily="2" charset="0"/>
              <a:ea typeface="Roboto Condensed" panose="02000000000000000000" pitchFamily="2" charset="0"/>
            </a:endParaRPr>
          </a:p>
          <a:p>
            <a:pPr defTabSz="914378">
              <a:defRPr/>
            </a:pPr>
            <a:r>
              <a:rPr lang="ru-RU" sz="825" dirty="0">
                <a:solidFill>
                  <a:srgbClr val="1C5686">
                    <a:lumMod val="50000"/>
                  </a:srgbClr>
                </a:solidFill>
                <a:latin typeface="Roboto Condensed" panose="02000000000000000000" pitchFamily="2" charset="0"/>
                <a:ea typeface="Roboto Condensed" panose="02000000000000000000" pitchFamily="2" charset="0"/>
              </a:rPr>
              <a:t>Эффективность налоговых проверок (доначислено на 1 выездную проверку, млн рублей)</a:t>
            </a:r>
          </a:p>
        </p:txBody>
      </p:sp>
      <p:grpSp>
        <p:nvGrpSpPr>
          <p:cNvPr id="8" name="Группа 7">
            <a:extLst>
              <a:ext uri="{FF2B5EF4-FFF2-40B4-BE49-F238E27FC236}">
                <a16:creationId xmlns:a16="http://schemas.microsoft.com/office/drawing/2014/main" xmlns="" id="{D55CE1DE-1FE5-4642-AA22-FF3F4C7222DE}"/>
              </a:ext>
            </a:extLst>
          </p:cNvPr>
          <p:cNvGrpSpPr/>
          <p:nvPr/>
        </p:nvGrpSpPr>
        <p:grpSpPr>
          <a:xfrm>
            <a:off x="6258018" y="5685873"/>
            <a:ext cx="168364" cy="153586"/>
            <a:chOff x="6215268" y="6438163"/>
            <a:chExt cx="367579" cy="204781"/>
          </a:xfrm>
        </p:grpSpPr>
        <p:cxnSp>
          <p:nvCxnSpPr>
            <p:cNvPr id="85" name="Прямая соединительная линия 84">
              <a:extLst>
                <a:ext uri="{FF2B5EF4-FFF2-40B4-BE49-F238E27FC236}">
                  <a16:creationId xmlns:a16="http://schemas.microsoft.com/office/drawing/2014/main" xmlns="" id="{191B0A06-EE52-47F3-BCC4-B85A9F600889}"/>
                </a:ext>
              </a:extLst>
            </p:cNvPr>
            <p:cNvCxnSpPr>
              <a:cxnSpLocks/>
            </p:cNvCxnSpPr>
            <p:nvPr/>
          </p:nvCxnSpPr>
          <p:spPr>
            <a:xfrm>
              <a:off x="6215268" y="6438163"/>
              <a:ext cx="36757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a:extLst>
                <a:ext uri="{FF2B5EF4-FFF2-40B4-BE49-F238E27FC236}">
                  <a16:creationId xmlns:a16="http://schemas.microsoft.com/office/drawing/2014/main" xmlns="" id="{4B843CE1-73EF-452F-B688-8B191C4CED1F}"/>
                </a:ext>
              </a:extLst>
            </p:cNvPr>
            <p:cNvCxnSpPr>
              <a:cxnSpLocks/>
            </p:cNvCxnSpPr>
            <p:nvPr/>
          </p:nvCxnSpPr>
          <p:spPr>
            <a:xfrm>
              <a:off x="6215268" y="6642944"/>
              <a:ext cx="367579"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87" name="Прямая соединительная линия 86">
            <a:extLst>
              <a:ext uri="{FF2B5EF4-FFF2-40B4-BE49-F238E27FC236}">
                <a16:creationId xmlns:a16="http://schemas.microsoft.com/office/drawing/2014/main" xmlns="" id="{98ED04B7-3E12-4D86-9D31-7C0044E2206D}"/>
              </a:ext>
            </a:extLst>
          </p:cNvPr>
          <p:cNvCxnSpPr/>
          <p:nvPr/>
        </p:nvCxnSpPr>
        <p:spPr>
          <a:xfrm flipH="1">
            <a:off x="9863369" y="4858151"/>
            <a:ext cx="1239" cy="794"/>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8" name="Прямоугольник 87">
            <a:extLst>
              <a:ext uri="{FF2B5EF4-FFF2-40B4-BE49-F238E27FC236}">
                <a16:creationId xmlns:a16="http://schemas.microsoft.com/office/drawing/2014/main" xmlns="" id="{C46D59DE-3CC5-4634-96FC-3D971330AD31}"/>
              </a:ext>
            </a:extLst>
          </p:cNvPr>
          <p:cNvSpPr/>
          <p:nvPr/>
        </p:nvSpPr>
        <p:spPr>
          <a:xfrm>
            <a:off x="8057206" y="5112165"/>
            <a:ext cx="569156" cy="374461"/>
          </a:xfrm>
          <a:prstGeom prst="rect">
            <a:avLst/>
          </a:prstGeom>
          <a:ln>
            <a:noFill/>
          </a:ln>
        </p:spPr>
        <p:txBody>
          <a:bodyPr wrap="square" anchor="ctr">
            <a:spAutoFit/>
          </a:bodyPr>
          <a:lstStyle/>
          <a:p>
            <a:pPr algn="ctr" defTabSz="782292">
              <a:lnSpc>
                <a:spcPts val="2175"/>
              </a:lnSpc>
              <a:spcBef>
                <a:spcPct val="0"/>
              </a:spcBef>
              <a:defRPr/>
            </a:pPr>
            <a:r>
              <a:rPr lang="ru-RU" sz="900" b="1" dirty="0">
                <a:solidFill>
                  <a:srgbClr val="57565A"/>
                </a:solidFill>
                <a:latin typeface="Arial Narrow" panose="020B0606020202030204" pitchFamily="34" charset="0"/>
              </a:rPr>
              <a:t>2019</a:t>
            </a:r>
          </a:p>
        </p:txBody>
      </p:sp>
      <p:sp>
        <p:nvSpPr>
          <p:cNvPr id="89" name="Прямоугольник 88">
            <a:extLst>
              <a:ext uri="{FF2B5EF4-FFF2-40B4-BE49-F238E27FC236}">
                <a16:creationId xmlns:a16="http://schemas.microsoft.com/office/drawing/2014/main" xmlns="" id="{75E63FDE-411C-4409-A8C5-B94261E226E7}"/>
              </a:ext>
            </a:extLst>
          </p:cNvPr>
          <p:cNvSpPr/>
          <p:nvPr/>
        </p:nvSpPr>
        <p:spPr>
          <a:xfrm>
            <a:off x="8969248" y="5112165"/>
            <a:ext cx="595463" cy="374461"/>
          </a:xfrm>
          <a:prstGeom prst="rect">
            <a:avLst/>
          </a:prstGeom>
        </p:spPr>
        <p:txBody>
          <a:bodyPr wrap="square" anchor="ctr">
            <a:spAutoFit/>
          </a:bodyPr>
          <a:lstStyle/>
          <a:p>
            <a:pPr algn="ctr" defTabSz="782292">
              <a:lnSpc>
                <a:spcPts val="2175"/>
              </a:lnSpc>
              <a:spcBef>
                <a:spcPct val="0"/>
              </a:spcBef>
              <a:defRPr/>
            </a:pPr>
            <a:r>
              <a:rPr lang="ru-RU" sz="900" b="1" dirty="0">
                <a:solidFill>
                  <a:srgbClr val="57565A"/>
                </a:solidFill>
                <a:latin typeface="Arial Narrow" panose="020B0606020202030204" pitchFamily="34" charset="0"/>
              </a:rPr>
              <a:t>2020</a:t>
            </a:r>
          </a:p>
        </p:txBody>
      </p:sp>
      <p:sp>
        <p:nvSpPr>
          <p:cNvPr id="93" name="TextBox 92">
            <a:extLst>
              <a:ext uri="{FF2B5EF4-FFF2-40B4-BE49-F238E27FC236}">
                <a16:creationId xmlns:a16="http://schemas.microsoft.com/office/drawing/2014/main" xmlns="" id="{872214D4-ADB2-4D03-A55A-0F62E5FE899C}"/>
              </a:ext>
            </a:extLst>
          </p:cNvPr>
          <p:cNvSpPr txBox="1"/>
          <p:nvPr/>
        </p:nvSpPr>
        <p:spPr>
          <a:xfrm>
            <a:off x="9542910" y="3062497"/>
            <a:ext cx="939274" cy="165053"/>
          </a:xfrm>
          <a:prstGeom prst="rect">
            <a:avLst/>
          </a:prstGeom>
        </p:spPr>
        <p:txBody>
          <a:bodyPr vert="horz" wrap="square" lIns="78230" tIns="39115" rIns="78230" bIns="39115" rtlCol="0" anchor="ctr">
            <a:noAutofit/>
          </a:bodyPr>
          <a:lstStyle/>
          <a:p>
            <a:pPr algn="ctr" defTabSz="782292">
              <a:spcBef>
                <a:spcPct val="0"/>
              </a:spcBef>
              <a:defRPr/>
            </a:pPr>
            <a:r>
              <a:rPr lang="ru-RU" sz="1350" b="1" dirty="0">
                <a:solidFill>
                  <a:srgbClr val="57565A">
                    <a:lumMod val="75000"/>
                  </a:srgbClr>
                </a:solidFill>
                <a:latin typeface="Roboto Condensed" panose="02000000000000000000" pitchFamily="2" charset="0"/>
                <a:ea typeface="Roboto Condensed" panose="02000000000000000000" pitchFamily="2" charset="0"/>
              </a:rPr>
              <a:t>35,0</a:t>
            </a:r>
          </a:p>
        </p:txBody>
      </p:sp>
      <p:sp>
        <p:nvSpPr>
          <p:cNvPr id="94" name="TextBox 93">
            <a:extLst>
              <a:ext uri="{FF2B5EF4-FFF2-40B4-BE49-F238E27FC236}">
                <a16:creationId xmlns:a16="http://schemas.microsoft.com/office/drawing/2014/main" xmlns="" id="{30031B4D-D98E-4DF3-BBDC-5EB5655D9C09}"/>
              </a:ext>
            </a:extLst>
          </p:cNvPr>
          <p:cNvSpPr txBox="1"/>
          <p:nvPr/>
        </p:nvSpPr>
        <p:spPr>
          <a:xfrm>
            <a:off x="9768409" y="4540191"/>
            <a:ext cx="640304" cy="171413"/>
          </a:xfrm>
          <a:prstGeom prst="rect">
            <a:avLst/>
          </a:prstGeom>
        </p:spPr>
        <p:txBody>
          <a:bodyPr vert="horz" wrap="square" lIns="78230" tIns="39115" rIns="78230" bIns="39115" rtlCol="0" anchor="ctr">
            <a:noAutofit/>
          </a:bodyPr>
          <a:lstStyle/>
          <a:p>
            <a:pPr algn="ctr" defTabSz="782292">
              <a:spcBef>
                <a:spcPct val="0"/>
              </a:spcBef>
              <a:defRPr/>
            </a:pPr>
            <a:r>
              <a:rPr lang="ru-RU" sz="1350" b="1" dirty="0">
                <a:solidFill>
                  <a:srgbClr val="57565A">
                    <a:lumMod val="75000"/>
                  </a:srgbClr>
                </a:solidFill>
                <a:latin typeface="Roboto Condensed" panose="02000000000000000000" pitchFamily="2" charset="0"/>
                <a:ea typeface="Roboto Condensed" panose="02000000000000000000" pitchFamily="2" charset="0"/>
              </a:rPr>
              <a:t>8,3</a:t>
            </a:r>
          </a:p>
        </p:txBody>
      </p:sp>
      <p:sp>
        <p:nvSpPr>
          <p:cNvPr id="95" name="Прямоугольник 94">
            <a:extLst>
              <a:ext uri="{FF2B5EF4-FFF2-40B4-BE49-F238E27FC236}">
                <a16:creationId xmlns:a16="http://schemas.microsoft.com/office/drawing/2014/main" xmlns="" id="{B3404BF2-0A28-46FE-A7AC-F3055CD76E21}"/>
              </a:ext>
            </a:extLst>
          </p:cNvPr>
          <p:cNvSpPr/>
          <p:nvPr/>
        </p:nvSpPr>
        <p:spPr>
          <a:xfrm>
            <a:off x="9707729" y="5131981"/>
            <a:ext cx="595463" cy="374461"/>
          </a:xfrm>
          <a:prstGeom prst="rect">
            <a:avLst/>
          </a:prstGeom>
        </p:spPr>
        <p:txBody>
          <a:bodyPr wrap="square" anchor="ctr">
            <a:spAutoFit/>
          </a:bodyPr>
          <a:lstStyle/>
          <a:p>
            <a:pPr algn="ctr" defTabSz="782292">
              <a:lnSpc>
                <a:spcPts val="2175"/>
              </a:lnSpc>
              <a:spcBef>
                <a:spcPct val="0"/>
              </a:spcBef>
              <a:defRPr/>
            </a:pPr>
            <a:r>
              <a:rPr lang="ru-RU" sz="900" b="1" dirty="0">
                <a:solidFill>
                  <a:srgbClr val="57565A"/>
                </a:solidFill>
                <a:latin typeface="Arial Narrow" panose="020B0606020202030204" pitchFamily="34" charset="0"/>
              </a:rPr>
              <a:t>2021</a:t>
            </a:r>
          </a:p>
        </p:txBody>
      </p:sp>
      <p:sp>
        <p:nvSpPr>
          <p:cNvPr id="110" name="Овал 109">
            <a:extLst>
              <a:ext uri="{FF2B5EF4-FFF2-40B4-BE49-F238E27FC236}">
                <a16:creationId xmlns:a16="http://schemas.microsoft.com/office/drawing/2014/main" xmlns="" id="{4AFF5FEE-340D-4BA5-B34C-942B912CFF6C}"/>
              </a:ext>
            </a:extLst>
          </p:cNvPr>
          <p:cNvSpPr/>
          <p:nvPr/>
        </p:nvSpPr>
        <p:spPr>
          <a:xfrm>
            <a:off x="9984433" y="4748167"/>
            <a:ext cx="193003" cy="193003"/>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Open Sans Light"/>
            </a:endParaRPr>
          </a:p>
        </p:txBody>
      </p:sp>
      <p:sp>
        <p:nvSpPr>
          <p:cNvPr id="113" name="Овал 112">
            <a:extLst>
              <a:ext uri="{FF2B5EF4-FFF2-40B4-BE49-F238E27FC236}">
                <a16:creationId xmlns:a16="http://schemas.microsoft.com/office/drawing/2014/main" xmlns="" id="{EB7F234F-E85B-46C7-91A6-A7466C0D552C}"/>
              </a:ext>
            </a:extLst>
          </p:cNvPr>
          <p:cNvSpPr/>
          <p:nvPr/>
        </p:nvSpPr>
        <p:spPr>
          <a:xfrm>
            <a:off x="9903424" y="3266983"/>
            <a:ext cx="193003" cy="193003"/>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Open Sans Light"/>
            </a:endParaRPr>
          </a:p>
        </p:txBody>
      </p:sp>
      <p:graphicFrame>
        <p:nvGraphicFramePr>
          <p:cNvPr id="119" name="Диаграмма 118">
            <a:extLst>
              <a:ext uri="{FF2B5EF4-FFF2-40B4-BE49-F238E27FC236}">
                <a16:creationId xmlns:a16="http://schemas.microsoft.com/office/drawing/2014/main" xmlns="" id="{349AB4FF-BE64-4170-9C96-09F5E4848A19}"/>
              </a:ext>
            </a:extLst>
          </p:cNvPr>
          <p:cNvGraphicFramePr/>
          <p:nvPr/>
        </p:nvGraphicFramePr>
        <p:xfrm>
          <a:off x="6059074" y="3233380"/>
          <a:ext cx="3633178" cy="21260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0" name="Диаграмма 119">
            <a:extLst>
              <a:ext uri="{FF2B5EF4-FFF2-40B4-BE49-F238E27FC236}">
                <a16:creationId xmlns:a16="http://schemas.microsoft.com/office/drawing/2014/main" xmlns="" id="{9BA7185A-3260-425B-A274-D956A072682B}"/>
              </a:ext>
            </a:extLst>
          </p:cNvPr>
          <p:cNvGraphicFramePr/>
          <p:nvPr/>
        </p:nvGraphicFramePr>
        <p:xfrm>
          <a:off x="6096002" y="3087491"/>
          <a:ext cx="3709229" cy="23300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 xmlns:p14="http://schemas.microsoft.com/office/powerpoint/2010/main" val="32510949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Реальность и должная осмотрительность </a:t>
            </a:r>
            <a:endParaRPr lang="ru-RU" dirty="0"/>
          </a:p>
        </p:txBody>
      </p:sp>
      <p:sp>
        <p:nvSpPr>
          <p:cNvPr id="3" name="Содержимое 2"/>
          <p:cNvSpPr>
            <a:spLocks noGrp="1"/>
          </p:cNvSpPr>
          <p:nvPr>
            <p:ph sz="half" idx="1"/>
          </p:nvPr>
        </p:nvSpPr>
        <p:spPr/>
        <p:txBody>
          <a:bodyPr>
            <a:normAutofit fontScale="62500" lnSpcReduction="20000"/>
          </a:bodyPr>
          <a:lstStyle/>
          <a:p>
            <a:r>
              <a:rPr lang="ru-RU" sz="3100" b="1" dirty="0"/>
              <a:t>1) Доказывать реальность существования поставщика.</a:t>
            </a:r>
            <a:endParaRPr lang="ru-RU" sz="3100" dirty="0"/>
          </a:p>
          <a:p>
            <a:r>
              <a:rPr lang="ru-RU" sz="3100" b="1" dirty="0"/>
              <a:t>2) Доказывать, что товары (работы, услуги поставлены именно этим контрагентом</a:t>
            </a:r>
            <a:endParaRPr lang="ru-RU" sz="3100" dirty="0"/>
          </a:p>
          <a:p>
            <a:r>
              <a:rPr lang="ru-RU" sz="3100" b="1" dirty="0"/>
              <a:t>3) Должная осмотрительность</a:t>
            </a:r>
          </a:p>
          <a:p>
            <a:r>
              <a:rPr lang="ru-RU" sz="3100" b="1" dirty="0"/>
              <a:t>4) Деловая цель и экономическое обоснование</a:t>
            </a:r>
            <a:endParaRPr lang="ru-RU" sz="3100" dirty="0"/>
          </a:p>
          <a:p>
            <a:r>
              <a:rPr lang="ru-RU" dirty="0"/>
              <a:t>— </a:t>
            </a:r>
            <a:r>
              <a:rPr lang="ru-RU" b="1" dirty="0">
                <a:solidFill>
                  <a:srgbClr val="00B0F0"/>
                </a:solidFill>
              </a:rPr>
              <a:t>основной целью сделки является не неуплата налога, а выполнение конкретных работ;</a:t>
            </a:r>
          </a:p>
          <a:p>
            <a:r>
              <a:rPr lang="ru-RU" b="1" dirty="0">
                <a:solidFill>
                  <a:srgbClr val="00B0F0"/>
                </a:solidFill>
              </a:rPr>
              <a:t>— обязательство по сделке исполнил контрагент лично или уполномоченное им лицо;</a:t>
            </a:r>
          </a:p>
          <a:p>
            <a:r>
              <a:rPr lang="ru-RU" b="1" dirty="0">
                <a:solidFill>
                  <a:srgbClr val="00B0F0"/>
                </a:solidFill>
              </a:rPr>
              <a:t>— обмен документацией между партнерами соответствовал обычаю делового оборота.</a:t>
            </a:r>
          </a:p>
          <a:p>
            <a:endParaRPr lang="ru-RU" dirty="0"/>
          </a:p>
        </p:txBody>
      </p:sp>
      <p:sp>
        <p:nvSpPr>
          <p:cNvPr id="4" name="Содержимое 3"/>
          <p:cNvSpPr>
            <a:spLocks noGrp="1"/>
          </p:cNvSpPr>
          <p:nvPr>
            <p:ph sz="half" idx="2"/>
          </p:nvPr>
        </p:nvSpPr>
        <p:spPr/>
        <p:txBody>
          <a:bodyPr>
            <a:normAutofit fontScale="62500" lnSpcReduction="20000"/>
          </a:bodyPr>
          <a:lstStyle/>
          <a:p>
            <a:r>
              <a:rPr lang="ru-RU" dirty="0" smtClean="0"/>
              <a:t>Приказ о должной осмотрительности- Системный подход</a:t>
            </a:r>
            <a:r>
              <a:rPr lang="ru-RU" b="1" dirty="0" smtClean="0">
                <a:solidFill>
                  <a:srgbClr val="002060"/>
                </a:solidFill>
              </a:rPr>
              <a:t> АС МО от 06.10.2017г. по делу №А40-175066/2016- </a:t>
            </a:r>
          </a:p>
          <a:p>
            <a:r>
              <a:rPr lang="ru-RU" b="1" dirty="0" smtClean="0">
                <a:solidFill>
                  <a:srgbClr val="002060"/>
                </a:solidFill>
              </a:rPr>
              <a:t>1 раз в год – повторный сбор документов!!!!!</a:t>
            </a:r>
            <a:r>
              <a:rPr lang="ru-RU" b="1" dirty="0" smtClean="0">
                <a:solidFill>
                  <a:srgbClr val="0070C0"/>
                </a:solidFill>
              </a:rPr>
              <a:t> АС Уральского округа №Ф09-5509/17 от 05.10.2017г. по делу №А47-10376/2016</a:t>
            </a:r>
            <a:endParaRPr lang="ru-RU" b="1" dirty="0" smtClean="0">
              <a:solidFill>
                <a:srgbClr val="002060"/>
              </a:solidFill>
            </a:endParaRPr>
          </a:p>
          <a:p>
            <a:endParaRPr lang="ru-RU" b="1" dirty="0" smtClean="0">
              <a:solidFill>
                <a:srgbClr val="002060"/>
              </a:solidFill>
            </a:endParaRPr>
          </a:p>
          <a:p>
            <a:r>
              <a:rPr lang="ru-RU" b="1" dirty="0" smtClean="0">
                <a:solidFill>
                  <a:srgbClr val="002060"/>
                </a:solidFill>
              </a:rPr>
              <a:t>одинаковые документы по 2 и 3 </a:t>
            </a:r>
            <a:r>
              <a:rPr lang="ru-RU" b="1" dirty="0" err="1" smtClean="0">
                <a:solidFill>
                  <a:srgbClr val="002060"/>
                </a:solidFill>
              </a:rPr>
              <a:t>группе+</a:t>
            </a:r>
            <a:r>
              <a:rPr lang="ru-RU" b="1" dirty="0" smtClean="0">
                <a:solidFill>
                  <a:srgbClr val="002060"/>
                </a:solidFill>
              </a:rPr>
              <a:t> нестандартный подход к 3 группе</a:t>
            </a:r>
            <a:endParaRPr lang="ru-RU" dirty="0" smtClean="0"/>
          </a:p>
          <a:p>
            <a:endParaRPr lang="ru-RU" dirty="0"/>
          </a:p>
        </p:txBody>
      </p:sp>
    </p:spTree>
    <p:extLst>
      <p:ext uri="{BB962C8B-B14F-4D97-AF65-F5344CB8AC3E}">
        <p14:creationId xmlns="" xmlns:p14="http://schemas.microsoft.com/office/powerpoint/2010/main" val="529958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Реальность и должная осмотрительность </a:t>
            </a:r>
            <a:endParaRPr lang="ru-RU" dirty="0"/>
          </a:p>
        </p:txBody>
      </p:sp>
      <p:sp>
        <p:nvSpPr>
          <p:cNvPr id="3" name="Содержимое 2"/>
          <p:cNvSpPr>
            <a:spLocks noGrp="1"/>
          </p:cNvSpPr>
          <p:nvPr>
            <p:ph sz="half" idx="1"/>
          </p:nvPr>
        </p:nvSpPr>
        <p:spPr/>
        <p:txBody>
          <a:bodyPr>
            <a:normAutofit/>
          </a:bodyPr>
          <a:lstStyle/>
          <a:p>
            <a:r>
              <a:rPr lang="ru-RU" sz="3500" b="1" dirty="0"/>
              <a:t>1 категория </a:t>
            </a:r>
            <a:r>
              <a:rPr lang="ru-RU" sz="3500" dirty="0"/>
              <a:t>крупнейшие + самые маленькие (до 500 т. р. Договор) не проводим</a:t>
            </a:r>
          </a:p>
          <a:p>
            <a:r>
              <a:rPr lang="ru-RU" sz="3500" b="1" dirty="0"/>
              <a:t>2 категория </a:t>
            </a:r>
          </a:p>
          <a:p>
            <a:r>
              <a:rPr lang="ru-RU" sz="3500" dirty="0"/>
              <a:t>обычные контрагенты</a:t>
            </a:r>
          </a:p>
          <a:p>
            <a:r>
              <a:rPr lang="ru-RU" sz="3500" b="1" dirty="0"/>
              <a:t>3 категория </a:t>
            </a:r>
            <a:r>
              <a:rPr lang="ru-RU" sz="3500" dirty="0"/>
              <a:t>имеющие изъяны</a:t>
            </a:r>
          </a:p>
          <a:p>
            <a:endParaRPr lang="ru-RU" dirty="0"/>
          </a:p>
        </p:txBody>
      </p:sp>
      <p:sp>
        <p:nvSpPr>
          <p:cNvPr id="4" name="Содержимое 3"/>
          <p:cNvSpPr>
            <a:spLocks noGrp="1"/>
          </p:cNvSpPr>
          <p:nvPr>
            <p:ph sz="half" idx="2"/>
          </p:nvPr>
        </p:nvSpPr>
        <p:spPr/>
        <p:txBody>
          <a:bodyPr>
            <a:normAutofit/>
          </a:bodyPr>
          <a:lstStyle/>
          <a:p>
            <a:r>
              <a:rPr lang="ru-RU" b="1" dirty="0" smtClean="0"/>
              <a:t>54.1 Заявление о добросовестности или коммерческое предложение:</a:t>
            </a:r>
          </a:p>
          <a:p>
            <a:r>
              <a:rPr lang="ru-RU" dirty="0" smtClean="0"/>
              <a:t>Наименование, реквизиты, адрес, </a:t>
            </a:r>
            <a:r>
              <a:rPr lang="ru-RU" dirty="0" err="1" smtClean="0"/>
              <a:t>обособки</a:t>
            </a:r>
            <a:r>
              <a:rPr lang="ru-RU" dirty="0" smtClean="0"/>
              <a:t>, сайт, телефон, основные средства, сотрудники, клиенты, транспорт, уровень налоговой нагрузки +возможность выполнения договора</a:t>
            </a:r>
          </a:p>
          <a:p>
            <a:endParaRPr lang="ru-RU" dirty="0"/>
          </a:p>
        </p:txBody>
      </p:sp>
    </p:spTree>
    <p:extLst>
      <p:ext uri="{BB962C8B-B14F-4D97-AF65-F5344CB8AC3E}">
        <p14:creationId xmlns="" xmlns:p14="http://schemas.microsoft.com/office/powerpoint/2010/main" val="36896018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Реальность и должная осмотрительность </a:t>
            </a:r>
            <a:endParaRPr lang="ru-RU" dirty="0"/>
          </a:p>
        </p:txBody>
      </p:sp>
      <p:sp>
        <p:nvSpPr>
          <p:cNvPr id="3" name="Содержимое 2"/>
          <p:cNvSpPr>
            <a:spLocks noGrp="1"/>
          </p:cNvSpPr>
          <p:nvPr>
            <p:ph sz="half" idx="1"/>
          </p:nvPr>
        </p:nvSpPr>
        <p:spPr/>
        <p:txBody>
          <a:bodyPr>
            <a:normAutofit fontScale="77500" lnSpcReduction="20000"/>
          </a:bodyPr>
          <a:lstStyle/>
          <a:p>
            <a:r>
              <a:rPr lang="ru-RU" sz="3800" b="1" dirty="0"/>
              <a:t>Запрос в ИФНС </a:t>
            </a:r>
            <a:r>
              <a:rPr lang="ru-RU" sz="3800" dirty="0">
                <a:hlinkClick r:id="rId2"/>
              </a:rPr>
              <a:t>13 ААС от 01.12.2016 № 13АП-26867/2016</a:t>
            </a:r>
            <a:endParaRPr lang="ru-RU" sz="3800" dirty="0"/>
          </a:p>
          <a:p>
            <a:pPr>
              <a:buNone/>
            </a:pPr>
            <a:r>
              <a:rPr lang="ru-RU" sz="3800" dirty="0"/>
              <a:t>     Прошу представить сведения, не представляющие налоговую тайну и не размещенные на портале ФНС России,  подтверждающие реальность и добросовестность предполагаемого контрагента</a:t>
            </a:r>
          </a:p>
          <a:p>
            <a:endParaRPr lang="ru-RU" dirty="0"/>
          </a:p>
        </p:txBody>
      </p:sp>
      <p:sp>
        <p:nvSpPr>
          <p:cNvPr id="4" name="Содержимое 3"/>
          <p:cNvSpPr>
            <a:spLocks noGrp="1"/>
          </p:cNvSpPr>
          <p:nvPr>
            <p:ph sz="half" idx="2"/>
          </p:nvPr>
        </p:nvSpPr>
        <p:spPr/>
        <p:txBody>
          <a:bodyPr>
            <a:normAutofit fontScale="77500" lnSpcReduction="20000"/>
          </a:bodyPr>
          <a:lstStyle/>
          <a:p>
            <a:r>
              <a:rPr lang="ru-RU" dirty="0" smtClean="0"/>
              <a:t>Стандартные документы с контрагента:</a:t>
            </a:r>
          </a:p>
          <a:p>
            <a:r>
              <a:rPr lang="ru-RU" b="1" dirty="0" smtClean="0">
                <a:solidFill>
                  <a:srgbClr val="FF0000"/>
                </a:solidFill>
              </a:rPr>
              <a:t> Свидетельство о внесении записи в ЕГРЮЛ;</a:t>
            </a:r>
            <a:endParaRPr lang="ru-RU" dirty="0" smtClean="0">
              <a:solidFill>
                <a:srgbClr val="FF0000"/>
              </a:solidFill>
            </a:endParaRPr>
          </a:p>
          <a:p>
            <a:r>
              <a:rPr lang="ru-RU" b="1" dirty="0" smtClean="0">
                <a:solidFill>
                  <a:srgbClr val="FF0000"/>
                </a:solidFill>
              </a:rPr>
              <a:t> Свидетельство о постановке на учет в налоговом органе;</a:t>
            </a:r>
            <a:endParaRPr lang="ru-RU" dirty="0" smtClean="0">
              <a:solidFill>
                <a:srgbClr val="FF0000"/>
              </a:solidFill>
            </a:endParaRPr>
          </a:p>
          <a:p>
            <a:r>
              <a:rPr lang="ru-RU" b="1" dirty="0" smtClean="0">
                <a:solidFill>
                  <a:srgbClr val="FF0000"/>
                </a:solidFill>
              </a:rPr>
              <a:t> Расширенная выписка из ЕГРЮЛ, в которой содержатся персональные данные учредителей и директора;</a:t>
            </a:r>
          </a:p>
          <a:p>
            <a:r>
              <a:rPr lang="ru-RU" b="1" dirty="0" smtClean="0">
                <a:solidFill>
                  <a:srgbClr val="FF0000"/>
                </a:solidFill>
              </a:rPr>
              <a:t>Согласие об обработке перс данных</a:t>
            </a:r>
            <a:endParaRPr lang="ru-RU" dirty="0" smtClean="0">
              <a:solidFill>
                <a:srgbClr val="FF0000"/>
              </a:solidFill>
            </a:endParaRPr>
          </a:p>
          <a:p>
            <a:r>
              <a:rPr lang="ru-RU" b="1" dirty="0" smtClean="0">
                <a:solidFill>
                  <a:srgbClr val="FF0000"/>
                </a:solidFill>
              </a:rPr>
              <a:t> Приказ о назначении директора с отметкой об ознакомлении;</a:t>
            </a:r>
            <a:endParaRPr lang="ru-RU" dirty="0" smtClean="0">
              <a:solidFill>
                <a:srgbClr val="FF0000"/>
              </a:solidFill>
            </a:endParaRPr>
          </a:p>
          <a:p>
            <a:r>
              <a:rPr lang="ru-RU" b="1" dirty="0" smtClean="0">
                <a:solidFill>
                  <a:srgbClr val="FF0000"/>
                </a:solidFill>
              </a:rPr>
              <a:t> Приказ о назначении главного бухгалтера;</a:t>
            </a:r>
            <a:endParaRPr lang="ru-RU" dirty="0" smtClean="0">
              <a:solidFill>
                <a:srgbClr val="FF0000"/>
              </a:solidFill>
            </a:endParaRPr>
          </a:p>
          <a:p>
            <a:endParaRPr lang="ru-RU" dirty="0"/>
          </a:p>
        </p:txBody>
      </p:sp>
    </p:spTree>
    <p:extLst>
      <p:ext uri="{BB962C8B-B14F-4D97-AF65-F5344CB8AC3E}">
        <p14:creationId xmlns="" xmlns:p14="http://schemas.microsoft.com/office/powerpoint/2010/main" val="38743661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half" idx="1"/>
          </p:nvPr>
        </p:nvSpPr>
        <p:spPr/>
        <p:txBody>
          <a:bodyPr>
            <a:normAutofit fontScale="70000" lnSpcReduction="20000"/>
          </a:bodyPr>
          <a:lstStyle/>
          <a:p>
            <a:r>
              <a:rPr lang="en-US" dirty="0"/>
              <a:t> </a:t>
            </a:r>
            <a:r>
              <a:rPr lang="ru-RU" dirty="0" smtClean="0"/>
              <a:t>Прозрачный бизнес</a:t>
            </a:r>
            <a:endParaRPr lang="ru-RU" dirty="0"/>
          </a:p>
          <a:p>
            <a:pPr eaLnBrk="0" fontAlgn="base" hangingPunct="0"/>
            <a:r>
              <a:rPr lang="ru-RU" b="1" dirty="0"/>
              <a:t>Участие в нескольких юридических лицах</a:t>
            </a:r>
            <a:r>
              <a:rPr lang="ru-RU" dirty="0"/>
              <a:t/>
            </a:r>
            <a:br>
              <a:rPr lang="ru-RU" dirty="0"/>
            </a:br>
            <a:r>
              <a:rPr lang="ru-RU" u="sng" dirty="0">
                <a:hlinkClick r:id="rId2"/>
              </a:rPr>
              <a:t>pb.nalog.ru/search.html</a:t>
            </a:r>
            <a:r>
              <a:rPr lang="ru-RU" dirty="0"/>
              <a:t> </a:t>
            </a:r>
          </a:p>
          <a:p>
            <a:pPr eaLnBrk="0" fontAlgn="base" hangingPunct="0"/>
            <a:r>
              <a:rPr lang="ru-RU" b="1" dirty="0"/>
              <a:t>Дисквалификация</a:t>
            </a:r>
            <a:r>
              <a:rPr lang="ru-RU" dirty="0"/>
              <a:t/>
            </a:r>
            <a:br>
              <a:rPr lang="ru-RU" dirty="0"/>
            </a:br>
            <a:r>
              <a:rPr lang="en-US" u="sng" dirty="0">
                <a:hlinkClick r:id="rId3"/>
              </a:rPr>
              <a:t>service</a:t>
            </a:r>
            <a:r>
              <a:rPr lang="ru-RU" u="sng" dirty="0">
                <a:hlinkClick r:id="rId3"/>
              </a:rPr>
              <a:t>.</a:t>
            </a:r>
            <a:r>
              <a:rPr lang="en-US" u="sng" dirty="0" err="1">
                <a:hlinkClick r:id="rId3"/>
              </a:rPr>
              <a:t>nalog</a:t>
            </a:r>
            <a:r>
              <a:rPr lang="ru-RU" u="sng" dirty="0">
                <a:hlinkClick r:id="rId3"/>
              </a:rPr>
              <a:t>.</a:t>
            </a:r>
            <a:r>
              <a:rPr lang="en-US" u="sng" dirty="0" err="1">
                <a:hlinkClick r:id="rId3"/>
              </a:rPr>
              <a:t>ru</a:t>
            </a:r>
            <a:r>
              <a:rPr lang="ru-RU" u="sng" dirty="0">
                <a:hlinkClick r:id="rId3"/>
              </a:rPr>
              <a:t>/</a:t>
            </a:r>
            <a:r>
              <a:rPr lang="en-US" u="sng" dirty="0">
                <a:hlinkClick r:id="rId3"/>
              </a:rPr>
              <a:t>disqualified</a:t>
            </a:r>
            <a:r>
              <a:rPr lang="ru-RU" u="sng" dirty="0">
                <a:hlinkClick r:id="rId3"/>
              </a:rPr>
              <a:t>.</a:t>
            </a:r>
            <a:r>
              <a:rPr lang="en-US" u="sng" dirty="0">
                <a:hlinkClick r:id="rId3"/>
              </a:rPr>
              <a:t>do</a:t>
            </a:r>
            <a:endParaRPr lang="ru-RU" dirty="0"/>
          </a:p>
          <a:p>
            <a:r>
              <a:rPr lang="ru-RU" b="1" dirty="0"/>
              <a:t> Адреса нескольких юридических лиц</a:t>
            </a:r>
            <a:r>
              <a:rPr lang="ru-RU" dirty="0"/>
              <a:t/>
            </a:r>
            <a:br>
              <a:rPr lang="ru-RU" dirty="0"/>
            </a:br>
            <a:r>
              <a:rPr lang="ru-RU" dirty="0">
                <a:hlinkClick r:id="rId2"/>
              </a:rPr>
              <a:t>pb.nalog.ru/search.html</a:t>
            </a:r>
            <a:endParaRPr lang="ru-RU" dirty="0"/>
          </a:p>
          <a:p>
            <a:r>
              <a:rPr lang="ru-RU" b="1" dirty="0"/>
              <a:t>Ограничения участия в юридических лицах</a:t>
            </a:r>
            <a:r>
              <a:rPr lang="ru-RU" dirty="0"/>
              <a:t/>
            </a:r>
            <a:br>
              <a:rPr lang="ru-RU" dirty="0"/>
            </a:br>
            <a:r>
              <a:rPr lang="ru-RU" dirty="0">
                <a:hlinkClick r:id="rId2"/>
              </a:rPr>
              <a:t>pb.nalog.ru/search.html</a:t>
            </a:r>
            <a:endParaRPr lang="ru-RU" dirty="0"/>
          </a:p>
          <a:p>
            <a:r>
              <a:rPr lang="ru-RU" b="1" dirty="0"/>
              <a:t>Информация о представленных документах</a:t>
            </a:r>
            <a:r>
              <a:rPr lang="ru-RU" dirty="0"/>
              <a:t> </a:t>
            </a:r>
            <a:r>
              <a:rPr lang="ru-RU" dirty="0">
                <a:hlinkClick r:id="rId2"/>
              </a:rPr>
              <a:t>pb.nalog.ru/search.html</a:t>
            </a:r>
            <a:endParaRPr lang="ru-RU" dirty="0"/>
          </a:p>
          <a:p>
            <a:r>
              <a:rPr lang="ru-RU" b="1" dirty="0"/>
              <a:t>Калькулятор налоговой нагрузки </a:t>
            </a:r>
            <a:r>
              <a:rPr lang="ru-RU" dirty="0">
                <a:hlinkClick r:id="rId4"/>
              </a:rPr>
              <a:t>pb.nalog.ru/calculator.html</a:t>
            </a:r>
            <a:endParaRPr lang="ru-RU" dirty="0"/>
          </a:p>
          <a:p>
            <a:endParaRPr lang="ru-RU" dirty="0"/>
          </a:p>
        </p:txBody>
      </p:sp>
      <p:sp>
        <p:nvSpPr>
          <p:cNvPr id="4" name="Объект 3"/>
          <p:cNvSpPr>
            <a:spLocks noGrp="1"/>
          </p:cNvSpPr>
          <p:nvPr>
            <p:ph sz="half" idx="2"/>
          </p:nvPr>
        </p:nvSpPr>
        <p:spPr/>
        <p:txBody>
          <a:bodyPr>
            <a:normAutofit fontScale="70000" lnSpcReduction="20000"/>
          </a:bodyPr>
          <a:lstStyle/>
          <a:p>
            <a:r>
              <a:rPr lang="ru-RU" sz="3200" dirty="0"/>
              <a:t>1) </a:t>
            </a:r>
            <a:r>
              <a:rPr lang="ru-RU" sz="3200" u="sng" dirty="0">
                <a:hlinkClick r:id="rId5"/>
              </a:rPr>
              <a:t>https://bo.nalog.ru/</a:t>
            </a:r>
            <a:r>
              <a:rPr lang="ru-RU" sz="3200" dirty="0"/>
              <a:t>  - Гир </a:t>
            </a:r>
            <a:r>
              <a:rPr lang="ru-RU" sz="3200" dirty="0" err="1"/>
              <a:t>бо</a:t>
            </a:r>
            <a:r>
              <a:rPr lang="ru-RU" sz="3200" dirty="0"/>
              <a:t>  (государственный информационный  ресурс бухгалтерской отчётности),</a:t>
            </a:r>
          </a:p>
          <a:p>
            <a:r>
              <a:rPr lang="ru-RU" sz="3200" dirty="0"/>
              <a:t>2) </a:t>
            </a:r>
            <a:r>
              <a:rPr lang="ru-RU" sz="3200" u="sng" dirty="0">
                <a:hlinkClick r:id="rId6"/>
              </a:rPr>
              <a:t>https://linkmark.ru/</a:t>
            </a:r>
            <a:r>
              <a:rPr lang="ru-RU" sz="3200" dirty="0"/>
              <a:t> - бесплатный поиск по товарным знакам,</a:t>
            </a:r>
          </a:p>
          <a:p>
            <a:r>
              <a:rPr lang="ru-RU" sz="3200" dirty="0"/>
              <a:t>3) </a:t>
            </a:r>
            <a:r>
              <a:rPr lang="ru-RU" sz="3200" u="sng" dirty="0">
                <a:hlinkClick r:id="rId7"/>
              </a:rPr>
              <a:t>https://www.screenshot.legal/request</a:t>
            </a:r>
            <a:r>
              <a:rPr lang="ru-RU" sz="3200" dirty="0"/>
              <a:t>  , </a:t>
            </a:r>
            <a:r>
              <a:rPr lang="ru-RU" sz="3200" u="sng" dirty="0">
                <a:hlinkClick r:id="rId8"/>
              </a:rPr>
              <a:t>https://www.screenshot.legal/court-decisions</a:t>
            </a:r>
            <a:r>
              <a:rPr lang="ru-RU" sz="3200" dirty="0"/>
              <a:t> - сервис автоматической фиксации доказательств "</a:t>
            </a:r>
            <a:r>
              <a:rPr lang="ru-RU" sz="3200" dirty="0" err="1"/>
              <a:t>Вебджастис</a:t>
            </a:r>
            <a:r>
              <a:rPr lang="ru-RU" sz="3200" dirty="0"/>
              <a:t>"</a:t>
            </a:r>
          </a:p>
          <a:p>
            <a:r>
              <a:rPr lang="ru-RU" sz="3200" dirty="0"/>
              <a:t> </a:t>
            </a:r>
          </a:p>
          <a:p>
            <a:pPr marL="0" indent="0" eaLnBrk="0" fontAlgn="base" hangingPunct="0">
              <a:spcBef>
                <a:spcPct val="0"/>
              </a:spcBef>
              <a:spcAft>
                <a:spcPct val="0"/>
              </a:spcAft>
              <a:buNone/>
            </a:pPr>
            <a:endParaRPr lang="ru-RU" altLang="ru-RU" sz="1200" dirty="0">
              <a:latin typeface="Arial" panose="020B0604020202020204" pitchFamily="34" charset="0"/>
            </a:endParaRPr>
          </a:p>
        </p:txBody>
      </p:sp>
    </p:spTree>
    <p:extLst>
      <p:ext uri="{BB962C8B-B14F-4D97-AF65-F5344CB8AC3E}">
        <p14:creationId xmlns="" xmlns:p14="http://schemas.microsoft.com/office/powerpoint/2010/main" val="20178074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Реальность и должная осмотрительность </a:t>
            </a:r>
            <a:endParaRPr lang="ru-RU" dirty="0"/>
          </a:p>
        </p:txBody>
      </p:sp>
      <p:sp>
        <p:nvSpPr>
          <p:cNvPr id="3" name="Содержимое 2"/>
          <p:cNvSpPr>
            <a:spLocks noGrp="1"/>
          </p:cNvSpPr>
          <p:nvPr>
            <p:ph sz="half" idx="1"/>
          </p:nvPr>
        </p:nvSpPr>
        <p:spPr/>
        <p:txBody>
          <a:bodyPr>
            <a:normAutofit fontScale="32500" lnSpcReduction="20000"/>
          </a:bodyPr>
          <a:lstStyle/>
          <a:p>
            <a:pPr>
              <a:buNone/>
            </a:pPr>
            <a:r>
              <a:rPr lang="ru-RU" dirty="0" smtClean="0"/>
              <a:t> Анкета проверки контрагента по данным официальных сайтов.</a:t>
            </a:r>
          </a:p>
          <a:p>
            <a:pPr>
              <a:buNone/>
            </a:pPr>
            <a:r>
              <a:rPr lang="ru-RU" dirty="0" smtClean="0">
                <a:hlinkClick r:id="rId2"/>
              </a:rPr>
              <a:t>http://nalog.ru/</a:t>
            </a:r>
            <a:endParaRPr lang="ru-RU" dirty="0" smtClean="0"/>
          </a:p>
          <a:p>
            <a:pPr>
              <a:buNone/>
            </a:pPr>
            <a:r>
              <a:rPr lang="ru-RU" dirty="0" smtClean="0">
                <a:hlinkClick r:id="rId3"/>
              </a:rPr>
              <a:t>http://www.vestnik-gosreg.ru</a:t>
            </a:r>
            <a:endParaRPr lang="ru-RU" dirty="0" smtClean="0"/>
          </a:p>
          <a:p>
            <a:pPr>
              <a:buNone/>
            </a:pPr>
            <a:r>
              <a:rPr lang="ru-RU" dirty="0" smtClean="0">
                <a:hlinkClick r:id="rId4"/>
              </a:rPr>
              <a:t>https://fedresurs.ru/</a:t>
            </a:r>
            <a:endParaRPr lang="ru-RU" dirty="0" smtClean="0"/>
          </a:p>
          <a:p>
            <a:pPr>
              <a:buNone/>
            </a:pPr>
            <a:r>
              <a:rPr lang="ru-RU" dirty="0" smtClean="0">
                <a:hlinkClick r:id="rId5"/>
              </a:rPr>
              <a:t>http://fssprus.ru/</a:t>
            </a:r>
            <a:r>
              <a:rPr lang="ru-RU" dirty="0" smtClean="0"/>
              <a:t> + </a:t>
            </a:r>
            <a:r>
              <a:rPr lang="ru-RU" dirty="0">
                <a:hlinkClick r:id="rId6"/>
              </a:rPr>
              <a:t>Банк данных исполнительных производств</a:t>
            </a:r>
            <a:r>
              <a:rPr lang="ru-RU" dirty="0"/>
              <a:t> </a:t>
            </a:r>
            <a:endParaRPr lang="ru-RU" dirty="0" smtClean="0"/>
          </a:p>
          <a:p>
            <a:pPr>
              <a:buNone/>
            </a:pPr>
            <a:r>
              <a:rPr lang="ru-RU" dirty="0" smtClean="0"/>
              <a:t>Недействительный паспорт </a:t>
            </a:r>
            <a:r>
              <a:rPr lang="ru-RU" dirty="0" smtClean="0">
                <a:hlinkClick r:id="rId7"/>
              </a:rPr>
              <a:t>http://services.fms.gov.ru/info-service.htm?sid=2000</a:t>
            </a:r>
            <a:endParaRPr lang="ru-RU" dirty="0" smtClean="0"/>
          </a:p>
          <a:p>
            <a:pPr>
              <a:buNone/>
            </a:pPr>
            <a:r>
              <a:rPr lang="ru-RU" dirty="0" smtClean="0"/>
              <a:t>    Картотека арбитражных дел </a:t>
            </a:r>
            <a:r>
              <a:rPr lang="ru-RU" dirty="0" smtClean="0">
                <a:hlinkClick r:id="rId8"/>
              </a:rPr>
              <a:t>http://kad.arbitr.ru/</a:t>
            </a:r>
            <a:endParaRPr lang="ru-RU" dirty="0" smtClean="0"/>
          </a:p>
          <a:p>
            <a:pPr>
              <a:buNone/>
            </a:pPr>
            <a:r>
              <a:rPr lang="ru-RU" dirty="0" smtClean="0"/>
              <a:t>Проверить контрагента по </a:t>
            </a:r>
            <a:r>
              <a:rPr lang="ru-RU" dirty="0" smtClean="0">
                <a:hlinkClick r:id="rId9"/>
              </a:rPr>
              <a:t>реестру недобросовестных поставщиков</a:t>
            </a:r>
            <a:r>
              <a:rPr lang="ru-RU" dirty="0" smtClean="0"/>
              <a:t>.</a:t>
            </a:r>
            <a:r>
              <a:rPr lang="en-US" dirty="0" smtClean="0"/>
              <a:t> </a:t>
            </a:r>
            <a:r>
              <a:rPr lang="en-US" dirty="0" smtClean="0">
                <a:hlinkClick r:id="rId9"/>
              </a:rPr>
              <a:t>http://zakupki.gov.ru/epz/dishonestsupplier/quicksearch/search.html</a:t>
            </a:r>
            <a:endParaRPr lang="ru-RU" dirty="0" smtClean="0"/>
          </a:p>
          <a:p>
            <a:pPr>
              <a:buNone/>
            </a:pPr>
            <a:r>
              <a:rPr lang="ru-RU" dirty="0" smtClean="0"/>
              <a:t>Проверить бухгалтерскую отчетность контрагента за предыдущие периоды с помощью следующих официальных сайтов: </a:t>
            </a:r>
          </a:p>
          <a:p>
            <a:pPr lvl="0" fontAlgn="base"/>
            <a:r>
              <a:rPr lang="ru-RU" b="1" dirty="0" smtClean="0">
                <a:solidFill>
                  <a:prstClr val="black"/>
                </a:solidFill>
                <a:latin typeface="Times New Roman" panose="02020603050405020304" pitchFamily="18" charset="0"/>
                <a:cs typeface="Times New Roman" panose="02020603050405020304" pitchFamily="18" charset="0"/>
              </a:rPr>
              <a:t>Государственный информационный ресурс бухгалтерской и налоговой отчётности-  </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a:solidFill>
                  <a:srgbClr val="C00000"/>
                </a:solidFill>
                <a:hlinkClick r:id="rId10"/>
              </a:rPr>
              <a:t>https://bo.nalog.ru</a:t>
            </a:r>
            <a:r>
              <a:rPr lang="en-US" dirty="0" smtClean="0">
                <a:solidFill>
                  <a:prstClr val="black"/>
                </a:solidFill>
                <a:hlinkClick r:id="rId10"/>
              </a:rPr>
              <a:t>/</a:t>
            </a:r>
            <a:endParaRPr lang="ru-RU" dirty="0" smtClean="0">
              <a:solidFill>
                <a:prstClr val="black"/>
              </a:solidFill>
            </a:endParaRPr>
          </a:p>
          <a:p>
            <a:pPr fontAlgn="base"/>
            <a:r>
              <a:rPr lang="ru-RU" dirty="0" smtClean="0"/>
              <a:t>Источник: </a:t>
            </a:r>
            <a:r>
              <a:rPr lang="ru-RU" u="sng" dirty="0" smtClean="0">
                <a:hlinkClick r:id="rId11"/>
              </a:rPr>
              <a:t>Письмо Минфина и ФНС от 26.02.2020 № 07-04-07/13687</a:t>
            </a:r>
            <a:r>
              <a:rPr lang="ru-RU" dirty="0" smtClean="0"/>
              <a:t>; </a:t>
            </a:r>
            <a:r>
              <a:rPr lang="ru-RU" u="sng" dirty="0" smtClean="0">
                <a:hlinkClick r:id="rId12"/>
              </a:rPr>
              <a:t>Приказ ФНС от 25.11.2019 № ММВ-7-1/586@</a:t>
            </a:r>
            <a:endParaRPr lang="ru-RU" dirty="0" smtClean="0"/>
          </a:p>
          <a:p>
            <a:pPr>
              <a:buNone/>
            </a:pPr>
            <a:endParaRPr lang="ru-RU" dirty="0" smtClean="0"/>
          </a:p>
          <a:p>
            <a:pPr>
              <a:buNone/>
            </a:pPr>
            <a:r>
              <a:rPr lang="en-US" dirty="0" smtClean="0">
                <a:hlinkClick r:id="rId13"/>
              </a:rPr>
              <a:t>https://www.e-disclosure.ru/</a:t>
            </a:r>
            <a:endParaRPr lang="ru-RU" dirty="0" smtClean="0"/>
          </a:p>
          <a:p>
            <a:pPr>
              <a:buNone/>
            </a:pPr>
            <a:r>
              <a:rPr lang="en-US" dirty="0" smtClean="0">
                <a:hlinkClick r:id="rId14"/>
              </a:rPr>
              <a:t>http://www.gks.ru/accounting_report</a:t>
            </a:r>
            <a:endParaRPr lang="ru-RU" dirty="0" smtClean="0"/>
          </a:p>
          <a:p>
            <a:pPr>
              <a:buNone/>
            </a:pPr>
            <a:endParaRPr lang="ru-RU" b="1" dirty="0" smtClean="0"/>
          </a:p>
          <a:p>
            <a:pPr>
              <a:buNone/>
            </a:pPr>
            <a:r>
              <a:rPr lang="ru-RU" dirty="0">
                <a:hlinkClick r:id="rId4"/>
              </a:rPr>
              <a:t>Единый федеральный реестр юридически значимых сведений о фактах деятельности юридических лиц</a:t>
            </a:r>
            <a:r>
              <a:rPr lang="ru-RU" dirty="0"/>
              <a:t>. Там публикуются уведомления о намерении обратиться в суд с заявлением о банкротстве.</a:t>
            </a:r>
            <a:endParaRPr lang="ru-RU" b="1" dirty="0" smtClean="0"/>
          </a:p>
        </p:txBody>
      </p:sp>
      <p:sp>
        <p:nvSpPr>
          <p:cNvPr id="4" name="Содержимое 3"/>
          <p:cNvSpPr>
            <a:spLocks noGrp="1"/>
          </p:cNvSpPr>
          <p:nvPr>
            <p:ph sz="half" idx="2"/>
          </p:nvPr>
        </p:nvSpPr>
        <p:spPr/>
        <p:txBody>
          <a:bodyPr>
            <a:normAutofit fontScale="32500" lnSpcReduction="20000"/>
          </a:bodyPr>
          <a:lstStyle/>
          <a:p>
            <a:r>
              <a:rPr lang="ru-RU" dirty="0">
                <a:hlinkClick r:id="rId15"/>
              </a:rPr>
              <a:t>Нотариальный реестр регистрации залогов движимого имущества</a:t>
            </a:r>
            <a:r>
              <a:rPr lang="ru-RU" dirty="0"/>
              <a:t> </a:t>
            </a:r>
            <a:endParaRPr lang="ru-RU" dirty="0" smtClean="0"/>
          </a:p>
          <a:p>
            <a:pPr fontAlgn="base"/>
            <a:r>
              <a:rPr lang="ru-RU" dirty="0">
                <a:hlinkClick r:id="rId13"/>
              </a:rPr>
              <a:t>Центр раскрытия корпоративной информации</a:t>
            </a:r>
            <a:r>
              <a:rPr lang="ru-RU" dirty="0"/>
              <a:t>. Все публичные и некоторые непубличные общества раскрывают информацию о себе на этом ресурсе.</a:t>
            </a:r>
            <a:endParaRPr lang="ru-RU" b="1" dirty="0" smtClean="0"/>
          </a:p>
          <a:p>
            <a:pPr fontAlgn="base"/>
            <a:endParaRPr lang="ru-RU" b="1" dirty="0" smtClean="0"/>
          </a:p>
          <a:p>
            <a:pPr fontAlgn="base"/>
            <a:r>
              <a:rPr lang="ru-RU" b="1" dirty="0" smtClean="0"/>
              <a:t>ФНС утвердила порядок размещения и состав сведений о применении способов обеспечения исполнения обязанности по уплате налогов (сборов, взносов).</a:t>
            </a:r>
          </a:p>
          <a:p>
            <a:pPr fontAlgn="base"/>
            <a:r>
              <a:rPr lang="ru-RU" dirty="0" smtClean="0"/>
              <a:t>Источник: </a:t>
            </a:r>
            <a:r>
              <a:rPr lang="ru-RU" u="sng" dirty="0" smtClean="0">
                <a:hlinkClick r:id="rId16"/>
              </a:rPr>
              <a:t>Приказ ФНС России от 02.03.2020 № ЕД-7-8/136@</a:t>
            </a:r>
            <a:endParaRPr lang="ru-RU" dirty="0" smtClean="0"/>
          </a:p>
          <a:p>
            <a:endParaRPr lang="ru-RU" dirty="0" smtClean="0"/>
          </a:p>
          <a:p>
            <a:pPr algn="ctr"/>
            <a:r>
              <a:rPr lang="ru-RU" dirty="0" smtClean="0"/>
              <a:t>Проверка деловой репутации</a:t>
            </a:r>
            <a:r>
              <a:rPr lang="ru-RU" b="1" dirty="0" smtClean="0"/>
              <a:t> </a:t>
            </a:r>
            <a:r>
              <a:rPr lang="ru-RU" dirty="0" smtClean="0">
                <a:hlinkClick r:id="rId17"/>
              </a:rPr>
              <a:t>АС ЗСО  от 08.07.16 № Ф04-2454/2016</a:t>
            </a:r>
            <a:r>
              <a:rPr lang="ru-RU" dirty="0" smtClean="0"/>
              <a:t> , </a:t>
            </a:r>
            <a:r>
              <a:rPr lang="ru-RU" dirty="0" smtClean="0">
                <a:hlinkClick r:id="rId18"/>
              </a:rPr>
              <a:t>УО от 17.05.16 № Ф09-4148/16</a:t>
            </a:r>
            <a:r>
              <a:rPr lang="ru-RU" dirty="0" smtClean="0"/>
              <a:t> округов) </a:t>
            </a:r>
            <a:r>
              <a:rPr lang="ru-RU" b="1" dirty="0" smtClean="0">
                <a:solidFill>
                  <a:srgbClr val="00B050"/>
                </a:solidFill>
              </a:rPr>
              <a:t>АС ВВО (постановление от 04.09.2018 № А29-7436/2016)</a:t>
            </a:r>
            <a:r>
              <a:rPr lang="ru-RU" b="1" dirty="0" smtClean="0"/>
              <a:t> </a:t>
            </a:r>
            <a:r>
              <a:rPr lang="ru-RU" b="1" dirty="0" smtClean="0">
                <a:solidFill>
                  <a:srgbClr val="00B050"/>
                </a:solidFill>
              </a:rPr>
              <a:t>Рекомендательные письма- Постановление АС Уральского округа №Ф09-5835/17 от 03.10.2017г. по делу №А34-2266/2016. но сумма маленькая была</a:t>
            </a:r>
          </a:p>
          <a:p>
            <a:pPr algn="ctr"/>
            <a:r>
              <a:rPr lang="ru-RU" b="1" i="1" dirty="0" smtClean="0">
                <a:latin typeface="Times New Roman" panose="02020603050405020304" pitchFamily="18" charset="0"/>
                <a:cs typeface="Times New Roman" panose="02020603050405020304" pitchFamily="18" charset="0"/>
              </a:rPr>
              <a:t>Исследуем деловую репутацию контрагента</a:t>
            </a:r>
            <a:r>
              <a:rPr lang="ru-RU" b="1" dirty="0" smtClean="0">
                <a:latin typeface="Times New Roman" panose="02020603050405020304" pitchFamily="18" charset="0"/>
                <a:cs typeface="Times New Roman" panose="02020603050405020304" pitchFamily="18" charset="0"/>
              </a:rPr>
              <a:t>:</a:t>
            </a:r>
          </a:p>
          <a:p>
            <a:pPr algn="ctr"/>
            <a:endParaRPr lang="ru-RU" b="1" dirty="0" smtClean="0">
              <a:latin typeface="Times New Roman" panose="02020603050405020304" pitchFamily="18" charset="0"/>
              <a:cs typeface="Times New Roman" panose="02020603050405020304" pitchFamily="18" charset="0"/>
            </a:endParaRPr>
          </a:p>
          <a:p>
            <a:pPr indent="363538">
              <a:buClr>
                <a:srgbClr val="C00000"/>
              </a:buClr>
              <a:buFont typeface="Wingdings" panose="05000000000000000000" pitchFamily="2" charset="2"/>
              <a:buChar char="Ø"/>
              <a:tabLst>
                <a:tab pos="901700" algn="l"/>
              </a:tabLst>
            </a:pPr>
            <a:r>
              <a:rPr lang="ru-RU" dirty="0" smtClean="0">
                <a:latin typeface="Times New Roman" panose="02020603050405020304" pitchFamily="18" charset="0"/>
                <a:cs typeface="Times New Roman" panose="02020603050405020304" pitchFamily="18" charset="0"/>
              </a:rPr>
              <a:t>отзывы о компании,</a:t>
            </a:r>
          </a:p>
          <a:p>
            <a:pPr indent="363538">
              <a:buClr>
                <a:srgbClr val="C00000"/>
              </a:buClr>
              <a:buFont typeface="Wingdings" panose="05000000000000000000" pitchFamily="2" charset="2"/>
              <a:buChar char="Ø"/>
              <a:tabLst>
                <a:tab pos="901700" algn="l"/>
              </a:tabLst>
            </a:pPr>
            <a:r>
              <a:rPr lang="ru-RU" dirty="0" smtClean="0">
                <a:latin typeface="Times New Roman" panose="02020603050405020304" pitchFamily="18" charset="0"/>
                <a:cs typeface="Times New Roman" panose="02020603050405020304" pitchFamily="18" charset="0"/>
              </a:rPr>
              <a:t>контрагент исполнял </a:t>
            </a:r>
            <a:r>
              <a:rPr lang="ru-RU" dirty="0" err="1" smtClean="0">
                <a:latin typeface="Times New Roman" panose="02020603050405020304" pitchFamily="18" charset="0"/>
                <a:cs typeface="Times New Roman" panose="02020603050405020304" pitchFamily="18" charset="0"/>
              </a:rPr>
              <a:t>госконтракты</a:t>
            </a:r>
            <a:r>
              <a:rPr lang="ru-RU" dirty="0" smtClean="0">
                <a:latin typeface="Times New Roman" panose="02020603050405020304" pitchFamily="18" charset="0"/>
                <a:cs typeface="Times New Roman" panose="02020603050405020304" pitchFamily="18" charset="0"/>
              </a:rPr>
              <a:t>,</a:t>
            </a:r>
          </a:p>
          <a:p>
            <a:pPr indent="363538">
              <a:buClr>
                <a:srgbClr val="C00000"/>
              </a:buClr>
              <a:buFont typeface="Wingdings" panose="05000000000000000000" pitchFamily="2" charset="2"/>
              <a:buChar char="Ø"/>
              <a:tabLst>
                <a:tab pos="901700" algn="l"/>
              </a:tabLst>
            </a:pPr>
            <a:r>
              <a:rPr lang="ru-RU" dirty="0" smtClean="0">
                <a:latin typeface="Times New Roman" panose="02020603050405020304" pitchFamily="18" charset="0"/>
                <a:cs typeface="Times New Roman" panose="02020603050405020304" pitchFamily="18" charset="0"/>
              </a:rPr>
              <a:t>сайт,</a:t>
            </a:r>
          </a:p>
          <a:p>
            <a:pPr indent="363538">
              <a:buClr>
                <a:srgbClr val="C00000"/>
              </a:buClr>
              <a:buFont typeface="Wingdings" panose="05000000000000000000" pitchFamily="2" charset="2"/>
              <a:buChar char="Ø"/>
              <a:tabLst>
                <a:tab pos="901700" algn="l"/>
              </a:tabLst>
            </a:pPr>
            <a:r>
              <a:rPr lang="ru-RU" dirty="0" smtClean="0">
                <a:latin typeface="Times New Roman" panose="02020603050405020304" pitchFamily="18" charset="0"/>
                <a:cs typeface="Times New Roman" panose="02020603050405020304" pitchFamily="18" charset="0"/>
              </a:rPr>
              <a:t>наличие филиалов,</a:t>
            </a:r>
          </a:p>
          <a:p>
            <a:pPr indent="363538">
              <a:buClr>
                <a:srgbClr val="C00000"/>
              </a:buClr>
              <a:buFont typeface="Wingdings" panose="05000000000000000000" pitchFamily="2" charset="2"/>
              <a:buChar char="Ø"/>
              <a:tabLst>
                <a:tab pos="901700" algn="l"/>
              </a:tabLst>
            </a:pPr>
            <a:r>
              <a:rPr lang="ru-RU" dirty="0" smtClean="0">
                <a:latin typeface="Times New Roman" panose="02020603050405020304" pitchFamily="18" charset="0"/>
                <a:cs typeface="Times New Roman" panose="02020603050405020304" pitchFamily="18" charset="0"/>
              </a:rPr>
              <a:t>срок регистрации более 3-х лет,</a:t>
            </a:r>
          </a:p>
          <a:p>
            <a:pPr indent="363538">
              <a:buClr>
                <a:srgbClr val="C00000"/>
              </a:buClr>
              <a:buFont typeface="Wingdings" panose="05000000000000000000" pitchFamily="2" charset="2"/>
              <a:buChar char="Ø"/>
              <a:tabLst>
                <a:tab pos="901700" algn="l"/>
              </a:tabLst>
            </a:pPr>
            <a:r>
              <a:rPr lang="ru-RU" dirty="0" smtClean="0">
                <a:latin typeface="Times New Roman" panose="02020603050405020304" pitchFamily="18" charset="0"/>
                <a:cs typeface="Times New Roman" panose="02020603050405020304" pitchFamily="18" charset="0"/>
              </a:rPr>
              <a:t>учредитель или соучредитель государственная структура.</a:t>
            </a:r>
          </a:p>
          <a:p>
            <a:endParaRPr lang="ru-RU" b="1" dirty="0" smtClean="0">
              <a:solidFill>
                <a:srgbClr val="00B050"/>
              </a:solidFill>
            </a:endParaRPr>
          </a:p>
          <a:p>
            <a:endParaRPr lang="ru-RU" b="1" dirty="0" smtClean="0">
              <a:solidFill>
                <a:srgbClr val="00B050"/>
              </a:solidFill>
            </a:endParaRPr>
          </a:p>
          <a:p>
            <a:endParaRPr lang="ru-RU" dirty="0"/>
          </a:p>
        </p:txBody>
      </p:sp>
    </p:spTree>
    <p:extLst>
      <p:ext uri="{BB962C8B-B14F-4D97-AF65-F5344CB8AC3E}">
        <p14:creationId xmlns="" xmlns:p14="http://schemas.microsoft.com/office/powerpoint/2010/main" val="41951738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2021</a:t>
            </a:r>
            <a:endParaRPr lang="ru-RU" dirty="0"/>
          </a:p>
        </p:txBody>
      </p:sp>
      <p:sp>
        <p:nvSpPr>
          <p:cNvPr id="3" name="Объект 2"/>
          <p:cNvSpPr>
            <a:spLocks noGrp="1"/>
          </p:cNvSpPr>
          <p:nvPr>
            <p:ph sz="half" idx="1"/>
          </p:nvPr>
        </p:nvSpPr>
        <p:spPr/>
        <p:txBody>
          <a:bodyPr>
            <a:normAutofit/>
          </a:bodyPr>
          <a:lstStyle/>
          <a:p>
            <a:r>
              <a:rPr lang="ru-RU" dirty="0"/>
              <a:t>как вы узнали о существовании </a:t>
            </a:r>
            <a:r>
              <a:rPr lang="ru-RU" dirty="0" smtClean="0"/>
              <a:t>контрагента, почему он, кто обсуждал, полномочия должностных лиц</a:t>
            </a:r>
          </a:p>
          <a:p>
            <a:r>
              <a:rPr lang="ru-RU" dirty="0" smtClean="0"/>
              <a:t>Деловая репутация</a:t>
            </a:r>
          </a:p>
          <a:p>
            <a:r>
              <a:rPr lang="ru-RU" dirty="0" smtClean="0"/>
              <a:t>Деловая переписка</a:t>
            </a:r>
          </a:p>
          <a:p>
            <a:r>
              <a:rPr lang="ru-RU" dirty="0" smtClean="0"/>
              <a:t>Налоговая оговорка+ заявление о добросовестности</a:t>
            </a:r>
            <a:endParaRPr lang="ru-RU" dirty="0"/>
          </a:p>
        </p:txBody>
      </p:sp>
      <p:sp>
        <p:nvSpPr>
          <p:cNvPr id="4" name="Объект 3"/>
          <p:cNvSpPr>
            <a:spLocks noGrp="1"/>
          </p:cNvSpPr>
          <p:nvPr>
            <p:ph sz="half" idx="2"/>
          </p:nvPr>
        </p:nvSpPr>
        <p:spPr/>
        <p:txBody>
          <a:bodyPr>
            <a:normAutofit/>
          </a:bodyPr>
          <a:lstStyle/>
          <a:p>
            <a:r>
              <a:rPr lang="ru-RU" dirty="0" smtClean="0"/>
              <a:t>Общедоступные источники</a:t>
            </a:r>
          </a:p>
          <a:p>
            <a:r>
              <a:rPr lang="ru-RU" dirty="0" smtClean="0"/>
              <a:t>Основные средства, офис и склад</a:t>
            </a:r>
          </a:p>
          <a:p>
            <a:r>
              <a:rPr lang="ru-RU" dirty="0" smtClean="0"/>
              <a:t>Работники</a:t>
            </a:r>
          </a:p>
          <a:p>
            <a:r>
              <a:rPr lang="ru-RU" dirty="0" smtClean="0"/>
              <a:t>Интернет-досье</a:t>
            </a:r>
          </a:p>
          <a:p>
            <a:r>
              <a:rPr lang="ru-RU" dirty="0" smtClean="0"/>
              <a:t>Выполнение условий договоров</a:t>
            </a:r>
          </a:p>
          <a:p>
            <a:endParaRPr lang="ru-RU" dirty="0"/>
          </a:p>
        </p:txBody>
      </p:sp>
    </p:spTree>
    <p:extLst>
      <p:ext uri="{BB962C8B-B14F-4D97-AF65-F5344CB8AC3E}">
        <p14:creationId xmlns="" xmlns:p14="http://schemas.microsoft.com/office/powerpoint/2010/main" val="20733278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582726"/>
          </a:xfrm>
        </p:spPr>
        <p:txBody>
          <a:bodyPr>
            <a:normAutofit fontScale="90000"/>
          </a:bodyPr>
          <a:lstStyle/>
          <a:p>
            <a:r>
              <a:rPr lang="ru-RU" dirty="0" smtClean="0"/>
              <a:t>3 категория</a:t>
            </a:r>
            <a:r>
              <a:rPr lang="ru-RU" b="1" dirty="0" smtClean="0"/>
              <a:t> Выявить  и устранить</a:t>
            </a:r>
            <a:r>
              <a:rPr lang="ru-RU" dirty="0" smtClean="0"/>
              <a:t> Контрагенты с подозрительными признаками</a:t>
            </a:r>
            <a:endParaRPr lang="ru-RU" dirty="0"/>
          </a:p>
        </p:txBody>
      </p:sp>
      <p:sp>
        <p:nvSpPr>
          <p:cNvPr id="3" name="Содержимое 2"/>
          <p:cNvSpPr>
            <a:spLocks noGrp="1"/>
          </p:cNvSpPr>
          <p:nvPr>
            <p:ph sz="half" idx="1"/>
          </p:nvPr>
        </p:nvSpPr>
        <p:spPr>
          <a:xfrm>
            <a:off x="1981200" y="2000241"/>
            <a:ext cx="4038600" cy="4125923"/>
          </a:xfrm>
        </p:spPr>
        <p:txBody>
          <a:bodyPr>
            <a:normAutofit fontScale="47500" lnSpcReduction="20000"/>
          </a:bodyPr>
          <a:lstStyle/>
          <a:p>
            <a:r>
              <a:rPr lang="ru-RU" b="1" dirty="0" smtClean="0"/>
              <a:t>Массовый адрес- договор аренды, документы о регистрации </a:t>
            </a:r>
            <a:r>
              <a:rPr lang="ru-RU" b="1" dirty="0" err="1" smtClean="0"/>
              <a:t>обособки</a:t>
            </a:r>
            <a:r>
              <a:rPr lang="ru-RU" b="1" dirty="0" smtClean="0"/>
              <a:t>, визит в офис и фото</a:t>
            </a:r>
          </a:p>
          <a:p>
            <a:r>
              <a:rPr lang="ru-RU" b="1" dirty="0" smtClean="0"/>
              <a:t>Дополнительные документы:</a:t>
            </a:r>
          </a:p>
          <a:p>
            <a:r>
              <a:rPr lang="ru-RU" b="1" dirty="0" smtClean="0"/>
              <a:t>- Банковская карточка с образцами подписи и оттиска печати </a:t>
            </a:r>
            <a:r>
              <a:rPr lang="ru-RU" dirty="0" smtClean="0"/>
              <a:t>(согласно ст. 1 Инструкции Банка России от 30 мая 2014 г. N 153-И "Об открытии и закрытии банковских счетов, счетов по вкладам (депозитам)" открытие клиентам банковских счетов, счетов по вкладу (депозиту) производится банками при условии наличия у клиента правоспособности (дееспособности). В соответствии с </a:t>
            </a:r>
            <a:r>
              <a:rPr lang="ru-RU" u="sng" dirty="0" smtClean="0">
                <a:hlinkClick r:id="rId2" action="ppaction://hlinkfile"/>
              </a:rPr>
              <a:t>пунктом 5 статьи 7</a:t>
            </a:r>
            <a:r>
              <a:rPr lang="ru-RU" dirty="0" smtClean="0"/>
              <a:t> Федерального закона N 115-ФЗ кредитным организациям запрещается открывать банковские счета, счета по вкладам физическим лицам без личного присутствия лица, открывающего банковский счет (</a:t>
            </a:r>
            <a:r>
              <a:rPr lang="ru-RU" dirty="0" err="1" smtClean="0"/>
              <a:t>счет</a:t>
            </a:r>
            <a:r>
              <a:rPr lang="ru-RU" dirty="0" smtClean="0"/>
              <a:t> по вкладу), либо его представителя.).</a:t>
            </a:r>
          </a:p>
          <a:p>
            <a:r>
              <a:rPr lang="ru-RU" b="1" dirty="0" smtClean="0"/>
              <a:t>- Штатное расписание, с указанием ФИО сотрудников, замещающих конкретные должности и сведения об их образовании;</a:t>
            </a:r>
            <a:endParaRPr lang="ru-RU" dirty="0" smtClean="0"/>
          </a:p>
          <a:p>
            <a:endParaRPr lang="ru-RU" b="1" dirty="0"/>
          </a:p>
        </p:txBody>
      </p:sp>
      <p:sp>
        <p:nvSpPr>
          <p:cNvPr id="4" name="Содержимое 3"/>
          <p:cNvSpPr>
            <a:spLocks noGrp="1"/>
          </p:cNvSpPr>
          <p:nvPr>
            <p:ph sz="half" idx="2"/>
          </p:nvPr>
        </p:nvSpPr>
        <p:spPr>
          <a:xfrm>
            <a:off x="6172200" y="1928803"/>
            <a:ext cx="4038600" cy="4197361"/>
          </a:xfrm>
        </p:spPr>
        <p:txBody>
          <a:bodyPr>
            <a:normAutofit fontScale="47500" lnSpcReduction="20000"/>
          </a:bodyPr>
          <a:lstStyle/>
          <a:p>
            <a:r>
              <a:rPr lang="ru-RU" b="1" dirty="0" smtClean="0">
                <a:solidFill>
                  <a:srgbClr val="00B050"/>
                </a:solidFill>
              </a:rPr>
              <a:t>АС Уральского округа № Ф09-2071/18 от 22.05.2018 года по делу №А50-22080/2017</a:t>
            </a:r>
            <a:r>
              <a:rPr lang="ru-RU" dirty="0" smtClean="0"/>
              <a:t> - протоколирование переговоров и гарантии того, что  не является фирмой-однодневкой</a:t>
            </a:r>
            <a:br>
              <a:rPr lang="ru-RU" dirty="0" smtClean="0"/>
            </a:br>
            <a:endParaRPr lang="ru-RU" dirty="0" smtClean="0"/>
          </a:p>
          <a:p>
            <a:r>
              <a:rPr lang="ru-RU" b="1" dirty="0" smtClean="0">
                <a:solidFill>
                  <a:srgbClr val="00B050"/>
                </a:solidFill>
              </a:rPr>
              <a:t> АС </a:t>
            </a:r>
            <a:r>
              <a:rPr lang="ru-RU" b="1" dirty="0" err="1" smtClean="0">
                <a:solidFill>
                  <a:srgbClr val="00B050"/>
                </a:solidFill>
              </a:rPr>
              <a:t>Западно-Сибирского</a:t>
            </a:r>
            <a:r>
              <a:rPr lang="ru-RU" b="1" dirty="0" smtClean="0">
                <a:solidFill>
                  <a:srgbClr val="00B050"/>
                </a:solidFill>
              </a:rPr>
              <a:t> округа от 29.05.2018 года по делу №А75-3936/2017  личная </a:t>
            </a:r>
            <a:r>
              <a:rPr lang="ru-RU" dirty="0" smtClean="0"/>
              <a:t>встреча с заместителем генерального директора и составил акт.</a:t>
            </a:r>
          </a:p>
          <a:p>
            <a:r>
              <a:rPr lang="ru-RU" b="1" dirty="0" smtClean="0">
                <a:solidFill>
                  <a:srgbClr val="00B050"/>
                </a:solidFill>
              </a:rPr>
              <a:t>АС Уральского округа №Ф09-7701/17 от 12.01.2018 г. по делу №А60-10028/2017</a:t>
            </a:r>
            <a:r>
              <a:rPr lang="ru-RU" dirty="0" smtClean="0"/>
              <a:t> специальные конкурсные комиссии по отбору контрагентов</a:t>
            </a:r>
          </a:p>
          <a:p>
            <a:r>
              <a:rPr lang="ru-RU" b="1" dirty="0" smtClean="0"/>
              <a:t>оплата по договору ПОСТФАКТ- ВЫИГРАЛИ </a:t>
            </a:r>
            <a:r>
              <a:rPr lang="ru-RU" b="1" dirty="0" smtClean="0">
                <a:solidFill>
                  <a:srgbClr val="00B050"/>
                </a:solidFill>
              </a:rPr>
              <a:t>Постановление АС </a:t>
            </a:r>
            <a:r>
              <a:rPr lang="ru-RU" b="1" dirty="0" err="1" smtClean="0">
                <a:solidFill>
                  <a:srgbClr val="00B050"/>
                </a:solidFill>
              </a:rPr>
              <a:t>Северо-Кавказского</a:t>
            </a:r>
            <a:r>
              <a:rPr lang="ru-RU" b="1" dirty="0" smtClean="0">
                <a:solidFill>
                  <a:srgbClr val="00B050"/>
                </a:solidFill>
              </a:rPr>
              <a:t> округа от 11.10.2017г. по делу №А63-12510/2016 </a:t>
            </a:r>
            <a:endParaRPr lang="ru-RU" dirty="0"/>
          </a:p>
        </p:txBody>
      </p:sp>
    </p:spTree>
    <p:extLst>
      <p:ext uri="{BB962C8B-B14F-4D97-AF65-F5344CB8AC3E}">
        <p14:creationId xmlns="" xmlns:p14="http://schemas.microsoft.com/office/powerpoint/2010/main" val="37011204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00B050"/>
                </a:solidFill>
              </a:rPr>
              <a:t>Как доказать реальность существования</a:t>
            </a:r>
            <a:endParaRPr lang="ru-RU" dirty="0">
              <a:solidFill>
                <a:srgbClr val="00B050"/>
              </a:solidFill>
            </a:endParaRPr>
          </a:p>
        </p:txBody>
      </p:sp>
      <p:sp>
        <p:nvSpPr>
          <p:cNvPr id="3" name="Содержимое 2"/>
          <p:cNvSpPr>
            <a:spLocks noGrp="1"/>
          </p:cNvSpPr>
          <p:nvPr>
            <p:ph sz="half" idx="1"/>
          </p:nvPr>
        </p:nvSpPr>
        <p:spPr/>
        <p:txBody>
          <a:bodyPr>
            <a:normAutofit fontScale="85000" lnSpcReduction="20000"/>
          </a:bodyPr>
          <a:lstStyle/>
          <a:p>
            <a:r>
              <a:rPr lang="ru-RU" b="1" dirty="0" smtClean="0"/>
              <a:t>Анализ банковской выписки!!!!!</a:t>
            </a:r>
          </a:p>
          <a:p>
            <a:r>
              <a:rPr lang="ru-RU" dirty="0" smtClean="0"/>
              <a:t>Запрос в банк если счет открыт, значит контрагент порядочный</a:t>
            </a:r>
            <a:r>
              <a:rPr lang="ru-RU" b="1" dirty="0" smtClean="0"/>
              <a:t> ВС РФ от 18.08.2016 №309-КГ16-838</a:t>
            </a:r>
            <a:endParaRPr lang="ru-RU" dirty="0" smtClean="0"/>
          </a:p>
          <a:p>
            <a:r>
              <a:rPr lang="ru-RU" dirty="0" smtClean="0"/>
              <a:t>Запрос нотариусу</a:t>
            </a:r>
          </a:p>
          <a:p>
            <a:r>
              <a:rPr lang="ru-RU" dirty="0" smtClean="0">
                <a:solidFill>
                  <a:srgbClr val="00B050"/>
                </a:solidFill>
              </a:rPr>
              <a:t>Запрос в налоговую</a:t>
            </a:r>
          </a:p>
          <a:p>
            <a:r>
              <a:rPr lang="ru-RU" dirty="0" smtClean="0">
                <a:solidFill>
                  <a:srgbClr val="00B050"/>
                </a:solidFill>
              </a:rPr>
              <a:t>Запрос по </a:t>
            </a:r>
            <a:r>
              <a:rPr lang="ru-RU" dirty="0" err="1" smtClean="0">
                <a:solidFill>
                  <a:srgbClr val="00B050"/>
                </a:solidFill>
              </a:rPr>
              <a:t>юрадресу</a:t>
            </a:r>
            <a:endParaRPr lang="ru-RU" dirty="0" smtClean="0">
              <a:solidFill>
                <a:srgbClr val="00B050"/>
              </a:solidFill>
            </a:endParaRPr>
          </a:p>
          <a:p>
            <a:r>
              <a:rPr lang="ru-RU" dirty="0" smtClean="0">
                <a:solidFill>
                  <a:srgbClr val="00B050"/>
                </a:solidFill>
              </a:rPr>
              <a:t>Запрос по поставщикам и потребителям контрагента</a:t>
            </a:r>
          </a:p>
          <a:p>
            <a:r>
              <a:rPr lang="ru-RU" dirty="0" smtClean="0">
                <a:solidFill>
                  <a:srgbClr val="00B050"/>
                </a:solidFill>
              </a:rPr>
              <a:t>Запрос по ЭЦП</a:t>
            </a:r>
          </a:p>
          <a:p>
            <a:r>
              <a:rPr lang="ru-RU" dirty="0" err="1" smtClean="0">
                <a:solidFill>
                  <a:srgbClr val="00B050"/>
                </a:solidFill>
              </a:rPr>
              <a:t>Госконтракты</a:t>
            </a:r>
            <a:endParaRPr lang="ru-RU" dirty="0" smtClean="0">
              <a:solidFill>
                <a:srgbClr val="00B050"/>
              </a:solidFill>
            </a:endParaRPr>
          </a:p>
          <a:p>
            <a:r>
              <a:rPr lang="ru-RU" dirty="0" smtClean="0">
                <a:solidFill>
                  <a:srgbClr val="00B050"/>
                </a:solidFill>
              </a:rPr>
              <a:t>Судебные процессы </a:t>
            </a:r>
            <a:r>
              <a:rPr lang="ru-RU" dirty="0" err="1" smtClean="0">
                <a:solidFill>
                  <a:srgbClr val="00B050"/>
                </a:solidFill>
              </a:rPr>
              <a:t>конрагента</a:t>
            </a:r>
            <a:endParaRPr lang="ru-RU" dirty="0" smtClean="0"/>
          </a:p>
          <a:p>
            <a:endParaRPr lang="ru-RU" dirty="0"/>
          </a:p>
        </p:txBody>
      </p:sp>
      <p:sp>
        <p:nvSpPr>
          <p:cNvPr id="4" name="Содержимое 3"/>
          <p:cNvSpPr>
            <a:spLocks noGrp="1"/>
          </p:cNvSpPr>
          <p:nvPr>
            <p:ph sz="half" idx="2"/>
          </p:nvPr>
        </p:nvSpPr>
        <p:spPr/>
        <p:txBody>
          <a:bodyPr>
            <a:normAutofit fontScale="85000" lnSpcReduction="20000"/>
          </a:bodyPr>
          <a:lstStyle/>
          <a:p>
            <a:r>
              <a:rPr lang="ru-RU" dirty="0" smtClean="0"/>
              <a:t>Суд с контрагентом АС ВВО от 20.04.2018 года по делу №А39-3389/2017</a:t>
            </a:r>
          </a:p>
          <a:p>
            <a:r>
              <a:rPr lang="ru-RU" dirty="0" smtClean="0"/>
              <a:t>Предъявление штрафных санкций</a:t>
            </a:r>
          </a:p>
          <a:p>
            <a:r>
              <a:rPr lang="ru-RU" dirty="0" smtClean="0"/>
              <a:t>Вызвать и допросить контрагента АС СЗО </a:t>
            </a:r>
            <a:r>
              <a:rPr lang="ru-RU" dirty="0" smtClean="0">
                <a:hlinkClick r:id="rId2"/>
              </a:rPr>
              <a:t>постановление от 28.11.2018 № А42-3303/2017</a:t>
            </a:r>
            <a:r>
              <a:rPr lang="ru-RU" dirty="0" smtClean="0"/>
              <a:t>)</a:t>
            </a:r>
          </a:p>
          <a:p>
            <a:r>
              <a:rPr lang="ru-RU" dirty="0" smtClean="0"/>
              <a:t>Адвокатские допросы контрагентов, работников и т.д.</a:t>
            </a:r>
            <a:endParaRPr lang="ru-RU" dirty="0"/>
          </a:p>
        </p:txBody>
      </p:sp>
    </p:spTree>
    <p:extLst>
      <p:ext uri="{BB962C8B-B14F-4D97-AF65-F5344CB8AC3E}">
        <p14:creationId xmlns="" xmlns:p14="http://schemas.microsoft.com/office/powerpoint/2010/main" val="15787899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Реальность товара</a:t>
            </a:r>
            <a:endParaRPr lang="ru-RU" dirty="0">
              <a:solidFill>
                <a:srgbClr val="00B050"/>
              </a:solidFill>
            </a:endParaRPr>
          </a:p>
        </p:txBody>
      </p:sp>
      <p:sp>
        <p:nvSpPr>
          <p:cNvPr id="3" name="Содержимое 2"/>
          <p:cNvSpPr>
            <a:spLocks noGrp="1"/>
          </p:cNvSpPr>
          <p:nvPr>
            <p:ph sz="half" idx="1"/>
          </p:nvPr>
        </p:nvSpPr>
        <p:spPr/>
        <p:txBody>
          <a:bodyPr>
            <a:normAutofit fontScale="25000" lnSpcReduction="20000"/>
          </a:bodyPr>
          <a:lstStyle/>
          <a:p>
            <a:r>
              <a:rPr lang="ru-RU" sz="7200" b="1" dirty="0"/>
              <a:t>Фото и видео фиксация товаров</a:t>
            </a:r>
          </a:p>
          <a:p>
            <a:r>
              <a:rPr lang="ru-RU" sz="7200" dirty="0"/>
              <a:t>Опросы водителей</a:t>
            </a:r>
          </a:p>
          <a:p>
            <a:r>
              <a:rPr lang="ru-RU" sz="7200" dirty="0"/>
              <a:t>Фиксация в договоре склада</a:t>
            </a:r>
          </a:p>
          <a:p>
            <a:r>
              <a:rPr lang="ru-RU" sz="7200" dirty="0"/>
              <a:t>Запрос в ГИБДД</a:t>
            </a:r>
          </a:p>
          <a:p>
            <a:endParaRPr lang="ru-RU" sz="7200" dirty="0"/>
          </a:p>
          <a:p>
            <a:r>
              <a:rPr lang="ru-RU" sz="5600" b="1" dirty="0"/>
              <a:t>Фотографии </a:t>
            </a:r>
            <a:r>
              <a:rPr lang="ru-RU" sz="5600" b="1" dirty="0" err="1"/>
              <a:t>объектов</a:t>
            </a:r>
            <a:r>
              <a:rPr lang="ru-RU" sz="5600" dirty="0" err="1">
                <a:hlinkClick r:id="rId2"/>
              </a:rPr>
              <a:t>постановление</a:t>
            </a:r>
            <a:r>
              <a:rPr lang="ru-RU" sz="5600" dirty="0">
                <a:hlinkClick r:id="rId2"/>
              </a:rPr>
              <a:t> АС Северо-Западного округа от 16.03.2016 № Ф07-2576/2016</a:t>
            </a:r>
            <a:r>
              <a:rPr lang="ru-RU" sz="5600" dirty="0"/>
              <a:t>)</a:t>
            </a:r>
            <a:endParaRPr lang="ru-RU" sz="5600" b="1" dirty="0"/>
          </a:p>
          <a:p>
            <a:endParaRPr lang="ru-RU" sz="7200" dirty="0"/>
          </a:p>
          <a:p>
            <a:r>
              <a:rPr lang="ru-RU" sz="7200" dirty="0"/>
              <a:t>спутниковые снимки: они есть в сервисах </a:t>
            </a:r>
            <a:r>
              <a:rPr lang="ru-RU" sz="7200" dirty="0" err="1"/>
              <a:t>Google</a:t>
            </a:r>
            <a:r>
              <a:rPr lang="ru-RU" sz="7200" dirty="0"/>
              <a:t> </a:t>
            </a:r>
            <a:r>
              <a:rPr lang="ru-RU" sz="7200" dirty="0" err="1"/>
              <a:t>Maps</a:t>
            </a:r>
            <a:r>
              <a:rPr lang="ru-RU" sz="7200" dirty="0"/>
              <a:t> и «</a:t>
            </a:r>
            <a:r>
              <a:rPr lang="ru-RU" sz="7200" dirty="0" err="1"/>
              <a:t>Яндекс</a:t>
            </a:r>
            <a:r>
              <a:rPr lang="ru-RU" sz="7200" dirty="0"/>
              <a:t>» (</a:t>
            </a:r>
            <a:r>
              <a:rPr lang="ru-RU" sz="7200" dirty="0">
                <a:hlinkClick r:id="rId3"/>
              </a:rPr>
              <a:t>постановление Четвертого ААС от 11.02.2019 № А58-7699/2018</a:t>
            </a:r>
            <a:r>
              <a:rPr lang="ru-RU" sz="7200" dirty="0"/>
              <a:t>). </a:t>
            </a:r>
          </a:p>
          <a:p>
            <a:r>
              <a:rPr lang="ru-RU" sz="7200" dirty="0"/>
              <a:t>Данные системы ГЛОНАСС компании используют в спорах о сделках по доставке товара, аренде автомобилей (</a:t>
            </a:r>
            <a:r>
              <a:rPr lang="ru-RU" sz="7200" dirty="0">
                <a:hlinkClick r:id="rId4"/>
              </a:rPr>
              <a:t>постановление АС </a:t>
            </a:r>
            <a:r>
              <a:rPr lang="ru-RU" sz="7200" dirty="0" err="1">
                <a:hlinkClick r:id="rId4"/>
              </a:rPr>
              <a:t>Северо-Кавказского</a:t>
            </a:r>
            <a:r>
              <a:rPr lang="ru-RU" sz="7200" dirty="0">
                <a:hlinkClick r:id="rId4"/>
              </a:rPr>
              <a:t> округа от 30.01.2019 № А32-556/2018</a:t>
            </a:r>
            <a:r>
              <a:rPr lang="ru-RU" sz="7200" dirty="0"/>
              <a:t>).</a:t>
            </a:r>
          </a:p>
          <a:p>
            <a:endParaRPr lang="ru-RU" dirty="0" smtClean="0"/>
          </a:p>
        </p:txBody>
      </p:sp>
      <p:sp>
        <p:nvSpPr>
          <p:cNvPr id="4" name="Содержимое 3"/>
          <p:cNvSpPr>
            <a:spLocks noGrp="1"/>
          </p:cNvSpPr>
          <p:nvPr>
            <p:ph sz="half" idx="2"/>
          </p:nvPr>
        </p:nvSpPr>
        <p:spPr/>
        <p:txBody>
          <a:bodyPr>
            <a:normAutofit fontScale="25000" lnSpcReduction="20000"/>
          </a:bodyPr>
          <a:lstStyle/>
          <a:p>
            <a:pPr>
              <a:buNone/>
            </a:pPr>
            <a:r>
              <a:rPr lang="ru-RU" sz="5600" b="1" dirty="0">
                <a:solidFill>
                  <a:srgbClr val="FF0000"/>
                </a:solidFill>
              </a:rPr>
              <a:t>Северо-Западный округ: инспекторы используют «Платон», чтобы доказать фиктивную сделку (постановление Арбитражного суда Северо-Западного округа от 18.01.2018 № А66-4713/2017).</a:t>
            </a:r>
          </a:p>
          <a:p>
            <a:pPr>
              <a:buNone/>
            </a:pPr>
            <a:r>
              <a:rPr lang="ru-RU" sz="5600" dirty="0">
                <a:solidFill>
                  <a:srgbClr val="00B050"/>
                </a:solidFill>
                <a:hlinkClick r:id="rId5"/>
              </a:rPr>
              <a:t> АС Уральского округа от 22.05.2018 № Ф09-2071/18</a:t>
            </a:r>
            <a:r>
              <a:rPr lang="ru-RU" sz="5600" b="1" dirty="0">
                <a:solidFill>
                  <a:srgbClr val="00B050"/>
                </a:solidFill>
              </a:rPr>
              <a:t>Данные видеонаблюдения не зафиксировали машины с грузами. </a:t>
            </a:r>
            <a:r>
              <a:rPr lang="ru-RU" sz="5600" dirty="0">
                <a:solidFill>
                  <a:srgbClr val="00B050"/>
                </a:solidFill>
              </a:rPr>
              <a:t>камеры не гарантируют стопроцентную фиксацию, а некоторые из них и вовсе не работали в соответствующий период. Из-за плохих погодных условий, малой скорости или грязных номеров система вовсе могла не распознать нужную машину. Процент безошибочно узнаваемых регистрационных номеров колеблется от 70 до 90 процентов в зависимости от времени суток. Поэтому шансы, что транспорт попал в оставшиеся 10–30 процентов велики и данные системы невозможно использовать как прямое доказательство.</a:t>
            </a:r>
            <a:endParaRPr lang="ru-RU" sz="5600" b="1" dirty="0">
              <a:solidFill>
                <a:srgbClr val="00B050"/>
              </a:solidFill>
            </a:endParaRPr>
          </a:p>
          <a:p>
            <a:pPr>
              <a:buNone/>
            </a:pPr>
            <a:r>
              <a:rPr lang="ru-RU" sz="5600" b="1" dirty="0"/>
              <a:t>АС Республики Коми от 04.06.2018 № А29-17285/2017 суд в качестве доказательств принял данные системы «Платон». Арбитры указали, что, если транспортное средство не оборудовано обязательными для него системами контроля оплаты за пользование трассами, вряд ли компания покупала для такой машины запчасти и делала ремонт.</a:t>
            </a:r>
          </a:p>
          <a:p>
            <a:endParaRPr lang="ru-RU" dirty="0"/>
          </a:p>
        </p:txBody>
      </p:sp>
    </p:spTree>
    <p:extLst>
      <p:ext uri="{BB962C8B-B14F-4D97-AF65-F5344CB8AC3E}">
        <p14:creationId xmlns="" xmlns:p14="http://schemas.microsoft.com/office/powerpoint/2010/main" val="41744285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Реальность работ</a:t>
            </a:r>
            <a:endParaRPr lang="ru-RU" dirty="0">
              <a:solidFill>
                <a:srgbClr val="00B050"/>
              </a:solidFill>
            </a:endParaRPr>
          </a:p>
        </p:txBody>
      </p:sp>
      <p:sp>
        <p:nvSpPr>
          <p:cNvPr id="3" name="Содержимое 2"/>
          <p:cNvSpPr>
            <a:spLocks noGrp="1"/>
          </p:cNvSpPr>
          <p:nvPr>
            <p:ph sz="half" idx="1"/>
          </p:nvPr>
        </p:nvSpPr>
        <p:spPr/>
        <p:txBody>
          <a:bodyPr>
            <a:normAutofit lnSpcReduction="10000"/>
          </a:bodyPr>
          <a:lstStyle/>
          <a:p>
            <a:r>
              <a:rPr lang="ru-RU" b="1" dirty="0" smtClean="0"/>
              <a:t>Экспертиза на работы </a:t>
            </a:r>
            <a:r>
              <a:rPr lang="ru-RU" dirty="0" smtClean="0"/>
              <a:t>(</a:t>
            </a:r>
            <a:r>
              <a:rPr lang="ru-RU" dirty="0" smtClean="0">
                <a:hlinkClick r:id="rId2"/>
              </a:rPr>
              <a:t>постановление АС </a:t>
            </a:r>
            <a:r>
              <a:rPr lang="ru-RU" dirty="0" err="1" smtClean="0">
                <a:hlinkClick r:id="rId2"/>
              </a:rPr>
              <a:t>Западно-Сибирского</a:t>
            </a:r>
            <a:r>
              <a:rPr lang="ru-RU" dirty="0" smtClean="0">
                <a:hlinkClick r:id="rId2"/>
              </a:rPr>
              <a:t> округа от 08.07.16 № Ф04-2454/2016</a:t>
            </a:r>
            <a:r>
              <a:rPr lang="ru-RU" dirty="0" smtClean="0"/>
              <a:t>)</a:t>
            </a:r>
          </a:p>
          <a:p>
            <a:endParaRPr lang="ru-RU" dirty="0"/>
          </a:p>
        </p:txBody>
      </p:sp>
      <p:sp>
        <p:nvSpPr>
          <p:cNvPr id="4" name="Содержимое 3"/>
          <p:cNvSpPr>
            <a:spLocks noGrp="1"/>
          </p:cNvSpPr>
          <p:nvPr>
            <p:ph sz="half" idx="2"/>
          </p:nvPr>
        </p:nvSpPr>
        <p:spPr/>
        <p:txBody>
          <a:bodyPr>
            <a:normAutofit lnSpcReduction="10000"/>
          </a:bodyPr>
          <a:lstStyle/>
          <a:p>
            <a:r>
              <a:rPr lang="ru-RU" b="1" dirty="0" smtClean="0"/>
              <a:t>Журналы регистрации инструктажа на рабочем месте</a:t>
            </a:r>
            <a:r>
              <a:rPr lang="ru-RU" dirty="0" smtClean="0">
                <a:hlinkClick r:id="rId3"/>
              </a:rPr>
              <a:t> АС Поволжского округа от 20.04.2016 № Ф06-7711/2016</a:t>
            </a:r>
            <a:r>
              <a:rPr lang="ru-RU" dirty="0" smtClean="0"/>
              <a:t>).</a:t>
            </a:r>
          </a:p>
          <a:p>
            <a:r>
              <a:rPr lang="ru-RU" b="1" dirty="0" smtClean="0"/>
              <a:t>Табели учета рабочего времени сотрудников </a:t>
            </a:r>
            <a:r>
              <a:rPr lang="ru-RU" b="1" dirty="0" err="1" smtClean="0"/>
              <a:t>компании-подрядчика</a:t>
            </a:r>
            <a:r>
              <a:rPr lang="ru-RU" dirty="0" err="1" smtClean="0">
                <a:hlinkClick r:id="rId4"/>
              </a:rPr>
              <a:t>АС</a:t>
            </a:r>
            <a:r>
              <a:rPr lang="ru-RU" dirty="0" smtClean="0">
                <a:hlinkClick r:id="rId4"/>
              </a:rPr>
              <a:t> Московского округа от 25.02.2016 № Ф05-775/2016</a:t>
            </a:r>
            <a:endParaRPr lang="ru-RU" b="1" dirty="0" smtClean="0"/>
          </a:p>
          <a:p>
            <a:endParaRPr lang="ru-RU" dirty="0"/>
          </a:p>
        </p:txBody>
      </p:sp>
    </p:spTree>
    <p:extLst>
      <p:ext uri="{BB962C8B-B14F-4D97-AF65-F5344CB8AC3E}">
        <p14:creationId xmlns="" xmlns:p14="http://schemas.microsoft.com/office/powerpoint/2010/main" val="3480919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2BDF44E1-E8A9-45BB-B3F4-46540A8FA0B5}"/>
              </a:ext>
            </a:extLst>
          </p:cNvPr>
          <p:cNvPicPr>
            <a:picLocks noChangeAspect="1"/>
          </p:cNvPicPr>
          <p:nvPr/>
        </p:nvPicPr>
        <p:blipFill>
          <a:blip r:embed="rId2" cstate="print"/>
          <a:stretch>
            <a:fillRect/>
          </a:stretch>
        </p:blipFill>
        <p:spPr>
          <a:xfrm>
            <a:off x="1526258" y="857250"/>
            <a:ext cx="9139487" cy="5143500"/>
          </a:xfrm>
          <a:prstGeom prst="rect">
            <a:avLst/>
          </a:prstGeom>
          <a:blipFill dpi="0" rotWithShape="1">
            <a:blip r:embed="rId2" cstate="print"/>
            <a:srcRect/>
            <a:stretch>
              <a:fillRect/>
            </a:stretch>
          </a:blipFill>
          <a:effectLst>
            <a:softEdge rad="635000"/>
          </a:effectLst>
        </p:spPr>
      </p:pic>
      <p:sp>
        <p:nvSpPr>
          <p:cNvPr id="13" name="Rectangle 18">
            <a:extLst>
              <a:ext uri="{FF2B5EF4-FFF2-40B4-BE49-F238E27FC236}">
                <a16:creationId xmlns:a16="http://schemas.microsoft.com/office/drawing/2014/main" xmlns="" id="{287221F0-424E-42E4-988D-C14D6A9DE819}"/>
              </a:ext>
            </a:extLst>
          </p:cNvPr>
          <p:cNvSpPr/>
          <p:nvPr/>
        </p:nvSpPr>
        <p:spPr>
          <a:xfrm>
            <a:off x="1524000" y="857250"/>
            <a:ext cx="9144000" cy="5143500"/>
          </a:xfrm>
          <a:prstGeom prst="rect">
            <a:avLst/>
          </a:prstGeom>
          <a:solidFill>
            <a:schemeClr val="bg1">
              <a:lumMod val="95000"/>
              <a:alpha val="87000"/>
            </a:schemeClr>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11" name="Rectangle 18">
            <a:extLst>
              <a:ext uri="{FF2B5EF4-FFF2-40B4-BE49-F238E27FC236}">
                <a16:creationId xmlns:a16="http://schemas.microsoft.com/office/drawing/2014/main" xmlns="" id="{6A3BAEBF-7E82-49F5-9463-8AC80A4328F2}"/>
              </a:ext>
            </a:extLst>
          </p:cNvPr>
          <p:cNvSpPr/>
          <p:nvPr/>
        </p:nvSpPr>
        <p:spPr>
          <a:xfrm>
            <a:off x="9650379" y="857250"/>
            <a:ext cx="1017621"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1" name="Rectangle 18">
            <a:extLst>
              <a:ext uri="{FF2B5EF4-FFF2-40B4-BE49-F238E27FC236}">
                <a16:creationId xmlns:a16="http://schemas.microsoft.com/office/drawing/2014/main" xmlns="" id="{4FEBCB38-E188-4A76-B08F-9B562DA8D672}"/>
              </a:ext>
            </a:extLst>
          </p:cNvPr>
          <p:cNvSpPr/>
          <p:nvPr/>
        </p:nvSpPr>
        <p:spPr>
          <a:xfrm>
            <a:off x="3729755" y="857250"/>
            <a:ext cx="5876636"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2" name="Rectangle 18">
            <a:extLst>
              <a:ext uri="{FF2B5EF4-FFF2-40B4-BE49-F238E27FC236}">
                <a16:creationId xmlns:a16="http://schemas.microsoft.com/office/drawing/2014/main" xmlns="" id="{B5849E7D-A6DB-45AA-8AEC-8D52B1560B82}"/>
              </a:ext>
            </a:extLst>
          </p:cNvPr>
          <p:cNvSpPr/>
          <p:nvPr/>
        </p:nvSpPr>
        <p:spPr>
          <a:xfrm>
            <a:off x="1524002" y="857250"/>
            <a:ext cx="2168733" cy="11079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dirty="0">
              <a:solidFill>
                <a:prstClr val="white"/>
              </a:solidFill>
              <a:latin typeface="Open Sans Light"/>
            </a:endParaRPr>
          </a:p>
        </p:txBody>
      </p:sp>
      <p:sp>
        <p:nvSpPr>
          <p:cNvPr id="23" name="TextBox 22">
            <a:extLst>
              <a:ext uri="{FF2B5EF4-FFF2-40B4-BE49-F238E27FC236}">
                <a16:creationId xmlns:a16="http://schemas.microsoft.com/office/drawing/2014/main" xmlns="" id="{D98F1ACB-18CE-41C2-A5DE-DD0064278D8E}"/>
              </a:ext>
            </a:extLst>
          </p:cNvPr>
          <p:cNvSpPr txBox="1"/>
          <p:nvPr/>
        </p:nvSpPr>
        <p:spPr>
          <a:xfrm>
            <a:off x="1993111" y="974339"/>
            <a:ext cx="1564608" cy="830997"/>
          </a:xfrm>
          <a:prstGeom prst="rect">
            <a:avLst/>
          </a:prstGeom>
          <a:noFill/>
        </p:spPr>
        <p:txBody>
          <a:bodyPr wrap="square" lIns="0" tIns="0" rIns="0" bIns="0" rtlCol="0" anchor="ctr" anchorCtr="0">
            <a:spAutoFit/>
          </a:bodyPr>
          <a:lstStyle/>
          <a:p>
            <a:pPr defTabSz="914378">
              <a:defRPr/>
            </a:pPr>
            <a:r>
              <a:rPr lang="en-US" sz="5400" b="1" dirty="0">
                <a:solidFill>
                  <a:srgbClr val="22658C">
                    <a:lumMod val="40000"/>
                    <a:lumOff val="60000"/>
                    <a:alpha val="50000"/>
                  </a:srgbClr>
                </a:solidFill>
                <a:latin typeface="Roboto Condensed" panose="02000000000000000000" pitchFamily="2" charset="0"/>
              </a:rPr>
              <a:t>202</a:t>
            </a:r>
            <a:r>
              <a:rPr lang="ru-RU" sz="5400" b="1" dirty="0">
                <a:solidFill>
                  <a:srgbClr val="22658C">
                    <a:lumMod val="40000"/>
                    <a:lumOff val="60000"/>
                    <a:alpha val="50000"/>
                  </a:srgbClr>
                </a:solidFill>
                <a:latin typeface="Roboto Condensed" panose="02000000000000000000" pitchFamily="2" charset="0"/>
              </a:rPr>
              <a:t>1</a:t>
            </a:r>
          </a:p>
        </p:txBody>
      </p:sp>
      <p:sp>
        <p:nvSpPr>
          <p:cNvPr id="24" name="TextBox 23">
            <a:extLst>
              <a:ext uri="{FF2B5EF4-FFF2-40B4-BE49-F238E27FC236}">
                <a16:creationId xmlns:a16="http://schemas.microsoft.com/office/drawing/2014/main" xmlns="" id="{94715A1C-D05E-454D-885C-DA6E47BCF4CE}"/>
              </a:ext>
            </a:extLst>
          </p:cNvPr>
          <p:cNvSpPr txBox="1"/>
          <p:nvPr/>
        </p:nvSpPr>
        <p:spPr>
          <a:xfrm>
            <a:off x="2113901" y="1251339"/>
            <a:ext cx="1462329" cy="276999"/>
          </a:xfrm>
          <a:prstGeom prst="rect">
            <a:avLst/>
          </a:prstGeom>
          <a:noFill/>
        </p:spPr>
        <p:txBody>
          <a:bodyPr wrap="square" lIns="0" tIns="0" rIns="0" bIns="0" rtlCol="0" anchor="ctr" anchorCtr="0">
            <a:spAutoFit/>
          </a:bodyPr>
          <a:lstStyle/>
          <a:p>
            <a:pPr defTabSz="914378">
              <a:defRPr/>
            </a:pPr>
            <a:r>
              <a:rPr lang="ru-RU" sz="900" b="1" dirty="0">
                <a:solidFill>
                  <a:srgbClr val="57565A">
                    <a:lumMod val="75000"/>
                  </a:srgbClr>
                </a:solidFill>
                <a:latin typeface="Roboto Condensed" panose="02000000000000000000" pitchFamily="2" charset="0"/>
              </a:rPr>
              <a:t>ПУБЛИЧНАЯ ДЕКЛАРАЦИЯ </a:t>
            </a:r>
            <a:r>
              <a:rPr lang="en-US" sz="900" b="1" dirty="0">
                <a:solidFill>
                  <a:srgbClr val="57565A">
                    <a:lumMod val="75000"/>
                  </a:srgbClr>
                </a:solidFill>
                <a:latin typeface="Roboto Condensed" panose="02000000000000000000" pitchFamily="2" charset="0"/>
              </a:rPr>
              <a:t/>
            </a:r>
            <a:br>
              <a:rPr lang="en-US" sz="900" b="1" dirty="0">
                <a:solidFill>
                  <a:srgbClr val="57565A">
                    <a:lumMod val="75000"/>
                  </a:srgbClr>
                </a:solidFill>
                <a:latin typeface="Roboto Condensed" panose="02000000000000000000" pitchFamily="2" charset="0"/>
              </a:rPr>
            </a:br>
            <a:r>
              <a:rPr lang="ru-RU" sz="900" b="1" dirty="0">
                <a:solidFill>
                  <a:srgbClr val="57565A">
                    <a:lumMod val="75000"/>
                  </a:srgbClr>
                </a:solidFill>
                <a:latin typeface="Roboto Condensed" panose="02000000000000000000" pitchFamily="2" charset="0"/>
              </a:rPr>
              <a:t>ЦЕЛЕЙ И ЗАДАЧ</a:t>
            </a:r>
          </a:p>
        </p:txBody>
      </p:sp>
      <p:pic>
        <p:nvPicPr>
          <p:cNvPr id="25" name="Рисунок 24">
            <a:extLst>
              <a:ext uri="{FF2B5EF4-FFF2-40B4-BE49-F238E27FC236}">
                <a16:creationId xmlns:a16="http://schemas.microsoft.com/office/drawing/2014/main" xmlns="" id="{C7D19342-F099-4083-8E53-AD3F69C94551}"/>
              </a:ext>
            </a:extLst>
          </p:cNvPr>
          <p:cNvPicPr>
            <a:picLocks noChangeAspect="1"/>
          </p:cNvPicPr>
          <p:nvPr/>
        </p:nvPicPr>
        <p:blipFill>
          <a:blip r:embed="rId3" cstate="print">
            <a:extLst>
              <a:ext uri="{96DAC541-7B7A-43D3-8B79-37D633B846F1}">
                <asvg:svgBlip xmlns:asvg="http://schemas.microsoft.com/office/drawing/2016/SVG/main" xmlns="" r:embed="rId4"/>
              </a:ext>
            </a:extLst>
          </a:blip>
          <a:stretch>
            <a:fillRect/>
          </a:stretch>
        </p:blipFill>
        <p:spPr>
          <a:xfrm>
            <a:off x="1658285" y="1204759"/>
            <a:ext cx="360262" cy="348641"/>
          </a:xfrm>
          <a:prstGeom prst="rect">
            <a:avLst/>
          </a:prstGeom>
        </p:spPr>
      </p:pic>
      <p:sp>
        <p:nvSpPr>
          <p:cNvPr id="27" name="TextBox 26">
            <a:extLst>
              <a:ext uri="{FF2B5EF4-FFF2-40B4-BE49-F238E27FC236}">
                <a16:creationId xmlns:a16="http://schemas.microsoft.com/office/drawing/2014/main" xmlns="" id="{F0FE6F30-0674-45E9-B560-0419ED86B809}"/>
              </a:ext>
            </a:extLst>
          </p:cNvPr>
          <p:cNvSpPr txBox="1"/>
          <p:nvPr/>
        </p:nvSpPr>
        <p:spPr>
          <a:xfrm>
            <a:off x="3962765" y="937756"/>
            <a:ext cx="5454605" cy="923330"/>
          </a:xfrm>
          <a:prstGeom prst="rect">
            <a:avLst/>
          </a:prstGeom>
          <a:noFill/>
        </p:spPr>
        <p:txBody>
          <a:bodyPr wrap="square" lIns="0" tIns="0" rIns="0" bIns="0" rtlCol="0" anchor="ctr" anchorCtr="0">
            <a:spAutoFit/>
          </a:bodyPr>
          <a:lstStyle/>
          <a:p>
            <a:pPr defTabSz="914378">
              <a:defRPr/>
            </a:pPr>
            <a:r>
              <a:rPr lang="ru-RU" sz="1200" b="1" dirty="0">
                <a:solidFill>
                  <a:srgbClr val="57565A">
                    <a:lumMod val="75000"/>
                  </a:srgbClr>
                </a:solidFill>
                <a:latin typeface="Roboto Condensed" panose="02000000000000000000" pitchFamily="2" charset="0"/>
              </a:rPr>
              <a:t>ПОВЫШЕНИЕ ЭФФЕКТИВНОСТИ КОНТРОЛЬНЫХ МЕРОПРИЯТИЙ ЗА ВАЛЮТНЫМИ ОПЕРАЦИЯМИ, А ТАКЖЕ ОРГАНИЗАЦИЯ УЧЕТА И КОНТРОЛЯ ЗА ПРЕДСТАВЛЕНИЕМ РЕЗИДЕНТАМИ УВЕДОМЛЕНИЙ О СЧЕТАХ (ВКЛАДАХ) В БАНКАХ И ИНЫХ ОРГАНИЗАЦИЯХ ФИНАНСОВОГО РЫНКА, РАСПОЛОЖЕННЫХ ЗА ПРЕДЕЛАМИ РФ, И ОТЧЕТОВ О ДВИЖЕНИИ СРЕДСТВ ПО НИМ</a:t>
            </a:r>
          </a:p>
        </p:txBody>
      </p:sp>
      <p:sp>
        <p:nvSpPr>
          <p:cNvPr id="9" name="TextBox 8">
            <a:extLst>
              <a:ext uri="{FF2B5EF4-FFF2-40B4-BE49-F238E27FC236}">
                <a16:creationId xmlns:a16="http://schemas.microsoft.com/office/drawing/2014/main" xmlns="" id="{9CD0FB40-DC21-455F-8E3D-25C6673B0DA8}"/>
              </a:ext>
            </a:extLst>
          </p:cNvPr>
          <p:cNvSpPr txBox="1"/>
          <p:nvPr/>
        </p:nvSpPr>
        <p:spPr>
          <a:xfrm>
            <a:off x="9650379" y="971659"/>
            <a:ext cx="1017622" cy="1107996"/>
          </a:xfrm>
          <a:prstGeom prst="rect">
            <a:avLst/>
          </a:prstGeom>
          <a:noFill/>
        </p:spPr>
        <p:txBody>
          <a:bodyPr wrap="square" lIns="0" tIns="0" rIns="0" bIns="0" rtlCol="0" anchor="ctr" anchorCtr="0">
            <a:spAutoFit/>
          </a:bodyPr>
          <a:lstStyle/>
          <a:p>
            <a:pPr algn="ctr" defTabSz="914378">
              <a:defRPr/>
            </a:pPr>
            <a:r>
              <a:rPr lang="ru-RU" sz="7200" b="1" dirty="0">
                <a:solidFill>
                  <a:srgbClr val="378966">
                    <a:lumMod val="60000"/>
                    <a:lumOff val="40000"/>
                  </a:srgbClr>
                </a:solidFill>
                <a:latin typeface="Roboto Condensed" panose="02000000000000000000" pitchFamily="2" charset="0"/>
              </a:rPr>
              <a:t>6</a:t>
            </a:r>
          </a:p>
        </p:txBody>
      </p:sp>
      <p:sp>
        <p:nvSpPr>
          <p:cNvPr id="10" name="TextBox 9">
            <a:extLst>
              <a:ext uri="{FF2B5EF4-FFF2-40B4-BE49-F238E27FC236}">
                <a16:creationId xmlns:a16="http://schemas.microsoft.com/office/drawing/2014/main" xmlns="" id="{EE2E9C93-1672-43A7-B38F-8ADA6CDF6B8F}"/>
              </a:ext>
            </a:extLst>
          </p:cNvPr>
          <p:cNvSpPr txBox="1"/>
          <p:nvPr/>
        </p:nvSpPr>
        <p:spPr>
          <a:xfrm>
            <a:off x="9945375" y="971658"/>
            <a:ext cx="369332" cy="184666"/>
          </a:xfrm>
          <a:prstGeom prst="rect">
            <a:avLst/>
          </a:prstGeom>
          <a:noFill/>
        </p:spPr>
        <p:txBody>
          <a:bodyPr vert="horz" wrap="square" lIns="0" tIns="0" rIns="0" bIns="0" rtlCol="0" anchor="ctr" anchorCtr="0">
            <a:spAutoFit/>
          </a:bodyPr>
          <a:lstStyle/>
          <a:p>
            <a:pPr algn="ctr" defTabSz="914378">
              <a:defRPr/>
            </a:pPr>
            <a:r>
              <a:rPr lang="ru-RU" sz="1200" b="1" dirty="0">
                <a:solidFill>
                  <a:srgbClr val="378966">
                    <a:lumMod val="60000"/>
                    <a:lumOff val="40000"/>
                  </a:srgbClr>
                </a:solidFill>
                <a:latin typeface="Roboto Condensed" panose="02000000000000000000" pitchFamily="2" charset="0"/>
              </a:rPr>
              <a:t>ЦЕЛЬ</a:t>
            </a:r>
          </a:p>
        </p:txBody>
      </p:sp>
      <p:sp>
        <p:nvSpPr>
          <p:cNvPr id="14" name="Rectangle 29">
            <a:extLst>
              <a:ext uri="{FF2B5EF4-FFF2-40B4-BE49-F238E27FC236}">
                <a16:creationId xmlns:a16="http://schemas.microsoft.com/office/drawing/2014/main" xmlns="" id="{BF7A8AF4-FBE3-4F3B-BBDE-A4D541843039}"/>
              </a:ext>
            </a:extLst>
          </p:cNvPr>
          <p:cNvSpPr/>
          <p:nvPr/>
        </p:nvSpPr>
        <p:spPr>
          <a:xfrm>
            <a:off x="1775521" y="2077697"/>
            <a:ext cx="3224379" cy="216982"/>
          </a:xfrm>
          <a:prstGeom prst="rect">
            <a:avLst/>
          </a:prstGeom>
        </p:spPr>
        <p:txBody>
          <a:bodyPr wrap="square" anchor="ctr">
            <a:spAutoFit/>
          </a:bodyPr>
          <a:lstStyle/>
          <a:p>
            <a:pPr defTabSz="914378">
              <a:lnSpc>
                <a:spcPct val="90000"/>
              </a:lnSpc>
              <a:defRPr/>
            </a:pPr>
            <a:r>
              <a:rPr lang="ru-RU" sz="900" b="1" dirty="0">
                <a:solidFill>
                  <a:srgbClr val="57565A">
                    <a:lumMod val="75000"/>
                  </a:srgbClr>
                </a:solidFill>
                <a:latin typeface="Roboto Condensed" panose="02000000000000000000" pitchFamily="2" charset="0"/>
                <a:ea typeface="Roboto Condensed" panose="02000000000000000000" pitchFamily="2" charset="0"/>
              </a:rPr>
              <a:t>ЗАДАЧИ:</a:t>
            </a:r>
          </a:p>
        </p:txBody>
      </p:sp>
      <p:sp>
        <p:nvSpPr>
          <p:cNvPr id="15" name="Rectangle 29">
            <a:extLst>
              <a:ext uri="{FF2B5EF4-FFF2-40B4-BE49-F238E27FC236}">
                <a16:creationId xmlns:a16="http://schemas.microsoft.com/office/drawing/2014/main" xmlns="" id="{AD8F2144-0736-4512-A287-D50F8891F65C}"/>
              </a:ext>
            </a:extLst>
          </p:cNvPr>
          <p:cNvSpPr/>
          <p:nvPr/>
        </p:nvSpPr>
        <p:spPr>
          <a:xfrm>
            <a:off x="6382013" y="2077697"/>
            <a:ext cx="3224379" cy="216982"/>
          </a:xfrm>
          <a:prstGeom prst="rect">
            <a:avLst/>
          </a:prstGeom>
        </p:spPr>
        <p:txBody>
          <a:bodyPr wrap="square" anchor="ctr">
            <a:spAutoFit/>
          </a:bodyPr>
          <a:lstStyle/>
          <a:p>
            <a:pPr defTabSz="914378">
              <a:lnSpc>
                <a:spcPct val="90000"/>
              </a:lnSpc>
              <a:defRPr/>
            </a:pPr>
            <a:r>
              <a:rPr lang="ru-RU" sz="900" b="1" dirty="0">
                <a:solidFill>
                  <a:srgbClr val="57565A">
                    <a:lumMod val="75000"/>
                  </a:srgbClr>
                </a:solidFill>
                <a:latin typeface="Roboto Condensed" panose="02000000000000000000" pitchFamily="2" charset="0"/>
                <a:ea typeface="Roboto Condensed" panose="02000000000000000000" pitchFamily="2" charset="0"/>
              </a:rPr>
              <a:t>ОЖИДАЕМЫЙ РЕЗУЛЬТАТ:</a:t>
            </a:r>
          </a:p>
        </p:txBody>
      </p:sp>
      <p:sp>
        <p:nvSpPr>
          <p:cNvPr id="16" name="Pentagon 16">
            <a:extLst>
              <a:ext uri="{FF2B5EF4-FFF2-40B4-BE49-F238E27FC236}">
                <a16:creationId xmlns:a16="http://schemas.microsoft.com/office/drawing/2014/main" xmlns="" id="{76B0BD24-C49A-46E6-92F0-B1F86C4D07C9}"/>
              </a:ext>
            </a:extLst>
          </p:cNvPr>
          <p:cNvSpPr/>
          <p:nvPr/>
        </p:nvSpPr>
        <p:spPr>
          <a:xfrm>
            <a:off x="1526256" y="2457602"/>
            <a:ext cx="4434718" cy="923753"/>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2400">
              <a:solidFill>
                <a:prstClr val="white"/>
              </a:solidFill>
              <a:latin typeface="Open Sans Light"/>
            </a:endParaRPr>
          </a:p>
        </p:txBody>
      </p:sp>
      <p:sp>
        <p:nvSpPr>
          <p:cNvPr id="17" name="Rectangle 29">
            <a:extLst>
              <a:ext uri="{FF2B5EF4-FFF2-40B4-BE49-F238E27FC236}">
                <a16:creationId xmlns:a16="http://schemas.microsoft.com/office/drawing/2014/main" xmlns="" id="{19599A27-720C-4F3A-98F3-95205CF4143E}"/>
              </a:ext>
            </a:extLst>
          </p:cNvPr>
          <p:cNvSpPr/>
          <p:nvPr/>
        </p:nvSpPr>
        <p:spPr>
          <a:xfrm>
            <a:off x="2234572" y="2523510"/>
            <a:ext cx="3313379" cy="840230"/>
          </a:xfrm>
          <a:prstGeom prst="rect">
            <a:avLst/>
          </a:prstGeom>
        </p:spPr>
        <p:txBody>
          <a:bodyPr wrap="square" anchor="ctr">
            <a:spAutoFit/>
          </a:bodyPr>
          <a:lstStyle/>
          <a:p>
            <a:pPr defTabSz="914378">
              <a:lnSpc>
                <a:spcPct val="90000"/>
              </a:lnSpc>
              <a:defRPr/>
            </a:pPr>
            <a:r>
              <a:rPr lang="ru-RU" sz="900" dirty="0">
                <a:solidFill>
                  <a:srgbClr val="57565A">
                    <a:lumMod val="75000"/>
                  </a:srgbClr>
                </a:solidFill>
                <a:latin typeface="Roboto Condensed" panose="02000000000000000000" pitchFamily="2" charset="0"/>
                <a:ea typeface="Roboto Condensed" panose="02000000000000000000" pitchFamily="2" charset="0"/>
              </a:rPr>
              <a:t>СОВЕРШЕНСТВОВАНИЕ МЕХАНИЗМА ВЫЯВЛЕНИЯ НАРУШЕНИЙ ВАЛЮТНОГО ЗАКОНОДАТЕЛЬСТВА С ИСПОЛЬЗОВАНИЕМ РИСК-ОРИЕНТИРОВАННОГО ПОДХОДА К ОТБОРУ ОБЪЕКТОВ ДЛЯ ПРОВЕДЕНИЯ ПРОВЕРОК, ЧТО ПОЗВОЛИТ СНИЗИТЬ КОЛИЧЕСТВО ПРОВЕРОК, ПОВЫСИВ ПРИ ЭТОМ ИХ РЕЗУЛЬТАТИВНОСТЬ</a:t>
            </a:r>
          </a:p>
        </p:txBody>
      </p:sp>
      <p:sp>
        <p:nvSpPr>
          <p:cNvPr id="18" name="TextBox 17">
            <a:extLst>
              <a:ext uri="{FF2B5EF4-FFF2-40B4-BE49-F238E27FC236}">
                <a16:creationId xmlns:a16="http://schemas.microsoft.com/office/drawing/2014/main" xmlns="" id="{B2CB194C-F6A5-443A-AE9A-0678C507741C}"/>
              </a:ext>
            </a:extLst>
          </p:cNvPr>
          <p:cNvSpPr txBox="1"/>
          <p:nvPr/>
        </p:nvSpPr>
        <p:spPr>
          <a:xfrm>
            <a:off x="1521743" y="2503979"/>
            <a:ext cx="712828" cy="830997"/>
          </a:xfrm>
          <a:prstGeom prst="rect">
            <a:avLst/>
          </a:prstGeom>
          <a:noFill/>
        </p:spPr>
        <p:txBody>
          <a:bodyPr wrap="square" lIns="0" tIns="0" rIns="0" bIns="0" rtlCol="0" anchor="ctr" anchorCtr="0">
            <a:spAutoFit/>
          </a:bodyPr>
          <a:lstStyle/>
          <a:p>
            <a:pPr algn="ctr" defTabSz="914378">
              <a:defRPr/>
            </a:pPr>
            <a:r>
              <a:rPr lang="ru-RU" sz="5400" b="1" dirty="0">
                <a:solidFill>
                  <a:srgbClr val="378966">
                    <a:lumMod val="60000"/>
                    <a:lumOff val="40000"/>
                  </a:srgbClr>
                </a:solidFill>
                <a:latin typeface="Roboto Condensed" panose="02000000000000000000" pitchFamily="2" charset="0"/>
              </a:rPr>
              <a:t>1</a:t>
            </a:r>
          </a:p>
        </p:txBody>
      </p:sp>
      <p:sp>
        <p:nvSpPr>
          <p:cNvPr id="20" name="Pentagon 16">
            <a:extLst>
              <a:ext uri="{FF2B5EF4-FFF2-40B4-BE49-F238E27FC236}">
                <a16:creationId xmlns:a16="http://schemas.microsoft.com/office/drawing/2014/main" xmlns="" id="{4D09ED69-5A1D-4529-9498-3AE3D10004AD}"/>
              </a:ext>
            </a:extLst>
          </p:cNvPr>
          <p:cNvSpPr/>
          <p:nvPr/>
        </p:nvSpPr>
        <p:spPr>
          <a:xfrm>
            <a:off x="1526256" y="3426530"/>
            <a:ext cx="4434718" cy="923753"/>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2400">
              <a:solidFill>
                <a:prstClr val="white"/>
              </a:solidFill>
              <a:latin typeface="Open Sans Light"/>
            </a:endParaRPr>
          </a:p>
        </p:txBody>
      </p:sp>
      <p:sp>
        <p:nvSpPr>
          <p:cNvPr id="26" name="TextBox 25">
            <a:extLst>
              <a:ext uri="{FF2B5EF4-FFF2-40B4-BE49-F238E27FC236}">
                <a16:creationId xmlns:a16="http://schemas.microsoft.com/office/drawing/2014/main" xmlns="" id="{BF27D172-59FD-4B53-BB20-6190007F9FD8}"/>
              </a:ext>
            </a:extLst>
          </p:cNvPr>
          <p:cNvSpPr txBox="1"/>
          <p:nvPr/>
        </p:nvSpPr>
        <p:spPr>
          <a:xfrm>
            <a:off x="1521743" y="3472908"/>
            <a:ext cx="712828" cy="830997"/>
          </a:xfrm>
          <a:prstGeom prst="rect">
            <a:avLst/>
          </a:prstGeom>
          <a:noFill/>
        </p:spPr>
        <p:txBody>
          <a:bodyPr wrap="square" lIns="0" tIns="0" rIns="0" bIns="0" rtlCol="0" anchor="ctr" anchorCtr="0">
            <a:spAutoFit/>
          </a:bodyPr>
          <a:lstStyle/>
          <a:p>
            <a:pPr algn="ctr" defTabSz="914378">
              <a:defRPr/>
            </a:pPr>
            <a:r>
              <a:rPr lang="ru-RU" sz="5400" b="1" dirty="0">
                <a:solidFill>
                  <a:srgbClr val="378966">
                    <a:lumMod val="60000"/>
                    <a:lumOff val="40000"/>
                  </a:srgbClr>
                </a:solidFill>
                <a:latin typeface="Roboto Condensed" panose="02000000000000000000" pitchFamily="2" charset="0"/>
              </a:rPr>
              <a:t>2</a:t>
            </a:r>
          </a:p>
        </p:txBody>
      </p:sp>
      <p:sp>
        <p:nvSpPr>
          <p:cNvPr id="28" name="Rectangle 29">
            <a:extLst>
              <a:ext uri="{FF2B5EF4-FFF2-40B4-BE49-F238E27FC236}">
                <a16:creationId xmlns:a16="http://schemas.microsoft.com/office/drawing/2014/main" xmlns="" id="{B6B31FE9-9951-46FE-96E3-5CEACC0FCCCC}"/>
              </a:ext>
            </a:extLst>
          </p:cNvPr>
          <p:cNvSpPr/>
          <p:nvPr/>
        </p:nvSpPr>
        <p:spPr>
          <a:xfrm>
            <a:off x="2234572" y="3735447"/>
            <a:ext cx="3313379" cy="341632"/>
          </a:xfrm>
          <a:prstGeom prst="rect">
            <a:avLst/>
          </a:prstGeom>
        </p:spPr>
        <p:txBody>
          <a:bodyPr wrap="square" anchor="ctr">
            <a:spAutoFit/>
          </a:bodyPr>
          <a:lstStyle/>
          <a:p>
            <a:pPr defTabSz="914378">
              <a:lnSpc>
                <a:spcPct val="90000"/>
              </a:lnSpc>
              <a:defRPr/>
            </a:pPr>
            <a:r>
              <a:rPr lang="ru-RU" sz="900" dirty="0">
                <a:solidFill>
                  <a:srgbClr val="57565A">
                    <a:lumMod val="75000"/>
                  </a:srgbClr>
                </a:solidFill>
                <a:latin typeface="Roboto Condensed" panose="02000000000000000000" pitchFamily="2" charset="0"/>
                <a:ea typeface="Roboto Condensed" panose="02000000000000000000" pitchFamily="2" charset="0"/>
              </a:rPr>
              <a:t>АВТОМАТИЗАЦИЯ ОРГАНИЗАЦИИ И ПРОВЕДЕНИЯ МЕРОПРИЯТИЙ ВАЛЮТНОГО КОНТРОЛЯ</a:t>
            </a:r>
          </a:p>
        </p:txBody>
      </p:sp>
      <p:sp>
        <p:nvSpPr>
          <p:cNvPr id="29" name="Rectangle 29">
            <a:extLst>
              <a:ext uri="{FF2B5EF4-FFF2-40B4-BE49-F238E27FC236}">
                <a16:creationId xmlns:a16="http://schemas.microsoft.com/office/drawing/2014/main" xmlns="" id="{93B46449-B21C-4427-A607-0E66DDBF4868}"/>
              </a:ext>
            </a:extLst>
          </p:cNvPr>
          <p:cNvSpPr/>
          <p:nvPr/>
        </p:nvSpPr>
        <p:spPr>
          <a:xfrm>
            <a:off x="6373183" y="2321879"/>
            <a:ext cx="4092574" cy="590931"/>
          </a:xfrm>
          <a:prstGeom prst="rect">
            <a:avLst/>
          </a:prstGeom>
        </p:spPr>
        <p:txBody>
          <a:bodyPr wrap="square" anchor="t">
            <a:spAutoFit/>
          </a:bodyPr>
          <a:lstStyle/>
          <a:p>
            <a:pPr defTabSz="914378">
              <a:lnSpc>
                <a:spcPct val="90000"/>
              </a:lnSpc>
              <a:defRPr/>
            </a:pPr>
            <a:r>
              <a:rPr lang="ru-RU" sz="1200" b="1" dirty="0">
                <a:solidFill>
                  <a:srgbClr val="378966">
                    <a:lumMod val="60000"/>
                    <a:lumOff val="40000"/>
                  </a:srgbClr>
                </a:solidFill>
                <a:latin typeface="Roboto Condensed" panose="02000000000000000000" pitchFamily="2" charset="0"/>
                <a:ea typeface="Roboto Condensed" panose="02000000000000000000" pitchFamily="2" charset="0"/>
              </a:rPr>
              <a:t>ДОСТИЖЕНИЕ ЗАЯВЛЕННОГО УРОВНЯ ЗНАЧЕНИЯ ПОКАЗАТЕЛЯ РЕЗУЛЬТАТИВНОСТИ  ПРОВЕРОК СОБЛЮДЕНИЯ ВАЛЮТНОГО ЗАКОНОДАТЕЛЬСТВА</a:t>
            </a:r>
          </a:p>
        </p:txBody>
      </p:sp>
      <p:cxnSp>
        <p:nvCxnSpPr>
          <p:cNvPr id="30" name="Прямая соединительная линия 29">
            <a:extLst>
              <a:ext uri="{FF2B5EF4-FFF2-40B4-BE49-F238E27FC236}">
                <a16:creationId xmlns:a16="http://schemas.microsoft.com/office/drawing/2014/main" xmlns="" id="{4BFBF09C-74F9-4ED6-8F40-4FE605B5A88C}"/>
              </a:ext>
            </a:extLst>
          </p:cNvPr>
          <p:cNvCxnSpPr>
            <a:cxnSpLocks/>
          </p:cNvCxnSpPr>
          <p:nvPr/>
        </p:nvCxnSpPr>
        <p:spPr>
          <a:xfrm>
            <a:off x="6096000" y="1965246"/>
            <a:ext cx="0" cy="40355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Прямоугольник 30">
            <a:extLst>
              <a:ext uri="{FF2B5EF4-FFF2-40B4-BE49-F238E27FC236}">
                <a16:creationId xmlns:a16="http://schemas.microsoft.com/office/drawing/2014/main" xmlns="" id="{30995807-6782-4F01-8A34-9A1999E9AADA}"/>
              </a:ext>
            </a:extLst>
          </p:cNvPr>
          <p:cNvSpPr/>
          <p:nvPr/>
        </p:nvSpPr>
        <p:spPr>
          <a:xfrm>
            <a:off x="9417370" y="2996953"/>
            <a:ext cx="945105" cy="28353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ru-RU">
              <a:solidFill>
                <a:prstClr val="white"/>
              </a:solidFill>
              <a:latin typeface="Open Sans Light"/>
            </a:endParaRPr>
          </a:p>
        </p:txBody>
      </p:sp>
      <p:graphicFrame>
        <p:nvGraphicFramePr>
          <p:cNvPr id="32" name="Content Placeholder 5">
            <a:extLst>
              <a:ext uri="{FF2B5EF4-FFF2-40B4-BE49-F238E27FC236}">
                <a16:creationId xmlns:a16="http://schemas.microsoft.com/office/drawing/2014/main" xmlns="" id="{7E532A5C-1F1D-4CCA-AB45-36B2B61E09E1}"/>
              </a:ext>
            </a:extLst>
          </p:cNvPr>
          <p:cNvGraphicFramePr>
            <a:graphicFrameLocks/>
          </p:cNvGraphicFramePr>
          <p:nvPr/>
        </p:nvGraphicFramePr>
        <p:xfrm>
          <a:off x="6096002" y="2996952"/>
          <a:ext cx="4369751" cy="2923293"/>
        </p:xfrm>
        <a:graphic>
          <a:graphicData uri="http://schemas.openxmlformats.org/drawingml/2006/chart">
            <c:chart xmlns:c="http://schemas.openxmlformats.org/drawingml/2006/chart" xmlns:r="http://schemas.openxmlformats.org/officeDocument/2006/relationships" r:id="rId5"/>
          </a:graphicData>
        </a:graphic>
      </p:graphicFrame>
      <p:sp>
        <p:nvSpPr>
          <p:cNvPr id="33" name="Pentagon 16">
            <a:extLst>
              <a:ext uri="{FF2B5EF4-FFF2-40B4-BE49-F238E27FC236}">
                <a16:creationId xmlns:a16="http://schemas.microsoft.com/office/drawing/2014/main" xmlns="" id="{BDE1B7F9-8979-46F6-9466-5806728C3E85}"/>
              </a:ext>
            </a:extLst>
          </p:cNvPr>
          <p:cNvSpPr/>
          <p:nvPr/>
        </p:nvSpPr>
        <p:spPr>
          <a:xfrm>
            <a:off x="1526256" y="4395458"/>
            <a:ext cx="4434718" cy="923753"/>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sz="2400">
              <a:solidFill>
                <a:prstClr val="white"/>
              </a:solidFill>
              <a:latin typeface="Open Sans Light"/>
            </a:endParaRPr>
          </a:p>
        </p:txBody>
      </p:sp>
      <p:sp>
        <p:nvSpPr>
          <p:cNvPr id="34" name="TextBox 33">
            <a:extLst>
              <a:ext uri="{FF2B5EF4-FFF2-40B4-BE49-F238E27FC236}">
                <a16:creationId xmlns:a16="http://schemas.microsoft.com/office/drawing/2014/main" xmlns="" id="{F6C06E34-7176-462F-8C09-059AF8180460}"/>
              </a:ext>
            </a:extLst>
          </p:cNvPr>
          <p:cNvSpPr txBox="1"/>
          <p:nvPr/>
        </p:nvSpPr>
        <p:spPr>
          <a:xfrm>
            <a:off x="1521743" y="4441836"/>
            <a:ext cx="712828" cy="830997"/>
          </a:xfrm>
          <a:prstGeom prst="rect">
            <a:avLst/>
          </a:prstGeom>
          <a:noFill/>
        </p:spPr>
        <p:txBody>
          <a:bodyPr wrap="square" lIns="0" tIns="0" rIns="0" bIns="0" rtlCol="0" anchor="ctr" anchorCtr="0">
            <a:spAutoFit/>
          </a:bodyPr>
          <a:lstStyle/>
          <a:p>
            <a:pPr algn="ctr" defTabSz="914378">
              <a:defRPr/>
            </a:pPr>
            <a:r>
              <a:rPr lang="ru-RU" sz="5400" b="1" dirty="0">
                <a:solidFill>
                  <a:srgbClr val="378966">
                    <a:lumMod val="60000"/>
                    <a:lumOff val="40000"/>
                  </a:srgbClr>
                </a:solidFill>
                <a:latin typeface="Roboto Condensed" panose="02000000000000000000" pitchFamily="2" charset="0"/>
              </a:rPr>
              <a:t>3</a:t>
            </a:r>
          </a:p>
        </p:txBody>
      </p:sp>
      <p:sp>
        <p:nvSpPr>
          <p:cNvPr id="35" name="Rectangle 29">
            <a:extLst>
              <a:ext uri="{FF2B5EF4-FFF2-40B4-BE49-F238E27FC236}">
                <a16:creationId xmlns:a16="http://schemas.microsoft.com/office/drawing/2014/main" xmlns="" id="{43E6C83E-9D81-46CB-A23B-EDF9AD20EECB}"/>
              </a:ext>
            </a:extLst>
          </p:cNvPr>
          <p:cNvSpPr/>
          <p:nvPr/>
        </p:nvSpPr>
        <p:spPr>
          <a:xfrm>
            <a:off x="2234572" y="4623176"/>
            <a:ext cx="3313379" cy="466281"/>
          </a:xfrm>
          <a:prstGeom prst="rect">
            <a:avLst/>
          </a:prstGeom>
        </p:spPr>
        <p:txBody>
          <a:bodyPr wrap="square" anchor="ctr">
            <a:spAutoFit/>
          </a:bodyPr>
          <a:lstStyle/>
          <a:p>
            <a:pPr defTabSz="914378">
              <a:lnSpc>
                <a:spcPct val="90000"/>
              </a:lnSpc>
              <a:defRPr/>
            </a:pPr>
            <a:r>
              <a:rPr lang="ru-RU" sz="900" dirty="0">
                <a:solidFill>
                  <a:srgbClr val="57565A">
                    <a:lumMod val="75000"/>
                  </a:srgbClr>
                </a:solidFill>
                <a:latin typeface="Roboto Condensed" panose="02000000000000000000" pitchFamily="2" charset="0"/>
                <a:ea typeface="Roboto Condensed" panose="02000000000000000000" pitchFamily="2" charset="0"/>
              </a:rPr>
              <a:t>СОВЕРШЕНСТВОВАНИЕ ИНФОРМАЦИОННОГО ВЗАИМОДЕЙСТВИЯ ОРГАНОВ И АГЕНТОВ ВАЛЮТНОГО КОНТРОЛЯ</a:t>
            </a:r>
          </a:p>
        </p:txBody>
      </p:sp>
    </p:spTree>
    <p:extLst>
      <p:ext uri="{BB962C8B-B14F-4D97-AF65-F5344CB8AC3E}">
        <p14:creationId xmlns="" xmlns:p14="http://schemas.microsoft.com/office/powerpoint/2010/main" val="35851405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Реальность услуг</a:t>
            </a:r>
            <a:endParaRPr lang="ru-RU" dirty="0">
              <a:solidFill>
                <a:srgbClr val="00B050"/>
              </a:solidFill>
            </a:endParaRPr>
          </a:p>
        </p:txBody>
      </p:sp>
      <p:sp>
        <p:nvSpPr>
          <p:cNvPr id="3" name="Содержимое 2"/>
          <p:cNvSpPr>
            <a:spLocks noGrp="1"/>
          </p:cNvSpPr>
          <p:nvPr>
            <p:ph sz="half" idx="1"/>
          </p:nvPr>
        </p:nvSpPr>
        <p:spPr/>
        <p:txBody>
          <a:bodyPr>
            <a:normAutofit fontScale="55000" lnSpcReduction="20000"/>
          </a:bodyPr>
          <a:lstStyle/>
          <a:p>
            <a:r>
              <a:rPr lang="ru-RU" b="1" dirty="0" smtClean="0"/>
              <a:t>Доказать объем, стоимость и количество услуг </a:t>
            </a:r>
            <a:r>
              <a:rPr lang="ru-RU" dirty="0" smtClean="0">
                <a:solidFill>
                  <a:srgbClr val="00B0F0"/>
                </a:solidFill>
              </a:rPr>
              <a:t>ВС №308-КГ14-2792</a:t>
            </a:r>
          </a:p>
          <a:p>
            <a:pPr algn="ctr"/>
            <a:r>
              <a:rPr lang="ru-RU" dirty="0" smtClean="0">
                <a:solidFill>
                  <a:srgbClr val="FF0000"/>
                </a:solidFill>
              </a:rPr>
              <a:t>Абонентский договор</a:t>
            </a:r>
          </a:p>
          <a:p>
            <a:r>
              <a:rPr lang="ru-RU" dirty="0" smtClean="0"/>
              <a:t>Иные способы</a:t>
            </a:r>
          </a:p>
          <a:p>
            <a:r>
              <a:rPr lang="ru-RU" dirty="0" smtClean="0">
                <a:solidFill>
                  <a:srgbClr val="00B0F0"/>
                </a:solidFill>
              </a:rPr>
              <a:t>Ф07-8057/2016</a:t>
            </a:r>
            <a:r>
              <a:rPr lang="ru-RU" dirty="0" smtClean="0"/>
              <a:t> – если </a:t>
            </a:r>
            <a:r>
              <a:rPr lang="ru-RU" dirty="0" err="1" smtClean="0"/>
              <a:t>конс</a:t>
            </a:r>
            <a:r>
              <a:rPr lang="ru-RU" dirty="0" smtClean="0"/>
              <a:t> услуги есть в инете то нельзя в расходы</a:t>
            </a:r>
          </a:p>
          <a:p>
            <a:endParaRPr lang="ru-RU" dirty="0" smtClean="0"/>
          </a:p>
          <a:p>
            <a:r>
              <a:rPr lang="ru-RU" u="sng" dirty="0">
                <a:hlinkClick r:id="rId2"/>
              </a:rPr>
              <a:t>Письмо ФНС от 06.08.2020 № ШЮ-4-13/12599@</a:t>
            </a:r>
            <a:r>
              <a:rPr lang="ru-RU" dirty="0"/>
              <a:t>).</a:t>
            </a:r>
          </a:p>
          <a:p>
            <a:r>
              <a:rPr lang="ru-RU" dirty="0"/>
              <a:t>Были ли реально услуги (</a:t>
            </a:r>
            <a:r>
              <a:rPr lang="ru-RU" dirty="0" err="1"/>
              <a:t>первичка</a:t>
            </a:r>
            <a:r>
              <a:rPr lang="ru-RU" dirty="0"/>
              <a:t>, деловая переписка, детализация актов</a:t>
            </a:r>
          </a:p>
          <a:p>
            <a:r>
              <a:rPr lang="ru-RU" dirty="0"/>
              <a:t>Деловая цель</a:t>
            </a:r>
          </a:p>
          <a:p>
            <a:r>
              <a:rPr lang="ru-RU" dirty="0"/>
              <a:t> экономическая целесообразность и ценность услуг для извлечения прибыли</a:t>
            </a:r>
          </a:p>
          <a:p>
            <a:r>
              <a:rPr lang="ru-RU" dirty="0"/>
              <a:t>Дублирование услуг (персонал, компетенции и </a:t>
            </a:r>
            <a:r>
              <a:rPr lang="ru-RU" dirty="0" err="1"/>
              <a:t>др</a:t>
            </a:r>
            <a:r>
              <a:rPr lang="ru-RU" dirty="0"/>
              <a:t>)</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b="1" dirty="0"/>
              <a:t>недопустимость затрат на акционерную деятельность</a:t>
            </a:r>
            <a:r>
              <a:rPr lang="ru-RU" dirty="0" smtClean="0"/>
              <a:t>.</a:t>
            </a:r>
          </a:p>
          <a:p>
            <a:r>
              <a:rPr lang="ru-RU" dirty="0" smtClean="0"/>
              <a:t>доступ </a:t>
            </a:r>
            <a:r>
              <a:rPr lang="ru-RU" dirty="0"/>
              <a:t>к информации о деятельности компании, включая ознакомление с бухгалтерскими книгами и иной документацией;</a:t>
            </a:r>
          </a:p>
          <a:p>
            <a:r>
              <a:rPr lang="ru-RU" dirty="0"/>
              <a:t>получение дивидендов и иных выплат из чистой прибыли;</a:t>
            </a:r>
          </a:p>
          <a:p>
            <a:r>
              <a:rPr lang="ru-RU" dirty="0"/>
              <a:t>участие в собрании акционеров;</a:t>
            </a:r>
          </a:p>
          <a:p>
            <a:r>
              <a:rPr lang="ru-RU" dirty="0"/>
              <a:t>аудит и подготовка консолидированной отчетности;</a:t>
            </a:r>
          </a:p>
          <a:p>
            <a:r>
              <a:rPr lang="ru-RU" dirty="0"/>
              <a:t>купля-продажа акций или долей дочерней компании и иная деятельность, связанная с отношениями материнской компании с инвесторами;</a:t>
            </a:r>
          </a:p>
          <a:p>
            <a:r>
              <a:rPr lang="ru-RU" dirty="0"/>
              <a:t>деятельность по соблюдению компаниями группы требований иностранной фондовой биржи;</a:t>
            </a:r>
          </a:p>
          <a:p>
            <a:r>
              <a:rPr lang="ru-RU" dirty="0"/>
              <a:t>вспомогательная деятельность по корпоративному управлению.</a:t>
            </a:r>
          </a:p>
          <a:p>
            <a:endParaRPr lang="ru-RU" dirty="0" smtClean="0"/>
          </a:p>
          <a:p>
            <a:endParaRPr lang="ru-RU" dirty="0" smtClean="0"/>
          </a:p>
        </p:txBody>
      </p:sp>
    </p:spTree>
    <p:extLst>
      <p:ext uri="{BB962C8B-B14F-4D97-AF65-F5344CB8AC3E}">
        <p14:creationId xmlns="" xmlns:p14="http://schemas.microsoft.com/office/powerpoint/2010/main" val="33260814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Черная зарплата</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заявления обиженного сотрудника недостаточно, чтобы обвинить компанию в выплате серой зарплаты (апелляционное определение Московского городского суда от 24.04.2018 № 33–14447/2018). Нужны более веские доказательства. Например, кассовые документы и платежные ведомости по неофициальным выплатам (постановление АС Уральского округа от 14.06.2018 № А71-4965/2016). Подтверждением серых выплат могут стать справки для банка с реальной зарплатой, видеозаписи передачи денег сотрудникам и пр.</a:t>
            </a:r>
            <a:endParaRPr lang="ru-RU" dirty="0"/>
          </a:p>
        </p:txBody>
      </p:sp>
      <p:sp>
        <p:nvSpPr>
          <p:cNvPr id="4" name="Текст 3"/>
          <p:cNvSpPr>
            <a:spLocks noGrp="1"/>
          </p:cNvSpPr>
          <p:nvPr>
            <p:ph type="body" sz="half" idx="2"/>
          </p:nvPr>
        </p:nvSpPr>
        <p:spPr/>
        <p:txBody>
          <a:bodyPr/>
          <a:lstStyle/>
          <a:p>
            <a:r>
              <a:rPr lang="ru-RU" dirty="0" smtClean="0"/>
              <a:t>Новые контрольные соотношения ФНС прописала в письмах от 17.10.2019 </a:t>
            </a:r>
            <a:r>
              <a:rPr lang="ru-RU" dirty="0" smtClean="0">
                <a:hlinkClick r:id="rId2"/>
              </a:rPr>
              <a:t>№ БС-4-11/21381@</a:t>
            </a:r>
            <a:r>
              <a:rPr lang="ru-RU" dirty="0" smtClean="0"/>
              <a:t>и </a:t>
            </a:r>
            <a:r>
              <a:rPr lang="ru-RU" dirty="0" smtClean="0">
                <a:hlinkClick r:id="rId3"/>
              </a:rPr>
              <a:t>№ БС-4-11/21382@</a:t>
            </a:r>
            <a:r>
              <a:rPr lang="ru-RU" dirty="0" smtClean="0"/>
              <a:t>. Позже ведомство снова дополнило контрольные соотношения (</a:t>
            </a:r>
            <a:r>
              <a:rPr lang="ru-RU" dirty="0" smtClean="0">
                <a:hlinkClick r:id="rId4"/>
              </a:rPr>
              <a:t>письмо от 17.01.2020 № БС-4-11/529@</a:t>
            </a:r>
            <a:r>
              <a:rPr lang="ru-RU" dirty="0" smtClean="0"/>
              <a:t>). На основании отчетности по зарплате программы ФНС будут сопоставлять количество сотрудников в компании и фонд оплаты труда. </a:t>
            </a:r>
          </a:p>
          <a:p>
            <a:r>
              <a:rPr lang="ru-RU" dirty="0" smtClean="0"/>
              <a:t>работники подтверждают, что получали зарплату в конверте (</a:t>
            </a:r>
            <a:r>
              <a:rPr lang="ru-RU" dirty="0" smtClean="0">
                <a:hlinkClick r:id="rId5"/>
              </a:rPr>
              <a:t>постановление АС </a:t>
            </a:r>
            <a:r>
              <a:rPr lang="ru-RU" dirty="0" err="1" smtClean="0">
                <a:hlinkClick r:id="rId5"/>
              </a:rPr>
              <a:t>Западно-Сибирского</a:t>
            </a:r>
            <a:r>
              <a:rPr lang="ru-RU" dirty="0" smtClean="0">
                <a:hlinkClick r:id="rId5"/>
              </a:rPr>
              <a:t> округа от 06.02.2018 № А46-4990/2017</a:t>
            </a:r>
            <a:r>
              <a:rPr lang="ru-RU" dirty="0" smtClean="0"/>
              <a:t>). Показания сотрудников — веский довод в пользу серых выплат (</a:t>
            </a:r>
            <a:r>
              <a:rPr lang="ru-RU" dirty="0" smtClean="0">
                <a:hlinkClick r:id="rId6"/>
              </a:rPr>
              <a:t>определение ВС от 22.02.2018 № 305-ЭС17-19225</a:t>
            </a:r>
            <a:r>
              <a:rPr lang="ru-RU" dirty="0" smtClean="0"/>
              <a:t>).</a:t>
            </a:r>
          </a:p>
          <a:p>
            <a:endParaRPr lang="ru-RU" dirty="0"/>
          </a:p>
        </p:txBody>
      </p:sp>
    </p:spTree>
    <p:extLst>
      <p:ext uri="{BB962C8B-B14F-4D97-AF65-F5344CB8AC3E}">
        <p14:creationId xmlns="" xmlns:p14="http://schemas.microsoft.com/office/powerpoint/2010/main" val="40024467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Черная зарплата</a:t>
            </a:r>
            <a:endParaRPr lang="ru-RU" dirty="0"/>
          </a:p>
        </p:txBody>
      </p:sp>
      <p:sp>
        <p:nvSpPr>
          <p:cNvPr id="3" name="Содержимое 2"/>
          <p:cNvSpPr>
            <a:spLocks noGrp="1"/>
          </p:cNvSpPr>
          <p:nvPr>
            <p:ph sz="half" idx="1"/>
          </p:nvPr>
        </p:nvSpPr>
        <p:spPr/>
        <p:txBody>
          <a:bodyPr>
            <a:normAutofit fontScale="92500" lnSpcReduction="20000"/>
          </a:bodyPr>
          <a:lstStyle/>
          <a:p>
            <a:r>
              <a:rPr lang="ru-RU" dirty="0" smtClean="0"/>
              <a:t>за счет серой зарплаты экономия от 19 коп. до 49 коп. с каждого рубля зарплаты.</a:t>
            </a:r>
          </a:p>
          <a:p>
            <a:r>
              <a:rPr lang="ru-RU" dirty="0" smtClean="0">
                <a:hlinkClick r:id="rId2"/>
              </a:rPr>
              <a:t>Документы о выдаче черной </a:t>
            </a:r>
            <a:r>
              <a:rPr lang="ru-RU" dirty="0" err="1" smtClean="0">
                <a:hlinkClick r:id="rId2"/>
              </a:rPr>
              <a:t>зп</a:t>
            </a:r>
            <a:r>
              <a:rPr lang="ru-RU" dirty="0" smtClean="0">
                <a:hlinkClick r:id="rId2"/>
              </a:rPr>
              <a:t> и показания сотрудников АС </a:t>
            </a:r>
            <a:r>
              <a:rPr lang="ru-RU" dirty="0" err="1" smtClean="0">
                <a:hlinkClick r:id="rId2"/>
              </a:rPr>
              <a:t>Западно-Сибирского</a:t>
            </a:r>
            <a:r>
              <a:rPr lang="ru-RU" dirty="0" smtClean="0">
                <a:hlinkClick r:id="rId2"/>
              </a:rPr>
              <a:t> округа от 06.02.2018 № А46-4990/2017</a:t>
            </a:r>
            <a:r>
              <a:rPr lang="ru-RU" dirty="0" smtClean="0"/>
              <a:t>).</a:t>
            </a:r>
          </a:p>
          <a:p>
            <a:r>
              <a:rPr lang="ru-RU" dirty="0" smtClean="0"/>
              <a:t>Перечисление на карты сотрудников ВС от 12.10.2018 № 309-КГ18-15468).</a:t>
            </a:r>
            <a:endParaRPr lang="ru-RU" dirty="0"/>
          </a:p>
        </p:txBody>
      </p:sp>
      <p:sp>
        <p:nvSpPr>
          <p:cNvPr id="4" name="Содержимое 3"/>
          <p:cNvSpPr>
            <a:spLocks noGrp="1"/>
          </p:cNvSpPr>
          <p:nvPr>
            <p:ph sz="half" idx="2"/>
          </p:nvPr>
        </p:nvSpPr>
        <p:spPr/>
        <p:txBody>
          <a:bodyPr>
            <a:normAutofit fontScale="92500" lnSpcReduction="20000"/>
          </a:bodyPr>
          <a:lstStyle/>
          <a:p>
            <a:r>
              <a:rPr lang="ru-RU" dirty="0" smtClean="0"/>
              <a:t>Сотрудник получил доступ к черной бухгалтерии и скопировал данные  (</a:t>
            </a:r>
            <a:r>
              <a:rPr lang="ru-RU" dirty="0" smtClean="0">
                <a:hlinkClick r:id="rId2"/>
              </a:rPr>
              <a:t>АС </a:t>
            </a:r>
            <a:r>
              <a:rPr lang="ru-RU" dirty="0" err="1" smtClean="0">
                <a:hlinkClick r:id="rId2"/>
              </a:rPr>
              <a:t>Западно-Сибирского</a:t>
            </a:r>
            <a:r>
              <a:rPr lang="ru-RU" dirty="0" smtClean="0">
                <a:hlinkClick r:id="rId2"/>
              </a:rPr>
              <a:t> округа от 06.02.2018 № А46-4990/2017</a:t>
            </a:r>
            <a:r>
              <a:rPr lang="ru-RU" dirty="0" smtClean="0"/>
              <a:t>). Любой сотрудник может поддержать коллективный иск более информированного коллеги или дать свидетельские показания против компании.</a:t>
            </a:r>
            <a:r>
              <a:rPr lang="ru-RU" dirty="0" smtClean="0">
                <a:hlinkClick r:id="rId3"/>
              </a:rPr>
              <a:t> Рассказали сотрудники про </a:t>
            </a:r>
            <a:r>
              <a:rPr lang="ru-RU" dirty="0" err="1" smtClean="0">
                <a:hlinkClick r:id="rId3"/>
              </a:rPr>
              <a:t>зп</a:t>
            </a:r>
            <a:r>
              <a:rPr lang="ru-RU" dirty="0" smtClean="0">
                <a:hlinkClick r:id="rId3"/>
              </a:rPr>
              <a:t> и однодневки АС Центрального округа от 15.04.2019 № А09-2405/2018</a:t>
            </a:r>
            <a:r>
              <a:rPr lang="ru-RU" dirty="0" smtClean="0"/>
              <a:t>).</a:t>
            </a:r>
            <a:endParaRPr lang="ru-RU" dirty="0"/>
          </a:p>
        </p:txBody>
      </p:sp>
    </p:spTree>
    <p:extLst>
      <p:ext uri="{BB962C8B-B14F-4D97-AF65-F5344CB8AC3E}">
        <p14:creationId xmlns="" xmlns:p14="http://schemas.microsoft.com/office/powerpoint/2010/main" val="200787375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a:t>Черная зарплата</a:t>
            </a:r>
          </a:p>
        </p:txBody>
      </p:sp>
      <p:sp>
        <p:nvSpPr>
          <p:cNvPr id="3" name="Содержимое 2"/>
          <p:cNvSpPr>
            <a:spLocks noGrp="1"/>
          </p:cNvSpPr>
          <p:nvPr>
            <p:ph idx="1"/>
          </p:nvPr>
        </p:nvSpPr>
        <p:spPr/>
        <p:txBody>
          <a:bodyPr>
            <a:normAutofit fontScale="70000" lnSpcReduction="20000"/>
          </a:bodyPr>
          <a:lstStyle/>
          <a:p>
            <a:r>
              <a:rPr lang="ru-RU" b="1" dirty="0" smtClean="0"/>
              <a:t>Именно показания работников дают проверяющим прямые доказательства «конвертных» схем (</a:t>
            </a:r>
            <a:r>
              <a:rPr lang="ru-RU" b="1" dirty="0" smtClean="0">
                <a:hlinkClick r:id="rId2"/>
              </a:rPr>
              <a:t>определение ВС от 22.02.2018 № 305-ЭС17-19225</a:t>
            </a:r>
            <a:r>
              <a:rPr lang="ru-RU" b="1" dirty="0" smtClean="0"/>
              <a:t>). Причем в схемах с серыми зарплатами серьезную угрозу представляют бывшие сотрудники организации. Они могут самостоятельно инициировать разбирательство, указав на недобросовестных работодателей (</a:t>
            </a:r>
            <a:r>
              <a:rPr lang="ru-RU" b="1" dirty="0" smtClean="0">
                <a:hlinkClick r:id="rId3"/>
              </a:rPr>
              <a:t>постановление АС Поволжского округа от 21.10.2015 № Ф06-1970/2015</a:t>
            </a:r>
            <a:r>
              <a:rPr lang="ru-RU" b="1" dirty="0" smtClean="0"/>
              <a:t>). Впрочем, это же судебное дело дало налогоплательщикам идею того, как избежать ответственности за схему. Если сотрудник не поставит свою подпись в расходной ведомости, налоговики не смогут корректно </a:t>
            </a:r>
            <a:r>
              <a:rPr lang="ru-RU" b="1" dirty="0" err="1" smtClean="0"/>
              <a:t>доначислить</a:t>
            </a:r>
            <a:r>
              <a:rPr lang="ru-RU" b="1" dirty="0" smtClean="0"/>
              <a:t> НДФЛ.</a:t>
            </a:r>
            <a:endParaRPr lang="ru-RU" dirty="0"/>
          </a:p>
        </p:txBody>
      </p:sp>
      <p:sp>
        <p:nvSpPr>
          <p:cNvPr id="4" name="Текст 3"/>
          <p:cNvSpPr>
            <a:spLocks noGrp="1"/>
          </p:cNvSpPr>
          <p:nvPr>
            <p:ph type="body" sz="half" idx="2"/>
          </p:nvPr>
        </p:nvSpPr>
        <p:spPr/>
        <p:txBody>
          <a:bodyPr>
            <a:normAutofit fontScale="70000" lnSpcReduction="20000"/>
          </a:bodyPr>
          <a:lstStyle/>
          <a:p>
            <a:r>
              <a:rPr lang="ru-RU" sz="2800" b="1" dirty="0">
                <a:solidFill>
                  <a:srgbClr val="FF0000"/>
                </a:solidFill>
              </a:rPr>
              <a:t>АС Уральского округа от № Ф09-2930/18 от 14.06.2018 года по делу №А71-4965/2016</a:t>
            </a:r>
            <a:r>
              <a:rPr lang="ru-RU" dirty="0" smtClean="0"/>
              <a:t/>
            </a:r>
            <a:br>
              <a:rPr lang="ru-RU" dirty="0" smtClean="0"/>
            </a:br>
            <a:r>
              <a:rPr lang="ru-RU" sz="1500" dirty="0"/>
              <a:t>АНАЛИЗ  ИФНС сведений о доходах, Физикам</a:t>
            </a:r>
          </a:p>
          <a:p>
            <a:r>
              <a:rPr lang="ru-RU" sz="1500" dirty="0"/>
              <a:t>Трудовые договоры, штатное расписание, табели учета рабочего времени, реестры перечисления на лицевые счета работников, своды начислений, удержаний, выплат.</a:t>
            </a:r>
          </a:p>
          <a:p>
            <a:r>
              <a:rPr lang="ru-RU" sz="2100" b="1" dirty="0"/>
              <a:t> ст.93.1 НК РФ, провели анализ журналов </a:t>
            </a:r>
            <a:r>
              <a:rPr lang="ru-RU" sz="2100" b="1" dirty="0" err="1"/>
              <a:t>предрейсовых</a:t>
            </a:r>
            <a:r>
              <a:rPr lang="ru-RU" sz="2100" b="1" dirty="0"/>
              <a:t> осмотров водителей, полученных из медучреждений. Выяснили, что медосмотры проходили физические лица – сотрудники общества, с которыми не были заключены трудовые договоры.</a:t>
            </a:r>
          </a:p>
          <a:p>
            <a:r>
              <a:rPr lang="ru-RU" sz="2100" b="1" dirty="0"/>
              <a:t>Выемка путевых листов налогоплательщика и реестров от заказчиков транспортных услуг- там ФИО.</a:t>
            </a:r>
          </a:p>
          <a:p>
            <a:r>
              <a:rPr lang="ru-RU" sz="2100" b="1" dirty="0"/>
              <a:t>Опросы работников</a:t>
            </a:r>
          </a:p>
          <a:p>
            <a:r>
              <a:rPr lang="ru-RU" sz="2100" b="1" dirty="0"/>
              <a:t>Перечисления денег на карточки работников</a:t>
            </a:r>
          </a:p>
          <a:p>
            <a:endParaRPr lang="ru-RU" dirty="0"/>
          </a:p>
        </p:txBody>
      </p:sp>
    </p:spTree>
    <p:extLst>
      <p:ext uri="{BB962C8B-B14F-4D97-AF65-F5344CB8AC3E}">
        <p14:creationId xmlns="" xmlns:p14="http://schemas.microsoft.com/office/powerpoint/2010/main" val="23145901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делают</a:t>
            </a:r>
            <a:endParaRPr lang="ru-RU" dirty="0"/>
          </a:p>
        </p:txBody>
      </p:sp>
      <p:sp>
        <p:nvSpPr>
          <p:cNvPr id="3" name="Содержимое 2"/>
          <p:cNvSpPr>
            <a:spLocks noGrp="1"/>
          </p:cNvSpPr>
          <p:nvPr>
            <p:ph sz="half" idx="1"/>
          </p:nvPr>
        </p:nvSpPr>
        <p:spPr/>
        <p:txBody>
          <a:bodyPr>
            <a:normAutofit fontScale="92500" lnSpcReduction="10000"/>
          </a:bodyPr>
          <a:lstStyle/>
          <a:p>
            <a:r>
              <a:rPr lang="ru-RU" dirty="0" smtClean="0"/>
              <a:t>Неполная ставка</a:t>
            </a:r>
          </a:p>
          <a:p>
            <a:r>
              <a:rPr lang="ru-RU" dirty="0" smtClean="0"/>
              <a:t>Перечисляют каждый месяц разные суммы</a:t>
            </a:r>
          </a:p>
          <a:p>
            <a:r>
              <a:rPr lang="ru-RU" dirty="0" smtClean="0"/>
              <a:t>Регресс</a:t>
            </a:r>
          </a:p>
          <a:p>
            <a:r>
              <a:rPr lang="ru-RU" dirty="0" smtClean="0"/>
              <a:t>Под отчет</a:t>
            </a:r>
          </a:p>
          <a:p>
            <a:r>
              <a:rPr lang="ru-RU" dirty="0" smtClean="0"/>
              <a:t>Займы</a:t>
            </a:r>
          </a:p>
          <a:p>
            <a:r>
              <a:rPr lang="ru-RU" dirty="0" smtClean="0"/>
              <a:t>Сайты поиска работы- реальная </a:t>
            </a:r>
            <a:r>
              <a:rPr lang="ru-RU" dirty="0" err="1" smtClean="0"/>
              <a:t>зарплата+</a:t>
            </a:r>
            <a:r>
              <a:rPr lang="ru-RU" dirty="0" smtClean="0"/>
              <a:t> сайт компании</a:t>
            </a:r>
          </a:p>
          <a:p>
            <a:r>
              <a:rPr lang="ru-RU" dirty="0" smtClean="0"/>
              <a:t>Платить </a:t>
            </a:r>
            <a:r>
              <a:rPr lang="ru-RU" dirty="0" err="1" smtClean="0"/>
              <a:t>минималку</a:t>
            </a:r>
            <a:r>
              <a:rPr lang="ru-RU" dirty="0" smtClean="0"/>
              <a:t> Федеральную или </a:t>
            </a:r>
            <a:r>
              <a:rPr lang="ru-RU" dirty="0" err="1" smtClean="0"/>
              <a:t>минималку</a:t>
            </a:r>
            <a:r>
              <a:rPr lang="ru-RU" dirty="0" smtClean="0"/>
              <a:t> </a:t>
            </a:r>
            <a:r>
              <a:rPr lang="ru-RU" smtClean="0"/>
              <a:t>по региону</a:t>
            </a:r>
            <a:endParaRPr lang="ru-RU" dirty="0" smtClean="0"/>
          </a:p>
          <a:p>
            <a:endParaRPr lang="ru-RU" dirty="0" smtClean="0"/>
          </a:p>
          <a:p>
            <a:endParaRPr lang="ru-RU" dirty="0"/>
          </a:p>
        </p:txBody>
      </p:sp>
      <p:sp>
        <p:nvSpPr>
          <p:cNvPr id="4" name="Содержимое 3"/>
          <p:cNvSpPr>
            <a:spLocks noGrp="1"/>
          </p:cNvSpPr>
          <p:nvPr>
            <p:ph sz="half" idx="2"/>
          </p:nvPr>
        </p:nvSpPr>
        <p:spPr/>
        <p:txBody>
          <a:bodyPr>
            <a:normAutofit fontScale="92500" lnSpcReduction="10000"/>
          </a:bodyPr>
          <a:lstStyle/>
          <a:p>
            <a:r>
              <a:rPr lang="ru-RU" dirty="0" smtClean="0"/>
              <a:t>На прошлой работе получал больше</a:t>
            </a:r>
          </a:p>
          <a:p>
            <a:r>
              <a:rPr lang="ru-RU" dirty="0" smtClean="0"/>
              <a:t>Одинаковая </a:t>
            </a:r>
            <a:r>
              <a:rPr lang="ru-RU" dirty="0" err="1" smtClean="0"/>
              <a:t>зп</a:t>
            </a:r>
            <a:r>
              <a:rPr lang="ru-RU" dirty="0" smtClean="0"/>
              <a:t> и у дворника и у гендиректора</a:t>
            </a:r>
          </a:p>
          <a:p>
            <a:r>
              <a:rPr lang="ru-RU" dirty="0" smtClean="0"/>
              <a:t>Снижение </a:t>
            </a:r>
            <a:r>
              <a:rPr lang="ru-RU" dirty="0" err="1" smtClean="0"/>
              <a:t>зп</a:t>
            </a:r>
            <a:r>
              <a:rPr lang="ru-RU" dirty="0" smtClean="0"/>
              <a:t> при росте доходов</a:t>
            </a:r>
          </a:p>
          <a:p>
            <a:r>
              <a:rPr lang="ru-RU" dirty="0" smtClean="0"/>
              <a:t>Перевод на карту серой части</a:t>
            </a:r>
          </a:p>
          <a:p>
            <a:endParaRPr lang="ru-RU" dirty="0" smtClean="0"/>
          </a:p>
          <a:p>
            <a:endParaRPr lang="ru-RU" dirty="0"/>
          </a:p>
        </p:txBody>
      </p:sp>
    </p:spTree>
    <p:extLst>
      <p:ext uri="{BB962C8B-B14F-4D97-AF65-F5344CB8AC3E}">
        <p14:creationId xmlns="" xmlns:p14="http://schemas.microsoft.com/office/powerpoint/2010/main" val="11756966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Черная зарплата</a:t>
            </a:r>
            <a:endParaRPr lang="ru-RU" dirty="0"/>
          </a:p>
        </p:txBody>
      </p:sp>
      <p:sp>
        <p:nvSpPr>
          <p:cNvPr id="3" name="Содержимое 2"/>
          <p:cNvSpPr>
            <a:spLocks noGrp="1"/>
          </p:cNvSpPr>
          <p:nvPr>
            <p:ph sz="half" idx="1"/>
          </p:nvPr>
        </p:nvSpPr>
        <p:spPr/>
        <p:txBody>
          <a:bodyPr>
            <a:normAutofit fontScale="92500" lnSpcReduction="10000"/>
          </a:bodyPr>
          <a:lstStyle/>
          <a:p>
            <a:r>
              <a:rPr lang="ru-RU" dirty="0" smtClean="0"/>
              <a:t>При увольнении расчет с сотрудником полный. Беседа, сожаление. Вопросы об отсутствии претензий</a:t>
            </a:r>
          </a:p>
          <a:p>
            <a:r>
              <a:rPr lang="ru-RU" dirty="0" smtClean="0"/>
              <a:t>Не хранить данные управленческого учета в  офисе и в электронном виде. </a:t>
            </a:r>
          </a:p>
          <a:p>
            <a:r>
              <a:rPr lang="ru-RU" dirty="0" smtClean="0"/>
              <a:t>Не выдавать сотрудникам документы с завышенными доходами</a:t>
            </a:r>
            <a:endParaRPr lang="ru-RU" dirty="0"/>
          </a:p>
        </p:txBody>
      </p:sp>
      <p:sp>
        <p:nvSpPr>
          <p:cNvPr id="4" name="Содержимое 3"/>
          <p:cNvSpPr>
            <a:spLocks noGrp="1"/>
          </p:cNvSpPr>
          <p:nvPr>
            <p:ph sz="half" idx="2"/>
          </p:nvPr>
        </p:nvSpPr>
        <p:spPr/>
        <p:txBody>
          <a:bodyPr>
            <a:normAutofit fontScale="92500" lnSpcReduction="10000"/>
          </a:bodyPr>
          <a:lstStyle/>
          <a:p>
            <a:r>
              <a:rPr lang="ru-RU" dirty="0" smtClean="0"/>
              <a:t>Ничего не переводить на карты. НИКОГДА. В т.ч. Между сотрудниками</a:t>
            </a:r>
          </a:p>
          <a:p>
            <a:r>
              <a:rPr lang="ru-RU" dirty="0" smtClean="0"/>
              <a:t>Не использовать однодневки и нереальных ИП</a:t>
            </a:r>
          </a:p>
          <a:p>
            <a:r>
              <a:rPr lang="ru-RU" dirty="0" smtClean="0"/>
              <a:t>Не злоупотреблять </a:t>
            </a:r>
            <a:r>
              <a:rPr lang="ru-RU" dirty="0" err="1" smtClean="0"/>
              <a:t>самозанятыми</a:t>
            </a:r>
            <a:endParaRPr lang="ru-RU" dirty="0" smtClean="0"/>
          </a:p>
          <a:p>
            <a:r>
              <a:rPr lang="ru-RU" dirty="0" smtClean="0"/>
              <a:t>Только реальные ИП</a:t>
            </a:r>
          </a:p>
          <a:p>
            <a:r>
              <a:rPr lang="ru-RU" dirty="0" smtClean="0"/>
              <a:t>Правило- за обсуждение зарплаты- увольнять- политика компании</a:t>
            </a:r>
          </a:p>
          <a:p>
            <a:endParaRPr lang="ru-RU" dirty="0"/>
          </a:p>
        </p:txBody>
      </p:sp>
    </p:spTree>
    <p:extLst>
      <p:ext uri="{BB962C8B-B14F-4D97-AF65-F5344CB8AC3E}">
        <p14:creationId xmlns="" xmlns:p14="http://schemas.microsoft.com/office/powerpoint/2010/main" val="32747502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Ученический договор</a:t>
            </a:r>
            <a:endParaRPr lang="ru-RU" dirty="0"/>
          </a:p>
        </p:txBody>
      </p:sp>
      <p:sp>
        <p:nvSpPr>
          <p:cNvPr id="3" name="Содержимое 2"/>
          <p:cNvSpPr>
            <a:spLocks noGrp="1"/>
          </p:cNvSpPr>
          <p:nvPr>
            <p:ph sz="half" idx="1"/>
          </p:nvPr>
        </p:nvSpPr>
        <p:spPr/>
        <p:txBody>
          <a:bodyPr>
            <a:normAutofit fontScale="40000" lnSpcReduction="20000"/>
          </a:bodyPr>
          <a:lstStyle/>
          <a:p>
            <a:r>
              <a:rPr lang="ru-RU" b="1" dirty="0" smtClean="0"/>
              <a:t>1. Ученический </a:t>
            </a:r>
            <a:r>
              <a:rPr lang="ru-RU" b="1" dirty="0" err="1" smtClean="0"/>
              <a:t>договор</a:t>
            </a:r>
            <a:r>
              <a:rPr lang="ru-RU" dirty="0" err="1" smtClean="0"/>
              <a:t>Стипендии</a:t>
            </a:r>
            <a:r>
              <a:rPr lang="ru-RU" dirty="0" smtClean="0"/>
              <a:t> и оплата обучения не облагаются страховыми взносами </a:t>
            </a:r>
            <a:r>
              <a:rPr lang="ru-RU" b="1" dirty="0" smtClean="0"/>
              <a:t>АС Уральского округа от 14.11.2016г. по делу №А71-15388/2015</a:t>
            </a:r>
          </a:p>
          <a:p>
            <a:r>
              <a:rPr lang="ru-RU" b="1" dirty="0" smtClean="0"/>
              <a:t>Письмо Минфина РФ от 21 июня 2019 года №03-15-06/45624- нет </a:t>
            </a:r>
            <a:r>
              <a:rPr lang="ru-RU" b="1" dirty="0" err="1" smtClean="0"/>
              <a:t>страховыхУченик</a:t>
            </a:r>
            <a:r>
              <a:rPr lang="ru-RU" b="1" dirty="0" smtClean="0"/>
              <a:t> не сотрудник.</a:t>
            </a:r>
          </a:p>
          <a:p>
            <a:r>
              <a:rPr lang="ru-RU" b="1" dirty="0" smtClean="0"/>
              <a:t>ЭКОНОМИЯ НА СТРАХОВЫХ ВЗНОСАХ</a:t>
            </a:r>
            <a:endParaRPr lang="ru-RU" dirty="0" smtClean="0"/>
          </a:p>
          <a:p>
            <a:pPr fontAlgn="base"/>
            <a:r>
              <a:rPr lang="ru-RU" dirty="0" smtClean="0"/>
              <a:t>Стипендии и оплата обучения не облагаются страховыми взносами (</a:t>
            </a:r>
            <a:r>
              <a:rPr lang="ru-RU" b="1" dirty="0" smtClean="0"/>
              <a:t>Постановление Президиума ВАС РФ от 3 декабря 2013 года №10905/13</a:t>
            </a:r>
            <a:r>
              <a:rPr lang="ru-RU" dirty="0" smtClean="0"/>
              <a:t>).</a:t>
            </a:r>
            <a:r>
              <a:rPr lang="ru-RU" b="1" dirty="0"/>
              <a:t> </a:t>
            </a:r>
            <a:endParaRPr lang="en-US" b="1" dirty="0" smtClean="0"/>
          </a:p>
          <a:p>
            <a:pPr fontAlgn="base"/>
            <a:r>
              <a:rPr lang="ru-RU" b="1" dirty="0" smtClean="0"/>
              <a:t>стипендия </a:t>
            </a:r>
            <a:r>
              <a:rPr lang="ru-RU" b="1" dirty="0"/>
              <a:t>от работодателя сотруднику-ученику </a:t>
            </a:r>
            <a:r>
              <a:rPr lang="ru-RU" b="1" dirty="0" smtClean="0"/>
              <a:t>не облагается НДФЛ</a:t>
            </a:r>
            <a:r>
              <a:rPr lang="ru-RU" dirty="0"/>
              <a:t> </a:t>
            </a:r>
            <a:r>
              <a:rPr lang="ru-RU" u="sng" dirty="0">
                <a:hlinkClick r:id="rId2"/>
              </a:rPr>
              <a:t>Письмо Минфина от 13.11.2020 № </a:t>
            </a:r>
            <a:r>
              <a:rPr lang="ru-RU" u="sng" dirty="0" smtClean="0">
                <a:hlinkClick r:id="rId2"/>
              </a:rPr>
              <a:t>03-04-06/99393</a:t>
            </a:r>
            <a:endParaRPr lang="ru-RU" u="sng" dirty="0" smtClean="0"/>
          </a:p>
          <a:p>
            <a:pPr fontAlgn="base"/>
            <a:endParaRPr lang="ru-RU" u="sng" dirty="0"/>
          </a:p>
          <a:p>
            <a:pPr fontAlgn="base"/>
            <a:r>
              <a:rPr lang="ru-RU" dirty="0"/>
              <a:t>заболевший работник может претендовать на пособие по временной нетрудоспособности, а ученик — нет. Исключение — случаи, когда параллельно с ученическим договором действует трудовой (письмо ГУ — МРО ФСС от 17.02.2021 № 15–15/7710-368л)</a:t>
            </a:r>
          </a:p>
          <a:p>
            <a:endParaRPr lang="ru-RU" dirty="0" smtClean="0"/>
          </a:p>
          <a:p>
            <a:endParaRPr lang="ru-RU" b="1" dirty="0" smtClean="0"/>
          </a:p>
          <a:p>
            <a:endParaRPr lang="ru-RU" dirty="0"/>
          </a:p>
        </p:txBody>
      </p:sp>
      <p:sp>
        <p:nvSpPr>
          <p:cNvPr id="4" name="Содержимое 3"/>
          <p:cNvSpPr>
            <a:spLocks noGrp="1"/>
          </p:cNvSpPr>
          <p:nvPr>
            <p:ph sz="half" idx="2"/>
          </p:nvPr>
        </p:nvSpPr>
        <p:spPr/>
        <p:txBody>
          <a:bodyPr>
            <a:normAutofit fontScale="40000" lnSpcReduction="20000"/>
          </a:bodyPr>
          <a:lstStyle/>
          <a:p>
            <a:endParaRPr lang="ru-RU" dirty="0" smtClean="0"/>
          </a:p>
          <a:p>
            <a:r>
              <a:rPr lang="ru-RU" dirty="0" smtClean="0"/>
              <a:t>необходимость </a:t>
            </a:r>
            <a:r>
              <a:rPr lang="ru-RU" dirty="0"/>
              <a:t>лицензирования образовательной деятельности по </a:t>
            </a:r>
            <a:r>
              <a:rPr lang="ru-RU" dirty="0" err="1"/>
              <a:t>профподготовке</a:t>
            </a:r>
            <a:r>
              <a:rPr lang="ru-RU" dirty="0"/>
              <a:t>, кроме обучения сроком до 72 часов. Но оно не сопровождается выдачей документа о квалификации (</a:t>
            </a:r>
            <a:r>
              <a:rPr lang="ru-RU" dirty="0">
                <a:hlinkClick r:id="rId3"/>
              </a:rPr>
              <a:t>письмо Минобразования, Минтруда от 21.07.1998 № 06-51-48ин/23–10, 4226-НП</a:t>
            </a:r>
            <a:r>
              <a:rPr lang="ru-RU" dirty="0"/>
              <a:t>).</a:t>
            </a:r>
          </a:p>
          <a:p>
            <a:endParaRPr lang="ru-RU" dirty="0" smtClean="0"/>
          </a:p>
          <a:p>
            <a:endParaRPr lang="ru-RU" dirty="0"/>
          </a:p>
          <a:p>
            <a:endParaRPr lang="ru-RU" dirty="0" smtClean="0"/>
          </a:p>
          <a:p>
            <a:endParaRPr lang="ru-RU" dirty="0" smtClean="0"/>
          </a:p>
          <a:p>
            <a:r>
              <a:rPr lang="ru-RU" dirty="0" smtClean="0"/>
              <a:t>Оформление договора</a:t>
            </a:r>
          </a:p>
          <a:p>
            <a:r>
              <a:rPr lang="ru-RU" dirty="0" smtClean="0"/>
              <a:t>Инструкции по работе, должностные, </a:t>
            </a:r>
            <a:r>
              <a:rPr lang="ru-RU" dirty="0" err="1" smtClean="0"/>
              <a:t>дресс-код</a:t>
            </a:r>
            <a:r>
              <a:rPr lang="ru-RU" dirty="0" smtClean="0"/>
              <a:t>, график и т.д.- </a:t>
            </a:r>
            <a:r>
              <a:rPr lang="ru-RU" b="1" dirty="0" smtClean="0"/>
              <a:t>ТЕОРИЯ</a:t>
            </a:r>
          </a:p>
          <a:p>
            <a:r>
              <a:rPr lang="ru-RU" dirty="0" smtClean="0"/>
              <a:t>Базовый курс с наставником и руководителем</a:t>
            </a:r>
          </a:p>
          <a:p>
            <a:r>
              <a:rPr lang="ru-RU" dirty="0" smtClean="0"/>
              <a:t>Работа под контролем – Стипендия и процентная оплата</a:t>
            </a:r>
          </a:p>
          <a:p>
            <a:r>
              <a:rPr lang="ru-RU" dirty="0" smtClean="0"/>
              <a:t>Сдача экзамена</a:t>
            </a:r>
          </a:p>
          <a:p>
            <a:r>
              <a:rPr lang="ru-RU" dirty="0" smtClean="0"/>
              <a:t>Заключение трудового договора</a:t>
            </a:r>
          </a:p>
          <a:p>
            <a:endParaRPr lang="ru-RU" dirty="0" smtClean="0"/>
          </a:p>
          <a:p>
            <a:r>
              <a:rPr lang="en-US" dirty="0" smtClean="0">
                <a:hlinkClick r:id="rId4"/>
              </a:rPr>
              <a:t>http://www.fa.ru/org/dep/npittr/Pages/mag.aspx</a:t>
            </a:r>
            <a:endParaRPr lang="ru-RU" dirty="0" smtClean="0"/>
          </a:p>
          <a:p>
            <a:endParaRPr lang="ru-RU" dirty="0"/>
          </a:p>
        </p:txBody>
      </p:sp>
    </p:spTree>
    <p:extLst>
      <p:ext uri="{BB962C8B-B14F-4D97-AF65-F5344CB8AC3E}">
        <p14:creationId xmlns="" xmlns:p14="http://schemas.microsoft.com/office/powerpoint/2010/main" val="21045483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25545"/>
          </a:xfrm>
        </p:spPr>
        <p:txBody>
          <a:bodyPr/>
          <a:lstStyle/>
          <a:p>
            <a:r>
              <a:rPr lang="ru-RU" dirty="0" smtClean="0"/>
              <a:t>НАЛОГОВАЯ ОГОВОРКА</a:t>
            </a:r>
            <a:endParaRPr lang="ru-RU" dirty="0"/>
          </a:p>
        </p:txBody>
      </p:sp>
      <p:sp>
        <p:nvSpPr>
          <p:cNvPr id="3" name="Объект 2"/>
          <p:cNvSpPr>
            <a:spLocks noGrp="1"/>
          </p:cNvSpPr>
          <p:nvPr>
            <p:ph idx="1"/>
          </p:nvPr>
        </p:nvSpPr>
        <p:spPr>
          <a:xfrm>
            <a:off x="838200" y="914400"/>
            <a:ext cx="10515600" cy="5262563"/>
          </a:xfrm>
        </p:spPr>
        <p:txBody>
          <a:bodyPr>
            <a:normAutofit fontScale="55000" lnSpcReduction="20000"/>
          </a:bodyPr>
          <a:lstStyle/>
          <a:p>
            <a:r>
              <a:rPr lang="ru-RU" dirty="0" smtClean="0"/>
              <a:t>верховный </a:t>
            </a:r>
            <a:r>
              <a:rPr lang="ru-RU" dirty="0"/>
              <a:t>Суд РФ подтвердил право неосмотрительного налогоплательщика на взыскание с недобросовестного контрагента убытков, составляющих сумму </a:t>
            </a:r>
            <a:r>
              <a:rPr lang="ru-RU" dirty="0" err="1"/>
              <a:t>доначисленных</a:t>
            </a:r>
            <a:r>
              <a:rPr lang="ru-RU" dirty="0"/>
              <a:t> платежей по результатам налоговой проверки!</a:t>
            </a:r>
            <a:br>
              <a:rPr lang="ru-RU" dirty="0"/>
            </a:br>
            <a:r>
              <a:rPr lang="ru-RU" dirty="0"/>
              <a:t>определение СКЭС от 09.09.2021 по делу АО «Таймырская топливная компания»</a:t>
            </a:r>
            <a:br>
              <a:rPr lang="ru-RU" dirty="0"/>
            </a:br>
            <a:r>
              <a:rPr lang="ru-RU" dirty="0"/>
              <a:t/>
            </a:r>
            <a:br>
              <a:rPr lang="ru-RU" dirty="0"/>
            </a:br>
            <a:r>
              <a:rPr lang="ru-RU" dirty="0"/>
              <a:t>Основные выводы СКЭС ВС РФ </a:t>
            </a:r>
            <a:endParaRPr lang="ru-RU" dirty="0" smtClean="0"/>
          </a:p>
          <a:p>
            <a:r>
              <a:rPr lang="ru-RU" dirty="0" smtClean="0"/>
              <a:t>- </a:t>
            </a:r>
            <a:r>
              <a:rPr lang="ru-RU" dirty="0"/>
              <a:t>возмещение убытков допустимо при любом умалении имущественной сферы участника оборота, в том числе выразившемся в увеличении его налогового бремени по обстоятельствам, которые не должны были возникнуть при надлежащем (добросовестном) исполнении обязательств другой стороной договора;</a:t>
            </a:r>
            <a:br>
              <a:rPr lang="ru-RU" dirty="0"/>
            </a:br>
            <a:r>
              <a:rPr lang="ru-RU" dirty="0"/>
              <a:t>- то обстоятельство, что заказчик мог предотвратить наступление для него неблагоприятных последствий, самостоятельно выявив нарушения в деятельности подрядчика, умышленно нарушающего условия договора и не отрицавшего данный факт при рассмотрении дела со ссылкой на возможность заказчика это обнаружить, не представив доказательства отсутствия в своих действиях противоправного поведения (злоупотреблением доверием), само по себе не может служить основанием для освобождения подрядчика от ответственности перед заказчиком за причиненные ему убытки в виде дополнительно начисленных сумм налогов, пени и санкций;</a:t>
            </a:r>
            <a:br>
              <a:rPr lang="ru-RU" dirty="0"/>
            </a:br>
            <a:r>
              <a:rPr lang="ru-RU" dirty="0"/>
              <a:t>- право требовать возмещения убытков с контрагента возникает с момента, когда необходимость дополнительной уплаты НДС, пени и санкций в бюджет стала юридическим фактом, то есть с даты вступления в силу решения налогового органа по результатам налоговой проверки. Соответственно, с этого же момента начал течь срок исковой давности по требованию истца.</a:t>
            </a:r>
            <a:br>
              <a:rPr lang="ru-RU" dirty="0"/>
            </a:br>
            <a:r>
              <a:rPr lang="ru-RU" dirty="0"/>
              <a:t/>
            </a:r>
            <a:br>
              <a:rPr lang="ru-RU" dirty="0"/>
            </a:br>
            <a:r>
              <a:rPr lang="ru-RU" dirty="0"/>
              <a:t>Нюансы рассмотренного спора ☝️:</a:t>
            </a:r>
            <a:br>
              <a:rPr lang="ru-RU" dirty="0"/>
            </a:br>
            <a:r>
              <a:rPr lang="ru-RU" dirty="0"/>
              <a:t>- «налоговая оговорка» (на основе статей 406.1 и/или 431.2 ГК РФ) сторонами в договорах не применялась – «в качестве правового обоснования исковых требований истец ссылается на нормы о причинении вреда, а также нормы о неосновательном обогащении»;</a:t>
            </a:r>
            <a:br>
              <a:rPr lang="ru-RU" dirty="0"/>
            </a:br>
            <a:r>
              <a:rPr lang="ru-RU" dirty="0"/>
              <a:t>- поводом для подачи иска о взыскании убытков (5,5млн. руб.), составляющих </a:t>
            </a:r>
            <a:r>
              <a:rPr lang="ru-RU" dirty="0" err="1"/>
              <a:t>доначисленные</a:t>
            </a:r>
            <a:r>
              <a:rPr lang="ru-RU" dirty="0"/>
              <a:t> суммы НДС, пени и штрафа, послужило решение по результатам выездной налоговой проверки, а не какой-либо иной документ налогового органа;</a:t>
            </a:r>
            <a:br>
              <a:rPr lang="ru-RU" dirty="0"/>
            </a:br>
            <a:r>
              <a:rPr lang="ru-RU" dirty="0"/>
              <a:t>- иск о взыскании убытков с контрагента был подан налогоплательщиком не сразу, как ему стало известно о наличии нарушений со стороны контрагента (акт налоговой проверки от августа 2016), а лишь 11.02.2019 - после того, как он проиграл дело о признании недействительным решения налогового органа с доначислениями (А33-12005/2017).</a:t>
            </a:r>
          </a:p>
        </p:txBody>
      </p:sp>
    </p:spTree>
    <p:extLst>
      <p:ext uri="{BB962C8B-B14F-4D97-AF65-F5344CB8AC3E}">
        <p14:creationId xmlns="" xmlns:p14="http://schemas.microsoft.com/office/powerpoint/2010/main" val="25707469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Налоговая оговорка 431.2 и 406.1 ГК</a:t>
            </a:r>
            <a:endParaRPr lang="ru-RU" dirty="0"/>
          </a:p>
        </p:txBody>
      </p:sp>
      <p:sp>
        <p:nvSpPr>
          <p:cNvPr id="3" name="Объект 2"/>
          <p:cNvSpPr>
            <a:spLocks noGrp="1"/>
          </p:cNvSpPr>
          <p:nvPr>
            <p:ph sz="half" idx="1"/>
          </p:nvPr>
        </p:nvSpPr>
        <p:spPr/>
        <p:txBody>
          <a:bodyPr>
            <a:normAutofit fontScale="40000" lnSpcReduction="20000"/>
          </a:bodyPr>
          <a:lstStyle/>
          <a:p>
            <a:pPr marL="0" indent="0">
              <a:buNone/>
            </a:pPr>
            <a:r>
              <a:rPr lang="ru-RU" dirty="0" smtClean="0"/>
              <a:t>Приказ </a:t>
            </a:r>
            <a:r>
              <a:rPr lang="ru-RU" dirty="0"/>
              <a:t>ФНС России от 15.11.2016 № ММВ-7-17/615@ «Об утверждении формы, формата согласия налогоплательщика (плательщика страховых взносов) на признание сведений, составляющих налоговую тайну общедоступными, порядка заполнения формы, а также порядка его представления в налоговые органы» в порядке, определяемом письмом ФНС России от 09.10.2018 №</a:t>
            </a:r>
            <a:r>
              <a:rPr lang="ru-RU" dirty="0" smtClean="0"/>
              <a:t>ЕД-4-2/19656</a:t>
            </a:r>
          </a:p>
          <a:p>
            <a:pPr marL="0" indent="0">
              <a:buNone/>
            </a:pPr>
            <a:endParaRPr lang="ru-RU" dirty="0"/>
          </a:p>
          <a:p>
            <a:pPr marL="0" indent="0">
              <a:buNone/>
            </a:pPr>
            <a:r>
              <a:rPr lang="ru-RU" dirty="0" smtClean="0"/>
              <a:t>АС МО от </a:t>
            </a:r>
            <a:r>
              <a:rPr lang="ru-RU" dirty="0"/>
              <a:t>18.08.2020 N Ф05- 8197/2020 по делу N А41-71148/2019, </a:t>
            </a:r>
            <a:r>
              <a:rPr lang="ru-RU" dirty="0" smtClean="0"/>
              <a:t>АС ЗСО </a:t>
            </a:r>
            <a:r>
              <a:rPr lang="ru-RU" dirty="0"/>
              <a:t>от 17.11.2020 N Ф04-4801/2020 по делу N А67-11580/2019).</a:t>
            </a:r>
          </a:p>
        </p:txBody>
      </p:sp>
      <p:sp>
        <p:nvSpPr>
          <p:cNvPr id="4" name="Объект 3"/>
          <p:cNvSpPr>
            <a:spLocks noGrp="1"/>
          </p:cNvSpPr>
          <p:nvPr>
            <p:ph sz="half" idx="2"/>
          </p:nvPr>
        </p:nvSpPr>
        <p:spPr/>
        <p:txBody>
          <a:bodyPr>
            <a:normAutofit fontScale="40000" lnSpcReduction="20000"/>
          </a:bodyPr>
          <a:lstStyle/>
          <a:p>
            <a:r>
              <a:rPr lang="ru-RU" b="1" dirty="0"/>
              <a:t>Верховный Суд РФ подтвердил право неосмотрительного налогоплательщика на взыскание с недобросовестного контрагента убытков, составляющих сумму </a:t>
            </a:r>
            <a:r>
              <a:rPr lang="ru-RU" b="1" dirty="0" err="1"/>
              <a:t>доначисленных</a:t>
            </a:r>
            <a:r>
              <a:rPr lang="ru-RU" b="1" dirty="0"/>
              <a:t> платежей по результатам налоговой проверки!</a:t>
            </a:r>
            <a:endParaRPr lang="ru-RU" dirty="0"/>
          </a:p>
          <a:p>
            <a:r>
              <a:rPr lang="ru-RU" u="sng" dirty="0">
                <a:hlinkClick r:id="rId2"/>
              </a:rPr>
              <a:t>определение СКЭС от 09.09.2021 по делу АО «Таймырская топливная компания»</a:t>
            </a:r>
            <a:endParaRPr lang="ru-RU" dirty="0"/>
          </a:p>
          <a:p>
            <a:r>
              <a:rPr lang="ru-RU" dirty="0"/>
              <a:t/>
            </a:r>
            <a:br>
              <a:rPr lang="ru-RU" dirty="0"/>
            </a:br>
            <a:endParaRPr lang="ru-RU" dirty="0"/>
          </a:p>
          <a:p>
            <a:r>
              <a:rPr lang="ru-RU" b="1" dirty="0"/>
              <a:t>Основные выводы СКЭС ВС РФ 🤔:</a:t>
            </a:r>
            <a:endParaRPr lang="ru-RU" dirty="0"/>
          </a:p>
          <a:p>
            <a:r>
              <a:rPr lang="ru-RU" dirty="0"/>
              <a:t>- возмещение убытков допустимо при любом умалении имущественной сферы участника оборота, в том числе выразившемся в увеличении его налогового бремени по обстоятельствам, которые не должны были возникнуть при надлежащем (добросовестном) исполнении обязательств другой стороной договора;</a:t>
            </a:r>
          </a:p>
          <a:p>
            <a:r>
              <a:rPr lang="ru-RU" dirty="0"/>
              <a:t>- то обстоятельство, что заказчик мог предотвратить наступление для него неблагоприятных последствий, самостоятельно выявив нарушения в деятельности подрядчика, умышленно нарушающего условия договора и не отрицавшего данный факт при рассмотрении дела со ссылкой на возможность заказчика это обнаружить, не представив доказательства отсутствия в своих действиях противоправного поведения (злоупотреблением доверием), само по себе не может служить основанием для освобождения подрядчика от ответственности перед заказчиком за причиненные ему убытки в виде дополнительно начисленных сумм налогов, пени и санкций;</a:t>
            </a:r>
          </a:p>
          <a:p>
            <a:r>
              <a:rPr lang="ru-RU" dirty="0"/>
              <a:t>- право требовать возмещения убытков с контрагента возникает с момента, когда необходимость дополнительной уплаты НДС, пени и санкций в бюджет стала юридическим фактом, то есть с даты вступления в силу решения налогового органа по результатам налоговой проверки. Соответственно, с этого же момента начал течь срок исковой давности по требованию истца.</a:t>
            </a:r>
          </a:p>
        </p:txBody>
      </p:sp>
    </p:spTree>
    <p:extLst>
      <p:ext uri="{BB962C8B-B14F-4D97-AF65-F5344CB8AC3E}">
        <p14:creationId xmlns="" xmlns:p14="http://schemas.microsoft.com/office/powerpoint/2010/main" val="22002884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Как обезопасить от плохих контрагентов? 406.1 ГК РФ</a:t>
            </a:r>
            <a:endParaRPr lang="ru-RU" dirty="0"/>
          </a:p>
        </p:txBody>
      </p:sp>
      <p:sp>
        <p:nvSpPr>
          <p:cNvPr id="3" name="Содержимое 2"/>
          <p:cNvSpPr>
            <a:spLocks noGrp="1"/>
          </p:cNvSpPr>
          <p:nvPr>
            <p:ph sz="half" idx="1"/>
          </p:nvPr>
        </p:nvSpPr>
        <p:spPr/>
        <p:txBody>
          <a:bodyPr>
            <a:normAutofit fontScale="47500" lnSpcReduction="20000"/>
          </a:bodyPr>
          <a:lstStyle/>
          <a:p>
            <a:r>
              <a:rPr lang="ru-RU" sz="3600" dirty="0"/>
              <a:t>«Поставщик гарантирует в налоговых периодах, в течение которых совершаются операции по настоящему договору, что:</a:t>
            </a:r>
          </a:p>
          <a:p>
            <a:r>
              <a:rPr lang="ru-RU" sz="3600" dirty="0"/>
              <a:t>Поставщик не будет уменьшать налоговую базу в результате искажения сведений о фактах хозяйственной жизни и об объектах налогообложения;</a:t>
            </a:r>
          </a:p>
          <a:p>
            <a:r>
              <a:rPr lang="ru-RU" sz="3600" dirty="0"/>
              <a:t>привлекаемые Поставщиком третьи лица являются добросовестными исполнителями, они обладают достаточными материальными и трудовыми ресурсами;</a:t>
            </a:r>
          </a:p>
          <a:p>
            <a:r>
              <a:rPr lang="ru-RU" sz="3600" dirty="0"/>
              <a:t>Поставщик заверяет и гарантирует, что по операциям с его участием не будет признаков несформированного источника в цепочке поставщиков для принятия к вычету сумм НДС.</a:t>
            </a:r>
          </a:p>
          <a:p>
            <a:endParaRPr lang="ru-RU" sz="3600" dirty="0"/>
          </a:p>
        </p:txBody>
      </p:sp>
      <p:sp>
        <p:nvSpPr>
          <p:cNvPr id="4" name="Содержимое 3"/>
          <p:cNvSpPr>
            <a:spLocks noGrp="1"/>
          </p:cNvSpPr>
          <p:nvPr>
            <p:ph sz="half" idx="2"/>
          </p:nvPr>
        </p:nvSpPr>
        <p:spPr/>
        <p:txBody>
          <a:bodyPr>
            <a:normAutofit fontScale="47500" lnSpcReduction="20000"/>
          </a:bodyPr>
          <a:lstStyle/>
          <a:p>
            <a:r>
              <a:rPr lang="ru-RU" sz="3600" dirty="0"/>
              <a:t>Поставщик обязан возместить Покупателю все имущественные потери и убытки, которые возникнут в случае невозможности уменьшения Покупателем налоговой базы или суммы налога по операциям с Поставщиком. Решение инспекции или постановление о возбуждении уголовного дела – достаточное доказательство потерь Покупателя вне зависимости от факта обжалования акта государственного органа».</a:t>
            </a:r>
          </a:p>
          <a:p>
            <a:r>
              <a:rPr lang="ru-RU" sz="3300" dirty="0"/>
              <a:t>суды считают такой порядок законным </a:t>
            </a:r>
            <a:r>
              <a:rPr lang="ru-RU" sz="3300" dirty="0">
                <a:solidFill>
                  <a:srgbClr val="0070C0"/>
                </a:solidFill>
              </a:rPr>
              <a:t>(постановление АС </a:t>
            </a:r>
            <a:r>
              <a:rPr lang="ru-RU" sz="3300" dirty="0" err="1">
                <a:solidFill>
                  <a:srgbClr val="0070C0"/>
                </a:solidFill>
              </a:rPr>
              <a:t>Северо-Кавказского</a:t>
            </a:r>
            <a:r>
              <a:rPr lang="ru-RU" sz="3300" dirty="0">
                <a:solidFill>
                  <a:srgbClr val="0070C0"/>
                </a:solidFill>
              </a:rPr>
              <a:t> округа от 05.06.17 № Ф08-2428/2017)</a:t>
            </a:r>
          </a:p>
          <a:p>
            <a:r>
              <a:rPr lang="ru-RU" sz="3800" b="1" dirty="0">
                <a:solidFill>
                  <a:srgbClr val="00B050"/>
                </a:solidFill>
              </a:rPr>
              <a:t>поставщик обязан возместить компании </a:t>
            </a:r>
            <a:r>
              <a:rPr lang="ru-RU" sz="3800" b="1" dirty="0" err="1">
                <a:solidFill>
                  <a:srgbClr val="00B050"/>
                </a:solidFill>
              </a:rPr>
              <a:t>доначисленный</a:t>
            </a:r>
            <a:r>
              <a:rPr lang="ru-RU" sz="3800" b="1" dirty="0">
                <a:solidFill>
                  <a:srgbClr val="00B050"/>
                </a:solidFill>
              </a:rPr>
              <a:t> НДС, а также пени и штраф (определение ВС от 14.02.2020 № 304-ЭС20-393).</a:t>
            </a:r>
          </a:p>
        </p:txBody>
      </p:sp>
    </p:spTree>
    <p:extLst>
      <p:ext uri="{BB962C8B-B14F-4D97-AF65-F5344CB8AC3E}">
        <p14:creationId xmlns="" xmlns:p14="http://schemas.microsoft.com/office/powerpoint/2010/main" val="9282285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9726</TotalTime>
  <Words>9014</Words>
  <Application>Microsoft Office PowerPoint</Application>
  <PresentationFormat>Произвольный</PresentationFormat>
  <Paragraphs>1422</Paragraphs>
  <Slides>131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131</vt:i4>
      </vt:variant>
    </vt:vector>
  </HeadingPairs>
  <TitlesOfParts>
    <vt:vector size="132" baseType="lpstr">
      <vt:lpstr>Тема Office</vt:lpstr>
      <vt:lpstr>2021</vt:lpstr>
      <vt:lpstr>Новое</vt:lpstr>
      <vt:lpstr>Новое</vt:lpstr>
      <vt:lpstr>Слайд 4</vt:lpstr>
      <vt:lpstr>Слайд 5</vt:lpstr>
      <vt:lpstr>Слайд 6</vt:lpstr>
      <vt:lpstr>Слайд 7</vt:lpstr>
      <vt:lpstr>Слайд 8</vt:lpstr>
      <vt:lpstr>Слайд 9</vt:lpstr>
      <vt:lpstr>Слайд 10</vt:lpstr>
      <vt:lpstr>Новая налоговая реальность основные характеристики</vt:lpstr>
      <vt:lpstr>Один в поле воин?</vt:lpstr>
      <vt:lpstr>Наиболее распространённые заблуждения</vt:lpstr>
      <vt:lpstr>Передал УКЭРП</vt:lpstr>
      <vt:lpstr>Новое</vt:lpstr>
      <vt:lpstr>Новое</vt:lpstr>
      <vt:lpstr>Налоговый мониторинг</vt:lpstr>
      <vt:lpstr>Изменения и новации</vt:lpstr>
      <vt:lpstr>Зачет и возврат</vt:lpstr>
      <vt:lpstr>Физические лица</vt:lpstr>
      <vt:lpstr>Регистрация и ликвидация</vt:lpstr>
      <vt:lpstr>Ликвидация</vt:lpstr>
      <vt:lpstr>Недостоверные сведения в ЕГРЮЛ</vt:lpstr>
      <vt:lpstr>Списание безнадежного долга</vt:lpstr>
      <vt:lpstr>ИП или НЕТ ПИСЬМО ФНС от 7 мая 2019 г. N СА-4-7/8614 </vt:lpstr>
      <vt:lpstr>Ип???</vt:lpstr>
      <vt:lpstr>Кого сажать?</vt:lpstr>
      <vt:lpstr>ФЗ от 01.04.2020 N 73-ФЗ "О внесении изменений в Уголовный кодекс Российской Федерации и статью 28.1 Уголовно-процессуального кодекса Российской Федерации». Согласно внесенным поправкам нарушение требований валютного законодательства РФ о зачислении или о возврате денежных средств, совершенное в крупном размере, будет признаваться уголовно -наказуемым деянием только в случае, если оно совершено лицом, ранее подвергнутым административному наказанию за аналогичное деяние. </vt:lpstr>
      <vt:lpstr> Постановление Пленума ВС от 26.11.2019 № 48 О практике применения судами законодательства об ответственности за налоговые преступления</vt:lpstr>
      <vt:lpstr>Как доказывают умысел</vt:lpstr>
      <vt:lpstr>Действия по доказыванию</vt:lpstr>
      <vt:lpstr>Налоговые риски 2021</vt:lpstr>
      <vt:lpstr>Налоговые риски – рейтинг ФНС 2021</vt:lpstr>
      <vt:lpstr>Внутренние налоговые риски</vt:lpstr>
      <vt:lpstr>Субсидиарная ответственность</vt:lpstr>
      <vt:lpstr>Взаимозависимый кредитор?</vt:lpstr>
      <vt:lpstr>Слайд 37</vt:lpstr>
      <vt:lpstr>Слайд 38</vt:lpstr>
      <vt:lpstr>УБЕЖИМ?</vt:lpstr>
      <vt:lpstr>Слайд 40</vt:lpstr>
      <vt:lpstr>Слайд 41</vt:lpstr>
      <vt:lpstr>Арбитражные?</vt:lpstr>
      <vt:lpstr>Брачный контракт???</vt:lpstr>
      <vt:lpstr>Вывод ФИЗлицом имущества</vt:lpstr>
      <vt:lpstr>ПЛЕНУМ ВС от 21.12.2017 г. N 53</vt:lpstr>
      <vt:lpstr>ПЛЕНУМ ВС от 21.12.2017 г. N 53</vt:lpstr>
      <vt:lpstr>№ дела А40-184879/2018 </vt:lpstr>
      <vt:lpstr>№ дела А40-184879/2018</vt:lpstr>
      <vt:lpstr>Факторы, свидетельствующие о субсидиарке</vt:lpstr>
      <vt:lpstr>ндс</vt:lpstr>
      <vt:lpstr>НДС</vt:lpstr>
      <vt:lpstr>НДС</vt:lpstr>
      <vt:lpstr>НДС</vt:lpstr>
      <vt:lpstr>НДС </vt:lpstr>
      <vt:lpstr>Прибыль банкротство</vt:lpstr>
      <vt:lpstr>Слайд 56</vt:lpstr>
      <vt:lpstr>Ст. 45 НК РФ</vt:lpstr>
      <vt:lpstr>Тарас бульба</vt:lpstr>
      <vt:lpstr>Субсидиарка бухгалтер</vt:lpstr>
      <vt:lpstr>Бухгалтерский аутсорсинг</vt:lpstr>
      <vt:lpstr>В договор аутсорсинга</vt:lpstr>
      <vt:lpstr>Система документооборота</vt:lpstr>
      <vt:lpstr>Сроки исковой давности</vt:lpstr>
      <vt:lpstr>Хранение эл документов</vt:lpstr>
      <vt:lpstr>IP и МАС</vt:lpstr>
      <vt:lpstr>IP и МАС</vt:lpstr>
      <vt:lpstr>Слайд 67</vt:lpstr>
      <vt:lpstr>САМОЗАНЯТЫЕ</vt:lpstr>
      <vt:lpstr>Слайд 69</vt:lpstr>
      <vt:lpstr>Самозанятые</vt:lpstr>
      <vt:lpstr>Трудовой или ПОДРЯДА</vt:lpstr>
      <vt:lpstr>Самозанятые</vt:lpstr>
      <vt:lpstr>Аутсорсинг грязный</vt:lpstr>
      <vt:lpstr>Дробление бизнеса</vt:lpstr>
      <vt:lpstr>Слайд 75</vt:lpstr>
      <vt:lpstr>Признаки взаимозависимости</vt:lpstr>
      <vt:lpstr>Признаки взаимозависимости</vt:lpstr>
      <vt:lpstr>Слайд 78</vt:lpstr>
      <vt:lpstr> Письмо ФНС России от 10 марта 2021 года № БВ-4-7/3060@ «О практике применения ст. 54.1 Налогового кодекса РФ» </vt:lpstr>
      <vt:lpstr>Реальность и должная осмотрительность </vt:lpstr>
      <vt:lpstr>Реальность и должная осмотрительность </vt:lpstr>
      <vt:lpstr>Реальность и должная осмотрительность </vt:lpstr>
      <vt:lpstr>Слайд 83</vt:lpstr>
      <vt:lpstr>Реальность и должная осмотрительность </vt:lpstr>
      <vt:lpstr>2021</vt:lpstr>
      <vt:lpstr>3 категория Выявить  и устранить Контрагенты с подозрительными признаками</vt:lpstr>
      <vt:lpstr>Как доказать реальность существования</vt:lpstr>
      <vt:lpstr>Реальность товара</vt:lpstr>
      <vt:lpstr>Реальность работ</vt:lpstr>
      <vt:lpstr>Реальность услуг</vt:lpstr>
      <vt:lpstr>Черная зарплата </vt:lpstr>
      <vt:lpstr>Черная зарплата</vt:lpstr>
      <vt:lpstr>Черная зарплата</vt:lpstr>
      <vt:lpstr>Что делают</vt:lpstr>
      <vt:lpstr>Черная зарплата</vt:lpstr>
      <vt:lpstr>Ученический договор</vt:lpstr>
      <vt:lpstr>НАЛОГОВАЯ ОГОВОРКА</vt:lpstr>
      <vt:lpstr>Налоговая оговорка 431.2 и 406.1 ГК</vt:lpstr>
      <vt:lpstr>Как обезопасить от плохих контрагентов? 406.1 ГК РФ</vt:lpstr>
      <vt:lpstr> 406. 1 Гражданского кодекса Российской Федерации </vt:lpstr>
      <vt:lpstr>Слайд 101</vt:lpstr>
      <vt:lpstr>Что включить в договор</vt:lpstr>
      <vt:lpstr>Слайд 103</vt:lpstr>
      <vt:lpstr>Судебные расходы</vt:lpstr>
      <vt:lpstr>Деловая переписка</vt:lpstr>
      <vt:lpstr>Электронная переписка</vt:lpstr>
      <vt:lpstr>Продажа недвижимости</vt:lpstr>
      <vt:lpstr>Роялти</vt:lpstr>
      <vt:lpstr>РОЯЛТИ</vt:lpstr>
      <vt:lpstr>Переквалификация сделок</vt:lpstr>
      <vt:lpstr>Вывод денег учредителю</vt:lpstr>
      <vt:lpstr>Слайд 112</vt:lpstr>
      <vt:lpstr>Компенсации</vt:lpstr>
      <vt:lpstr>Дебиторка и кредиторка</vt:lpstr>
      <vt:lpstr>ДЕБИТОРКА</vt:lpstr>
      <vt:lpstr>Дебиторка оптимизация</vt:lpstr>
      <vt:lpstr>Слайд 117</vt:lpstr>
      <vt:lpstr>Резерв по сомнительным долгам</vt:lpstr>
      <vt:lpstr>Безнадежный долг</vt:lpstr>
      <vt:lpstr>Безнадежный долг</vt:lpstr>
      <vt:lpstr>Налог на прибыль оптимизация</vt:lpstr>
      <vt:lpstr>Кадастровая стоимость от назначения участка</vt:lpstr>
      <vt:lpstr>Новое с 2021</vt:lpstr>
      <vt:lpstr>Налог на имущество</vt:lpstr>
      <vt:lpstr>Движимое и недвижимое</vt:lpstr>
      <vt:lpstr>Оборудование для производства газированной воды- ДВИЖИМОЕ   ВС РФ № 308-ЭС21-6663 от 22.09.2021 г. По делу № А18-1531/2019   </vt:lpstr>
      <vt:lpstr>Расходы на оплату труда</vt:lpstr>
      <vt:lpstr>Командировка</vt:lpstr>
      <vt:lpstr>Командировки</vt:lpstr>
      <vt:lpstr>Командировки </vt:lpstr>
      <vt:lpstr>Слайд 131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dc:title>
  <dc:creator>Ряховский Дмитрий Иванович</dc:creator>
  <cp:lastModifiedBy>Dmitriy</cp:lastModifiedBy>
  <cp:revision>23</cp:revision>
  <dcterms:created xsi:type="dcterms:W3CDTF">2021-10-05T04:51:16Z</dcterms:created>
  <dcterms:modified xsi:type="dcterms:W3CDTF">2021-12-10T06:58:20Z</dcterms:modified>
</cp:coreProperties>
</file>