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</p:sldIdLst>
  <p:sldSz cx="9906000" cy="6858000" type="A4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0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5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6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7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3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1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9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4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5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6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6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0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3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7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8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1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2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3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4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5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49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49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49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49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49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480"/>
          </a:xfrm>
          <a:prstGeom prst="rect">
            <a:avLst/>
          </a:prstGeom>
        </p:spPr>
        <p:txBody>
          <a:bodyPr lIns="0" tIns="0" rIns="0" bIns="0">
            <a:normAutofit fontScale="77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480"/>
          </a:xfrm>
          <a:prstGeom prst="rect">
            <a:avLst/>
          </a:prstGeom>
        </p:spPr>
        <p:txBody>
          <a:bodyPr lIns="0" tIns="0" rIns="0" bIns="0">
            <a:normAutofit fontScale="77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49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49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26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49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Рисунок 4"/>
          <p:cNvPicPr/>
          <p:nvPr/>
        </p:nvPicPr>
        <p:blipFill>
          <a:blip r:embed="rId2"/>
          <a:stretch/>
        </p:blipFill>
        <p:spPr>
          <a:xfrm>
            <a:off x="24840" y="-16920"/>
            <a:ext cx="9694800" cy="6856560"/>
          </a:xfrm>
          <a:prstGeom prst="rect">
            <a:avLst/>
          </a:prstGeom>
          <a:ln w="0">
            <a:noFill/>
          </a:ln>
        </p:spPr>
      </p:pic>
      <p:sp>
        <p:nvSpPr>
          <p:cNvPr id="307" name="CustomShape 1"/>
          <p:cNvSpPr/>
          <p:nvPr/>
        </p:nvSpPr>
        <p:spPr>
          <a:xfrm>
            <a:off x="720000" y="1080000"/>
            <a:ext cx="8476920" cy="342000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5000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</a:pPr>
            <a:br/>
            <a:endParaRPr lang="ru-RU" sz="18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3400" b="0" strike="noStrike" spc="-1">
                <a:solidFill>
                  <a:srgbClr val="000000"/>
                </a:solidFill>
                <a:latin typeface="Bookman Old Style"/>
                <a:ea typeface="Microsoft YaHei"/>
              </a:rPr>
              <a:t>Предоставление сведений, содержащихся в Едином государственном реестре  недвижимости</a:t>
            </a:r>
            <a:endParaRPr lang="ru-RU" sz="3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" name="Рисунок 4_4"/>
          <p:cNvPicPr/>
          <p:nvPr/>
        </p:nvPicPr>
        <p:blipFill>
          <a:blip r:embed="rId2"/>
          <a:stretch/>
        </p:blipFill>
        <p:spPr>
          <a:xfrm>
            <a:off x="105840" y="1080"/>
            <a:ext cx="9693720" cy="6855480"/>
          </a:xfrm>
          <a:prstGeom prst="rect">
            <a:avLst/>
          </a:prstGeom>
          <a:ln w="0">
            <a:noFill/>
          </a:ln>
        </p:spPr>
      </p:pic>
      <p:sp>
        <p:nvSpPr>
          <p:cNvPr id="352" name="CustomShape 1"/>
          <p:cNvSpPr/>
          <p:nvPr/>
        </p:nvSpPr>
        <p:spPr>
          <a:xfrm>
            <a:off x="504000" y="1570680"/>
            <a:ext cx="9069840" cy="3368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353" name="CustomShape 2"/>
          <p:cNvSpPr/>
          <p:nvPr/>
        </p:nvSpPr>
        <p:spPr>
          <a:xfrm>
            <a:off x="504000" y="900000"/>
            <a:ext cx="8869320" cy="2519640"/>
          </a:xfrm>
          <a:prstGeom prst="rect">
            <a:avLst/>
          </a:prstGeom>
          <a:gradFill rotWithShape="0">
            <a:gsLst>
              <a:gs pos="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200" b="1" strike="noStrike" spc="-1">
                <a:latin typeface="Times New Roman"/>
              </a:rPr>
              <a:t>В случае, если к делу привлечены третьи лица к делу о банкротстве, то сведения о данных третьих лицах в обязательном порядке должны быть указаны в решении (определении) суда о банкротстве. Так как действующее законодательство предусматривает возможность получения по запросу в регистрирующем органе только сведений о правах отдельного лица, в данном случае — должника на имеющиеся (имевшиеся) у него объекты недвижимости.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54" name="CustomShape 3"/>
          <p:cNvSpPr/>
          <p:nvPr/>
        </p:nvSpPr>
        <p:spPr>
          <a:xfrm>
            <a:off x="540000" y="3600000"/>
            <a:ext cx="8914320" cy="215964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5000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200" b="1" strike="noStrike" spc="-1">
                <a:latin typeface="Times New Roman"/>
              </a:rPr>
              <a:t>Сведения о правах супруга (в том числе бывшего) должника регистрирующий орган в силу закона предоставлять не вправе. Таким образом, в получении сведений из Единого государственного реестра недвижимости Вам будет отказано.</a:t>
            </a:r>
            <a:endParaRPr lang="ru-RU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CustomShape 1"/>
          <p:cNvSpPr/>
          <p:nvPr/>
        </p:nvSpPr>
        <p:spPr>
          <a:xfrm>
            <a:off x="681120" y="365040"/>
            <a:ext cx="8542440" cy="132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56" name="Рисунок 4"/>
          <p:cNvPicPr/>
          <p:nvPr/>
        </p:nvPicPr>
        <p:blipFill>
          <a:blip r:embed="rId2"/>
          <a:stretch/>
        </p:blipFill>
        <p:spPr>
          <a:xfrm>
            <a:off x="360000" y="221040"/>
            <a:ext cx="9359640" cy="6621120"/>
          </a:xfrm>
          <a:prstGeom prst="rect">
            <a:avLst/>
          </a:prstGeom>
          <a:ln w="0">
            <a:noFill/>
          </a:ln>
        </p:spPr>
      </p:pic>
      <p:sp>
        <p:nvSpPr>
          <p:cNvPr id="357" name="CustomShape 2"/>
          <p:cNvSpPr/>
          <p:nvPr/>
        </p:nvSpPr>
        <p:spPr>
          <a:xfrm>
            <a:off x="396360" y="1296000"/>
            <a:ext cx="9250560" cy="412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8" name="CustomShape 3"/>
          <p:cNvSpPr/>
          <p:nvPr/>
        </p:nvSpPr>
        <p:spPr>
          <a:xfrm>
            <a:off x="624960" y="900000"/>
            <a:ext cx="8914680" cy="1026720"/>
          </a:xfrm>
          <a:prstGeom prst="rect">
            <a:avLst/>
          </a:prstGeom>
          <a:gradFill rotWithShape="0">
            <a:gsLst>
              <a:gs pos="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200" b="1" strike="noStrike" spc="-1">
                <a:latin typeface="Times New Roman"/>
              </a:rPr>
              <a:t>Для корректного формирования сведений из ФГИС ЕГРН, необходимо указывать полные данные о субъекте: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59" name="CustomShape 4"/>
          <p:cNvSpPr/>
          <p:nvPr/>
        </p:nvSpPr>
        <p:spPr>
          <a:xfrm>
            <a:off x="804960" y="2160000"/>
            <a:ext cx="8734680" cy="63756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5000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1" strike="noStrike" spc="-1">
                <a:latin typeface="Times New Roman"/>
              </a:rPr>
              <a:t> ФИО, (предыдущие ФИО);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60" name="CustomShape 5"/>
          <p:cNvSpPr/>
          <p:nvPr/>
        </p:nvSpPr>
        <p:spPr>
          <a:xfrm>
            <a:off x="804960" y="2880000"/>
            <a:ext cx="8734680" cy="63756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5000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1" strike="noStrike" spc="-1">
                <a:latin typeface="Times New Roman"/>
                <a:ea typeface="Microsoft YaHei"/>
              </a:rPr>
              <a:t> СНИЛС;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61" name="CustomShape 6"/>
          <p:cNvSpPr/>
          <p:nvPr/>
        </p:nvSpPr>
        <p:spPr>
          <a:xfrm>
            <a:off x="804960" y="3682080"/>
            <a:ext cx="8734680" cy="63756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5000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1" strike="noStrike" spc="-1">
                <a:latin typeface="Times New Roman"/>
              </a:rPr>
              <a:t>дата рождения; 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62" name="CustomShape 7"/>
          <p:cNvSpPr/>
          <p:nvPr/>
        </p:nvSpPr>
        <p:spPr>
          <a:xfrm>
            <a:off x="804960" y="4500000"/>
            <a:ext cx="8734680" cy="63756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5000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1" strike="noStrike" spc="-1">
                <a:latin typeface="Times New Roman"/>
              </a:rPr>
              <a:t>паспортные данные (предыдущие при наличии).</a:t>
            </a:r>
            <a:endParaRPr lang="ru-RU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681120" y="365040"/>
            <a:ext cx="8542440" cy="132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64" name="Рисунок 4"/>
          <p:cNvPicPr/>
          <p:nvPr/>
        </p:nvPicPr>
        <p:blipFill>
          <a:blip r:embed="rId2"/>
          <a:stretch/>
        </p:blipFill>
        <p:spPr>
          <a:xfrm>
            <a:off x="495000" y="221040"/>
            <a:ext cx="9224640" cy="6524640"/>
          </a:xfrm>
          <a:prstGeom prst="rect">
            <a:avLst/>
          </a:prstGeom>
          <a:ln w="0">
            <a:noFill/>
          </a:ln>
        </p:spPr>
      </p:pic>
      <p:sp>
        <p:nvSpPr>
          <p:cNvPr id="365" name="CustomShape 2"/>
          <p:cNvSpPr/>
          <p:nvPr/>
        </p:nvSpPr>
        <p:spPr>
          <a:xfrm>
            <a:off x="504000" y="1570680"/>
            <a:ext cx="9070920" cy="336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6" name="CustomShape 3"/>
          <p:cNvSpPr/>
          <p:nvPr/>
        </p:nvSpPr>
        <p:spPr>
          <a:xfrm>
            <a:off x="720000" y="1440000"/>
            <a:ext cx="8819640" cy="114444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100000">
                <a:srgbClr val="729FCF"/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800" b="1" strike="noStrike" spc="-1">
                <a:latin typeface="Times New Roman"/>
              </a:rPr>
              <a:t>Также, в запросе необходимо правильно указывать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67" name="CustomShape 4"/>
          <p:cNvSpPr/>
          <p:nvPr/>
        </p:nvSpPr>
        <p:spPr>
          <a:xfrm>
            <a:off x="5189760" y="3058200"/>
            <a:ext cx="4349880" cy="1441440"/>
          </a:xfrm>
          <a:prstGeom prst="rect">
            <a:avLst/>
          </a:prstGeom>
          <a:gradFill rotWithShape="0">
            <a:gsLst>
              <a:gs pos="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1" strike="noStrike" spc="-1">
                <a:latin typeface="Times New Roman"/>
              </a:rPr>
              <a:t>индекс (при получения ответа почтовым отправлением).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68" name="CustomShape 5"/>
          <p:cNvSpPr/>
          <p:nvPr/>
        </p:nvSpPr>
        <p:spPr>
          <a:xfrm>
            <a:off x="720000" y="3060000"/>
            <a:ext cx="4349880" cy="1079640"/>
          </a:xfrm>
          <a:prstGeom prst="rect">
            <a:avLst/>
          </a:prstGeom>
          <a:gradFill rotWithShape="0">
            <a:gsLst>
              <a:gs pos="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1" strike="noStrike" spc="-1">
                <a:latin typeface="Times New Roman"/>
              </a:rPr>
              <a:t>адрес электронной почты</a:t>
            </a:r>
            <a:endParaRPr lang="ru-RU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681120" y="365040"/>
            <a:ext cx="8542440" cy="132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70" name="Рисунок 4"/>
          <p:cNvPicPr/>
          <p:nvPr/>
        </p:nvPicPr>
        <p:blipFill>
          <a:blip r:embed="rId2"/>
          <a:stretch/>
        </p:blipFill>
        <p:spPr>
          <a:xfrm>
            <a:off x="107280" y="2520"/>
            <a:ext cx="9694800" cy="6856560"/>
          </a:xfrm>
          <a:prstGeom prst="rect">
            <a:avLst/>
          </a:prstGeom>
          <a:ln w="0">
            <a:noFill/>
          </a:ln>
        </p:spPr>
      </p:pic>
      <p:sp>
        <p:nvSpPr>
          <p:cNvPr id="371" name="CustomShape 2"/>
          <p:cNvSpPr/>
          <p:nvPr/>
        </p:nvSpPr>
        <p:spPr>
          <a:xfrm>
            <a:off x="2088000" y="2961000"/>
            <a:ext cx="5830920" cy="63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3600" b="1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Спасибо за внимание!</a:t>
            </a:r>
            <a:endParaRPr lang="ru-RU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Рисунок 4"/>
          <p:cNvPicPr/>
          <p:nvPr/>
        </p:nvPicPr>
        <p:blipFill>
          <a:blip r:embed="rId2"/>
          <a:stretch/>
        </p:blipFill>
        <p:spPr>
          <a:xfrm>
            <a:off x="104760" y="0"/>
            <a:ext cx="9694800" cy="6856560"/>
          </a:xfrm>
          <a:prstGeom prst="rect">
            <a:avLst/>
          </a:prstGeom>
          <a:ln w="0">
            <a:noFill/>
          </a:ln>
        </p:spPr>
      </p:pic>
      <p:grpSp>
        <p:nvGrpSpPr>
          <p:cNvPr id="309" name="Group 1"/>
          <p:cNvGrpSpPr/>
          <p:nvPr/>
        </p:nvGrpSpPr>
        <p:grpSpPr>
          <a:xfrm>
            <a:off x="1028160" y="1340640"/>
            <a:ext cx="7847640" cy="2879280"/>
            <a:chOff x="1028160" y="1340640"/>
            <a:chExt cx="7847640" cy="2879280"/>
          </a:xfrm>
        </p:grpSpPr>
        <p:sp>
          <p:nvSpPr>
            <p:cNvPr id="310" name="CustomShape 2"/>
            <p:cNvSpPr/>
            <p:nvPr/>
          </p:nvSpPr>
          <p:spPr>
            <a:xfrm>
              <a:off x="1028160" y="1340640"/>
              <a:ext cx="7847640" cy="2879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1" name="CustomShape 3"/>
            <p:cNvSpPr/>
            <p:nvPr/>
          </p:nvSpPr>
          <p:spPr>
            <a:xfrm>
              <a:off x="1028160" y="1341720"/>
              <a:ext cx="7847640" cy="102780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34280" tIns="134280" rIns="83880" bIns="133920" anchor="ctr">
              <a:noAutofit/>
            </a:bodyPr>
            <a:lstStyle/>
            <a:p>
              <a:pPr>
                <a:lnSpc>
                  <a:spcPct val="90000"/>
                </a:lnSpc>
                <a:spcAft>
                  <a:spcPts val="771"/>
                </a:spcAft>
              </a:pPr>
              <a:r>
                <a:rPr lang="ru-RU" sz="2200" b="0" strike="noStrike" spc="-1">
                  <a:solidFill>
                    <a:srgbClr val="FFFFFF"/>
                  </a:solidFill>
                  <a:latin typeface="Bookman Old Style"/>
                  <a:ea typeface="DejaVu Sans"/>
                </a:rPr>
                <a:t>Федеральный закон от 13.07.2015 № 218 – ФЗ «О государственной регистрации недвижимости» </a:t>
              </a:r>
              <a:endParaRPr lang="ru-RU" sz="2200" b="0" strike="noStrike" spc="-1">
                <a:latin typeface="Arial"/>
              </a:endParaRPr>
            </a:p>
          </p:txBody>
        </p:sp>
        <p:sp>
          <p:nvSpPr>
            <p:cNvPr id="312" name="CustomShape 4"/>
            <p:cNvSpPr/>
            <p:nvPr/>
          </p:nvSpPr>
          <p:spPr>
            <a:xfrm>
              <a:off x="1028160" y="2385360"/>
              <a:ext cx="7847640" cy="183456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73520" tIns="173520" rIns="83880" bIns="173520" anchor="ctr">
              <a:noAutofit/>
            </a:bodyPr>
            <a:lstStyle/>
            <a:p>
              <a:pPr>
                <a:lnSpc>
                  <a:spcPct val="90000"/>
                </a:lnSpc>
                <a:spcAft>
                  <a:spcPts val="771"/>
                </a:spcAft>
              </a:pPr>
              <a:r>
                <a:rPr lang="ru-RU" sz="2200" b="0" strike="noStrike" spc="-1">
                  <a:solidFill>
                    <a:srgbClr val="FFFFFF"/>
                  </a:solidFill>
                  <a:latin typeface="Bookman Old Style"/>
                  <a:ea typeface="DejaVu Sans"/>
                </a:rPr>
                <a:t>Приказ Росреестра П/0149 </a:t>
              </a:r>
              <a:r>
                <a:rPr lang="ru-RU" sz="2200" b="0" strike="noStrike" spc="-1">
                  <a:solidFill>
                    <a:srgbClr val="000000"/>
                  </a:solidFill>
                  <a:latin typeface="Bookman Old Style"/>
                  <a:ea typeface="Times New Roman"/>
                </a:rPr>
                <a:t>от 08.04.2021 «Об установлении порядка предоставления сведений, содержащихся в ЕГРН, и порядка уведомления заявителей о ходе оказания услуги предоставления сведений,   содержащихся в ЕГРН»</a:t>
              </a:r>
              <a:endParaRPr lang="ru-RU" sz="2200" b="0" strike="noStrike" spc="-1">
                <a:latin typeface="Arial"/>
              </a:endParaRPr>
            </a:p>
          </p:txBody>
        </p:sp>
      </p:grpSp>
      <p:sp>
        <p:nvSpPr>
          <p:cNvPr id="313" name="CustomShape 5"/>
          <p:cNvSpPr/>
          <p:nvPr/>
        </p:nvSpPr>
        <p:spPr>
          <a:xfrm>
            <a:off x="2504880" y="678600"/>
            <a:ext cx="5255640" cy="516240"/>
          </a:xfrm>
          <a:prstGeom prst="rect">
            <a:avLst/>
          </a:prstGeom>
          <a:solidFill>
            <a:srgbClr val="DBEEF4"/>
          </a:solidFill>
          <a:ln w="0">
            <a:solidFill>
              <a:srgbClr val="DBEEF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Нормативная база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14" name="CustomShape 6"/>
          <p:cNvSpPr/>
          <p:nvPr/>
        </p:nvSpPr>
        <p:spPr>
          <a:xfrm>
            <a:off x="1280520" y="4797000"/>
            <a:ext cx="4951800" cy="699480"/>
          </a:xfrm>
          <a:prstGeom prst="rect">
            <a:avLst/>
          </a:prstGeom>
          <a:solidFill>
            <a:srgbClr val="DBEEF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Приказ Минэкономразвития России от 23.12.2015 №968 утратил силу</a:t>
            </a:r>
            <a:endParaRPr lang="ru-RU" sz="2000" b="0" strike="noStrike" spc="-1">
              <a:latin typeface="Arial"/>
            </a:endParaRPr>
          </a:p>
        </p:txBody>
      </p:sp>
      <p:pic>
        <p:nvPicPr>
          <p:cNvPr id="315" name="Picture 3" descr="C:\Documents and Settings\Палаева ЕМ\Рабочий стол\картинки\0_watermark_5143b9cd7efa6e6b37307b2c_108_24_10_10_se.jpeg"/>
          <p:cNvPicPr/>
          <p:nvPr/>
        </p:nvPicPr>
        <p:blipFill>
          <a:blip r:embed="rId3"/>
          <a:srcRect l="18599" t="194" r="18566"/>
          <a:stretch/>
        </p:blipFill>
        <p:spPr>
          <a:xfrm>
            <a:off x="6609240" y="4478400"/>
            <a:ext cx="1364040" cy="1291680"/>
          </a:xfrm>
          <a:prstGeom prst="rect">
            <a:avLst/>
          </a:prstGeom>
          <a:ln w="0">
            <a:noFill/>
          </a:ln>
          <a:effectLst>
            <a:softEdge rad="11268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Рисунок 7"/>
          <p:cNvPicPr/>
          <p:nvPr/>
        </p:nvPicPr>
        <p:blipFill>
          <a:blip r:embed="rId2"/>
          <a:stretch/>
        </p:blipFill>
        <p:spPr>
          <a:xfrm>
            <a:off x="104760" y="0"/>
            <a:ext cx="9694800" cy="6856560"/>
          </a:xfrm>
          <a:prstGeom prst="rect">
            <a:avLst/>
          </a:prstGeom>
          <a:ln w="0">
            <a:noFill/>
          </a:ln>
        </p:spPr>
      </p:pic>
      <p:grpSp>
        <p:nvGrpSpPr>
          <p:cNvPr id="317" name="Group 1"/>
          <p:cNvGrpSpPr/>
          <p:nvPr/>
        </p:nvGrpSpPr>
        <p:grpSpPr>
          <a:xfrm>
            <a:off x="704520" y="620640"/>
            <a:ext cx="8197560" cy="5008320"/>
            <a:chOff x="704520" y="620640"/>
            <a:chExt cx="8197560" cy="5008320"/>
          </a:xfrm>
        </p:grpSpPr>
        <p:sp>
          <p:nvSpPr>
            <p:cNvPr id="318" name="CustomShape 2"/>
            <p:cNvSpPr/>
            <p:nvPr/>
          </p:nvSpPr>
          <p:spPr>
            <a:xfrm>
              <a:off x="704520" y="620640"/>
              <a:ext cx="8197560" cy="5008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9" name="CustomShape 3"/>
            <p:cNvSpPr/>
            <p:nvPr/>
          </p:nvSpPr>
          <p:spPr>
            <a:xfrm>
              <a:off x="704520" y="620640"/>
              <a:ext cx="8197560" cy="1501920"/>
            </a:xfrm>
            <a:prstGeom prst="rect">
              <a:avLst/>
            </a:prstGeom>
            <a:solidFill>
              <a:srgbClr val="B9CDE5"/>
            </a:solidFill>
            <a:ln w="0">
              <a:solidFill>
                <a:srgbClr val="DCE6F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14480" tIns="114480" rIns="114480" bIns="11448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1049"/>
                </a:spcAft>
              </a:pPr>
              <a:r>
                <a:rPr lang="ru-RU" sz="3000" b="0" strike="noStrike" spc="-1">
                  <a:solidFill>
                    <a:srgbClr val="000000"/>
                  </a:solidFill>
                  <a:latin typeface="Bookman Old Style"/>
                  <a:ea typeface="DejaVu Sans"/>
                </a:rPr>
                <a:t>Сведения предоставляются в виде:</a:t>
              </a:r>
              <a:endParaRPr lang="ru-RU" sz="3000" b="0" strike="noStrike" spc="-1">
                <a:latin typeface="Arial"/>
              </a:endParaRPr>
            </a:p>
          </p:txBody>
        </p:sp>
        <p:sp>
          <p:nvSpPr>
            <p:cNvPr id="320" name="CustomShape 4"/>
            <p:cNvSpPr/>
            <p:nvPr/>
          </p:nvSpPr>
          <p:spPr>
            <a:xfrm>
              <a:off x="708480" y="2123640"/>
              <a:ext cx="2729160" cy="3155040"/>
            </a:xfrm>
            <a:prstGeom prst="rect">
              <a:avLst/>
            </a:prstGeom>
            <a:solidFill>
              <a:srgbClr val="DCE6F2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9000" tIns="99000" rIns="99000" bIns="99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910"/>
                </a:spcAft>
              </a:pPr>
              <a:r>
                <a:rPr lang="ru-RU" sz="2600" b="0" strike="noStrike" spc="-1">
                  <a:solidFill>
                    <a:srgbClr val="000000"/>
                  </a:solidFill>
                  <a:latin typeface="Bookman Old Style"/>
                  <a:ea typeface="DejaVu Sans"/>
                </a:rPr>
                <a:t>копии документа, на основании которого сведения внесены в ЕГРН</a:t>
              </a:r>
              <a:endParaRPr lang="ru-RU" sz="2600" b="0" strike="noStrike" spc="-1">
                <a:latin typeface="Arial"/>
              </a:endParaRPr>
            </a:p>
          </p:txBody>
        </p:sp>
        <p:sp>
          <p:nvSpPr>
            <p:cNvPr id="321" name="CustomShape 5"/>
            <p:cNvSpPr/>
            <p:nvPr/>
          </p:nvSpPr>
          <p:spPr>
            <a:xfrm>
              <a:off x="3438720" y="2123640"/>
              <a:ext cx="2729160" cy="3155040"/>
            </a:xfrm>
            <a:prstGeom prst="rect">
              <a:avLst/>
            </a:prstGeom>
            <a:solidFill>
              <a:srgbClr val="DCE6F2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9000" tIns="99000" rIns="99000" bIns="99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910"/>
                </a:spcAft>
              </a:pPr>
              <a:r>
                <a:rPr lang="ru-RU" sz="2600" b="0" strike="noStrike" spc="-1">
                  <a:solidFill>
                    <a:srgbClr val="000000"/>
                  </a:solidFill>
                  <a:latin typeface="Bookman Old Style"/>
                  <a:ea typeface="DejaVu Sans"/>
                </a:rPr>
                <a:t>ином виде, определяемым Росреестром (например кадастровый план территории) </a:t>
              </a:r>
              <a:endParaRPr lang="ru-RU" sz="2600" b="0" strike="noStrike" spc="-1">
                <a:latin typeface="Arial"/>
              </a:endParaRPr>
            </a:p>
          </p:txBody>
        </p:sp>
        <p:sp>
          <p:nvSpPr>
            <p:cNvPr id="322" name="CustomShape 6"/>
            <p:cNvSpPr/>
            <p:nvPr/>
          </p:nvSpPr>
          <p:spPr>
            <a:xfrm>
              <a:off x="6168960" y="2123640"/>
              <a:ext cx="2729160" cy="3155040"/>
            </a:xfrm>
            <a:prstGeom prst="rect">
              <a:avLst/>
            </a:prstGeom>
            <a:solidFill>
              <a:srgbClr val="DCE6F2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9000" tIns="99000" rIns="99000" bIns="99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910"/>
                </a:spcAft>
              </a:pPr>
              <a:r>
                <a:rPr lang="ru-RU" sz="2600" b="0" strike="noStrike" spc="-1">
                  <a:solidFill>
                    <a:srgbClr val="000000"/>
                  </a:solidFill>
                  <a:latin typeface="Bookman Old Style"/>
                  <a:ea typeface="DejaVu Sans"/>
                </a:rPr>
                <a:t>выписки из ЕГРН</a:t>
              </a:r>
              <a:endParaRPr lang="ru-RU" sz="2600" b="0" strike="noStrike" spc="-1">
                <a:latin typeface="Arial"/>
              </a:endParaRPr>
            </a:p>
          </p:txBody>
        </p:sp>
        <p:sp>
          <p:nvSpPr>
            <p:cNvPr id="323" name="CustomShape 7"/>
            <p:cNvSpPr/>
            <p:nvPr/>
          </p:nvSpPr>
          <p:spPr>
            <a:xfrm>
              <a:off x="704520" y="5279400"/>
              <a:ext cx="8197560" cy="349560"/>
            </a:xfrm>
            <a:prstGeom prst="rect">
              <a:avLst/>
            </a:prstGeom>
            <a:solidFill>
              <a:srgbClr val="4775A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" name="Рисунок 4"/>
          <p:cNvPicPr/>
          <p:nvPr/>
        </p:nvPicPr>
        <p:blipFill>
          <a:blip r:embed="rId2"/>
          <a:stretch/>
        </p:blipFill>
        <p:spPr>
          <a:xfrm>
            <a:off x="180000" y="344160"/>
            <a:ext cx="9435600" cy="6675120"/>
          </a:xfrm>
          <a:prstGeom prst="rect">
            <a:avLst/>
          </a:prstGeom>
          <a:ln w="0">
            <a:noFill/>
          </a:ln>
        </p:spPr>
      </p:pic>
      <p:sp>
        <p:nvSpPr>
          <p:cNvPr id="325" name="CustomShape 1"/>
          <p:cNvSpPr/>
          <p:nvPr/>
        </p:nvSpPr>
        <p:spPr>
          <a:xfrm>
            <a:off x="690840" y="1040040"/>
            <a:ext cx="8819640" cy="759960"/>
          </a:xfrm>
          <a:prstGeom prst="rect">
            <a:avLst/>
          </a:prstGeom>
          <a:solidFill>
            <a:srgbClr val="DBEEF4"/>
          </a:solidFill>
          <a:ln w="0">
            <a:solidFill>
              <a:srgbClr val="DBEEF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Сведения содержащиеся в ЕГРН, предоставляются одним из способов: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26" name="CustomShape 2"/>
          <p:cNvSpPr/>
          <p:nvPr/>
        </p:nvSpPr>
        <p:spPr>
          <a:xfrm>
            <a:off x="540000" y="2042640"/>
            <a:ext cx="8914320" cy="1144080"/>
          </a:xfrm>
          <a:prstGeom prst="rect">
            <a:avLst/>
          </a:prstGeom>
          <a:gradFill rotWithShape="0">
            <a:gsLst>
              <a:gs pos="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216000" indent="-215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1" strike="noStrike" spc="-1">
                <a:latin typeface="Times New Roman"/>
              </a:rPr>
              <a:t>в электронной форме путем заполнения формы запроса в личном кабинете на официальном сайте Росреестра (https://rosreestr.gov.ru);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27" name="CustomShape 3"/>
          <p:cNvSpPr/>
          <p:nvPr/>
        </p:nvSpPr>
        <p:spPr>
          <a:xfrm rot="16200">
            <a:off x="508680" y="3196800"/>
            <a:ext cx="8915760" cy="1249920"/>
          </a:xfrm>
          <a:prstGeom prst="rect">
            <a:avLst/>
          </a:prstGeom>
          <a:gradFill rotWithShape="0">
            <a:gsLst>
              <a:gs pos="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216000" indent="-215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1" strike="noStrike" spc="-1">
                <a:latin typeface="Times New Roman"/>
              </a:rPr>
              <a:t>в виде бумажного документа установленной формы при личном обращении в любом офисе приема-выдачи документов Многофункционального центра предоставления государственных и муниципальных услуг;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28" name="CustomShape 4"/>
          <p:cNvSpPr/>
          <p:nvPr/>
        </p:nvSpPr>
        <p:spPr>
          <a:xfrm>
            <a:off x="542880" y="4754520"/>
            <a:ext cx="8914320" cy="1144080"/>
          </a:xfrm>
          <a:prstGeom prst="rect">
            <a:avLst/>
          </a:prstGeom>
          <a:gradFill rotWithShape="0">
            <a:gsLst>
              <a:gs pos="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216000" indent="-215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1" strike="noStrike" spc="-1" dirty="0">
                <a:latin typeface="Times New Roman"/>
              </a:rPr>
              <a:t>в виде бумажного документа путем его отправки по почте в адрес Филиала «ФГБУ ФКП </a:t>
            </a:r>
            <a:r>
              <a:rPr lang="ru-RU" sz="2200" b="1" strike="noStrike" spc="-1">
                <a:latin typeface="Times New Roman"/>
              </a:rPr>
              <a:t>Росреестра»;</a:t>
            </a:r>
            <a:endParaRPr lang="ru-RU" sz="2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CustomShape 1"/>
          <p:cNvSpPr/>
          <p:nvPr/>
        </p:nvSpPr>
        <p:spPr>
          <a:xfrm>
            <a:off x="681120" y="365040"/>
            <a:ext cx="8542440" cy="132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0" name="Рисунок 4"/>
          <p:cNvPicPr/>
          <p:nvPr/>
        </p:nvPicPr>
        <p:blipFill>
          <a:blip r:embed="rId2"/>
          <a:stretch/>
        </p:blipFill>
        <p:spPr>
          <a:xfrm>
            <a:off x="105120" y="163080"/>
            <a:ext cx="9694800" cy="6856560"/>
          </a:xfrm>
          <a:prstGeom prst="rect">
            <a:avLst/>
          </a:prstGeom>
          <a:ln w="0">
            <a:noFill/>
          </a:ln>
        </p:spPr>
      </p:pic>
      <p:sp>
        <p:nvSpPr>
          <p:cNvPr id="331" name="CustomShape 2"/>
          <p:cNvSpPr/>
          <p:nvPr/>
        </p:nvSpPr>
        <p:spPr>
          <a:xfrm>
            <a:off x="495000" y="1322280"/>
            <a:ext cx="8864640" cy="155736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100000">
                <a:srgbClr val="729FCF"/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</a:rPr>
              <a:t>На основании одного запроса о предоставлении сведений предоставляется </a:t>
            </a:r>
            <a:r>
              <a:rPr lang="ru-RU" sz="1800" b="1" u="sng" strike="noStrike" spc="-1">
                <a:solidFill>
                  <a:srgbClr val="000000"/>
                </a:solidFill>
                <a:uFillTx/>
                <a:latin typeface="Times New Roman"/>
              </a:rPr>
              <a:t>один документ</a:t>
            </a:r>
            <a:r>
              <a:rPr lang="ru-RU" sz="1800" b="1" strike="noStrike" spc="-1">
                <a:solidFill>
                  <a:srgbClr val="000000"/>
                </a:solidFill>
                <a:latin typeface="Times New Roman"/>
              </a:rPr>
              <a:t>, в виде которого предоставляются сведения, содержащиеся в Едином государственном реестре недвижимости.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32" name="CustomShape 3"/>
          <p:cNvSpPr/>
          <p:nvPr/>
        </p:nvSpPr>
        <p:spPr>
          <a:xfrm>
            <a:off x="540000" y="3650040"/>
            <a:ext cx="8819640" cy="120960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100000">
                <a:srgbClr val="729FCF"/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</a:rPr>
              <a:t>Сведения содержание в ЕГРН, предоставляются на основании запроса, независимо от способа предоставления актуальными (действительными) на дату подписания соответствующей выписки из ЕГРН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CustomShape 1"/>
          <p:cNvSpPr/>
          <p:nvPr/>
        </p:nvSpPr>
        <p:spPr>
          <a:xfrm>
            <a:off x="681120" y="365040"/>
            <a:ext cx="8542440" cy="132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4" name="Рисунок 4"/>
          <p:cNvPicPr/>
          <p:nvPr/>
        </p:nvPicPr>
        <p:blipFill>
          <a:blip r:embed="rId2"/>
          <a:stretch/>
        </p:blipFill>
        <p:spPr>
          <a:xfrm>
            <a:off x="360000" y="221040"/>
            <a:ext cx="9355680" cy="6618600"/>
          </a:xfrm>
          <a:prstGeom prst="rect">
            <a:avLst/>
          </a:prstGeom>
          <a:ln w="0">
            <a:noFill/>
          </a:ln>
        </p:spPr>
      </p:pic>
      <p:sp>
        <p:nvSpPr>
          <p:cNvPr id="335" name="CustomShape 2"/>
          <p:cNvSpPr/>
          <p:nvPr/>
        </p:nvSpPr>
        <p:spPr>
          <a:xfrm rot="6600">
            <a:off x="720720" y="727560"/>
            <a:ext cx="8540640" cy="980640"/>
          </a:xfrm>
          <a:prstGeom prst="rect">
            <a:avLst/>
          </a:prstGeom>
          <a:gradFill rotWithShape="0">
            <a:gsLst>
              <a:gs pos="0">
                <a:srgbClr val="3465A4"/>
              </a:gs>
              <a:gs pos="100000">
                <a:srgbClr val="3465A4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200" b="1" strike="noStrike" spc="-1">
                <a:latin typeface="Times New Roman"/>
              </a:rPr>
              <a:t>В соответствии с п.п.8 п.13 ст. 62 Закона о регистрации, сведения ограниченного доступа, а именно: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36" name="CustomShape 3"/>
          <p:cNvSpPr/>
          <p:nvPr/>
        </p:nvSpPr>
        <p:spPr>
          <a:xfrm>
            <a:off x="540000" y="1964520"/>
            <a:ext cx="5759640" cy="163512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100000">
                <a:srgbClr val="729FCF"/>
              </a:gs>
            </a:gsLst>
            <a:path path="rect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16000" indent="-215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1" strike="noStrike" spc="-1">
                <a:latin typeface="Times New Roman"/>
              </a:rPr>
              <a:t>о дате получения органом регистрации прав заявления о государственном кадастровом учете и (или) государственной регистрации прав и прилагаемых к нему документов; 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37" name="CustomShape 4"/>
          <p:cNvSpPr/>
          <p:nvPr/>
        </p:nvSpPr>
        <p:spPr>
          <a:xfrm>
            <a:off x="6660000" y="1964520"/>
            <a:ext cx="2553120" cy="163512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100000">
                <a:srgbClr val="729FCF"/>
              </a:gs>
            </a:gsLst>
            <a:path path="rect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16000" indent="-215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1" strike="noStrike" spc="-1">
                <a:latin typeface="Times New Roman"/>
              </a:rPr>
              <a:t>о содержании правоустанавли-вающих документов; 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38" name="CustomShape 5"/>
          <p:cNvSpPr/>
          <p:nvPr/>
        </p:nvSpPr>
        <p:spPr>
          <a:xfrm>
            <a:off x="495000" y="3682080"/>
            <a:ext cx="2869920" cy="189648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100000">
                <a:srgbClr val="729FCF"/>
              </a:gs>
            </a:gsLst>
            <a:path path="rect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1000"/>
          </a:bodyPr>
          <a:lstStyle/>
          <a:p>
            <a:pPr marL="216000" indent="-215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1" strike="noStrike" spc="-1">
                <a:latin typeface="Times New Roman"/>
              </a:rPr>
              <a:t>обобщенные сведения о правах отдельного лица на имеющиеся или имевшиеся у него объекты недвижимости; 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39" name="CustomShape 6"/>
          <p:cNvSpPr/>
          <p:nvPr/>
        </p:nvSpPr>
        <p:spPr>
          <a:xfrm>
            <a:off x="3509280" y="3682080"/>
            <a:ext cx="2869920" cy="189648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100000">
                <a:srgbClr val="729FCF"/>
              </a:gs>
            </a:gsLst>
            <a:path path="rect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16000" indent="-215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1" strike="noStrike" spc="-1">
                <a:latin typeface="Times New Roman"/>
              </a:rPr>
              <a:t>сведения в виде копии документа, на основании которого сведения внесены в ЕГРН;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40" name="CustomShape 7"/>
          <p:cNvSpPr/>
          <p:nvPr/>
        </p:nvSpPr>
        <p:spPr>
          <a:xfrm>
            <a:off x="6523200" y="3682080"/>
            <a:ext cx="2869920" cy="189648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100000">
                <a:srgbClr val="729FCF"/>
              </a:gs>
            </a:gsLst>
            <a:path path="rect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1000"/>
          </a:bodyPr>
          <a:lstStyle/>
          <a:p>
            <a:pPr marL="216000" indent="-215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1" strike="noStrike" spc="-1">
                <a:latin typeface="Times New Roman"/>
              </a:rPr>
              <a:t>сведения о признании правообладателя недееспособным или ограниченно дееспособным</a:t>
            </a:r>
            <a:r>
              <a:rPr lang="ru-RU" sz="1000" b="1" strike="noStrike" spc="-1">
                <a:latin typeface="Arial"/>
              </a:rPr>
              <a:t>  </a:t>
            </a:r>
            <a:r>
              <a:rPr lang="ru-RU" sz="2200" b="1" strike="noStrike" spc="-1">
                <a:latin typeface="Times New Roman"/>
              </a:rPr>
              <a:t>предоставляются</a:t>
            </a:r>
            <a:r>
              <a:rPr lang="ru-RU" sz="2000" b="1" strike="noStrike" spc="-1">
                <a:latin typeface="Times New Roman"/>
              </a:rPr>
              <a:t> 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681120" y="365040"/>
            <a:ext cx="8542440" cy="132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42" name="Рисунок 4_0"/>
          <p:cNvPicPr/>
          <p:nvPr/>
        </p:nvPicPr>
        <p:blipFill>
          <a:blip r:embed="rId2"/>
          <a:stretch/>
        </p:blipFill>
        <p:spPr>
          <a:xfrm>
            <a:off x="105840" y="1080"/>
            <a:ext cx="9694800" cy="6856560"/>
          </a:xfrm>
          <a:prstGeom prst="rect">
            <a:avLst/>
          </a:prstGeom>
          <a:ln w="0">
            <a:noFill/>
          </a:ln>
        </p:spPr>
      </p:pic>
      <p:sp>
        <p:nvSpPr>
          <p:cNvPr id="343" name="CustomShape 2"/>
          <p:cNvSpPr/>
          <p:nvPr/>
        </p:nvSpPr>
        <p:spPr>
          <a:xfrm>
            <a:off x="681120" y="900000"/>
            <a:ext cx="8914680" cy="445860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100000">
                <a:srgbClr val="729FCF"/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216000" indent="-21564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1" strike="noStrike" spc="-1">
                <a:latin typeface="Times New Roman"/>
              </a:rPr>
              <a:t>Арбитражному управляющему, лицам, получившим доверенность от арбитражного управляющего, внешнему управляющему, конкурсному управляющему в деле о банкротстве в отношении объектов недвижимости, принадлежащих (принадлежавших) соответствующему должнику, лицам, входящим в состав органов управления должника, контролирующим должника лицам, временной администрации финансовой организации в отношении объектов недвижимости, принадлежащих (принадлежавших) соответствующему должнику, если соответствующие сведения необходимы для осуществления полномочий арбитражного управляющего, внешнего управляющего, конкурсного управляющего в деле о банкротстве, временной администрации финансовой организации в соответствии с Федеральным законом от 26 октября 2002 года N 127-ФЗ "О несостоятельности (банкротстве)"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Рисунок 4_2"/>
          <p:cNvPicPr/>
          <p:nvPr/>
        </p:nvPicPr>
        <p:blipFill>
          <a:blip r:embed="rId2"/>
          <a:stretch/>
        </p:blipFill>
        <p:spPr>
          <a:xfrm>
            <a:off x="105840" y="1080"/>
            <a:ext cx="9693720" cy="6855480"/>
          </a:xfrm>
          <a:prstGeom prst="rect">
            <a:avLst/>
          </a:prstGeom>
          <a:ln w="0">
            <a:noFill/>
          </a:ln>
        </p:spPr>
      </p:pic>
      <p:sp>
        <p:nvSpPr>
          <p:cNvPr id="345" name="CustomShape 1"/>
          <p:cNvSpPr/>
          <p:nvPr/>
        </p:nvSpPr>
        <p:spPr>
          <a:xfrm>
            <a:off x="504000" y="1570680"/>
            <a:ext cx="9069840" cy="3368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346" name="CustomShape 2"/>
          <p:cNvSpPr/>
          <p:nvPr/>
        </p:nvSpPr>
        <p:spPr>
          <a:xfrm>
            <a:off x="504000" y="720000"/>
            <a:ext cx="8869320" cy="1259280"/>
          </a:xfrm>
          <a:prstGeom prst="rect">
            <a:avLst/>
          </a:prstGeom>
          <a:gradFill rotWithShape="0">
            <a:gsLst>
              <a:gs pos="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r>
              <a:rPr lang="ru-RU" sz="2200" b="1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В соответствии с п.42 Порядка запрос о предоставлении сведений ограниченного доступа, представленный заявителем (его представителем), заверяется: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47" name="CustomShape 3"/>
          <p:cNvSpPr/>
          <p:nvPr/>
        </p:nvSpPr>
        <p:spPr>
          <a:xfrm>
            <a:off x="504000" y="2340000"/>
            <a:ext cx="8914320" cy="324108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50000">
                <a:srgbClr val="729FCF"/>
              </a:gs>
              <a:gs pos="100000">
                <a:srgbClr val="729FCF">
                  <a:alpha val="0"/>
                </a:srgbClr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r>
              <a:rPr lang="ru-RU" sz="2200" b="1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подписью арбитражного управляющего, внешнего управляющего, конкурсного управляющего, если заявителем является арбитражный управляющий, внешний управляющий, конкурсный управляющий, запрашивающий сведения в отношении объектов недвижимости, принадлежащих должнику, лицам, входящим в состав органов управления должника, контролирующим должника лицам;</a:t>
            </a:r>
            <a:endParaRPr lang="ru-RU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" name="Рисунок 4_3"/>
          <p:cNvPicPr/>
          <p:nvPr/>
        </p:nvPicPr>
        <p:blipFill>
          <a:blip r:embed="rId2">
            <a:alphaModFix amt="50000"/>
          </a:blip>
          <a:stretch/>
        </p:blipFill>
        <p:spPr>
          <a:xfrm>
            <a:off x="106200" y="0"/>
            <a:ext cx="9693720" cy="6839280"/>
          </a:xfrm>
          <a:prstGeom prst="rect">
            <a:avLst/>
          </a:prstGeom>
          <a:ln w="0">
            <a:noFill/>
          </a:ln>
        </p:spPr>
      </p:pic>
      <p:sp>
        <p:nvSpPr>
          <p:cNvPr id="349" name="CustomShape 1"/>
          <p:cNvSpPr/>
          <p:nvPr/>
        </p:nvSpPr>
        <p:spPr>
          <a:xfrm>
            <a:off x="432000" y="1365840"/>
            <a:ext cx="9069840" cy="447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350" name="CustomShape 2"/>
          <p:cNvSpPr/>
          <p:nvPr/>
        </p:nvSpPr>
        <p:spPr>
          <a:xfrm>
            <a:off x="495000" y="900000"/>
            <a:ext cx="8914320" cy="449928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100000">
                <a:srgbClr val="729FCF"/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200" b="1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В соответствии п.49 Порядка, если запрос о предоставлении сведений ограниченного доступа представлен в электронной форме, предусмотренные настоящим пунктом электронный документ (электронный образ документа), подтверждающий полномочия заявителя действовать от имени юридического лица без доверенности, а также копия вступившего в законную силу определения арбитражного суда об утверждении арбитражного управляющего, конкурсного управляющего, решение контрольного органа о назначении временной администрации финансовой организации не прилагаются при условии включения сведений об указанных выше документах, а также о содержащихся в них сведениях о заявителе в сертификат ключа проверки усиленной квалифицированной электронной подписи.</a:t>
            </a:r>
            <a:endParaRPr lang="ru-RU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737</Words>
  <Application>Microsoft Office PowerPoint</Application>
  <PresentationFormat>Лист A4 (210x297 мм)</PresentationFormat>
  <Paragraphs>40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13</vt:i4>
      </vt:variant>
    </vt:vector>
  </HeadingPairs>
  <TitlesOfParts>
    <vt:vector size="26" baseType="lpstr">
      <vt:lpstr>Arial</vt:lpstr>
      <vt:lpstr>Bookman Old Style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Предоставление сведений, содержащихся в Едином государственном реестре  недвижимости</dc:title>
  <dc:subject/>
  <dc:creator>Зайнетдинова Эльзида Мухаматгаяновна</dc:creator>
  <dc:description/>
  <cp:lastModifiedBy>User</cp:lastModifiedBy>
  <cp:revision>16</cp:revision>
  <dcterms:modified xsi:type="dcterms:W3CDTF">2022-12-09T08:13:39Z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13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