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2"/>
  </p:notesMasterIdLst>
  <p:sldIdLst>
    <p:sldId id="280" r:id="rId2"/>
    <p:sldId id="2121" r:id="rId3"/>
    <p:sldId id="2122" r:id="rId4"/>
    <p:sldId id="2220" r:id="rId5"/>
    <p:sldId id="281" r:id="rId6"/>
    <p:sldId id="1154" r:id="rId7"/>
    <p:sldId id="256" r:id="rId8"/>
    <p:sldId id="1144" r:id="rId9"/>
    <p:sldId id="1151" r:id="rId10"/>
    <p:sldId id="1145" r:id="rId11"/>
    <p:sldId id="269" r:id="rId12"/>
    <p:sldId id="1161" r:id="rId13"/>
    <p:sldId id="1137" r:id="rId14"/>
    <p:sldId id="260" r:id="rId15"/>
    <p:sldId id="283" r:id="rId16"/>
    <p:sldId id="1162" r:id="rId17"/>
    <p:sldId id="1043" r:id="rId18"/>
    <p:sldId id="299" r:id="rId19"/>
    <p:sldId id="300" r:id="rId20"/>
    <p:sldId id="1102" r:id="rId21"/>
    <p:sldId id="288" r:id="rId22"/>
    <p:sldId id="293" r:id="rId23"/>
    <p:sldId id="1159" r:id="rId24"/>
    <p:sldId id="286" r:id="rId25"/>
    <p:sldId id="287" r:id="rId26"/>
    <p:sldId id="968" r:id="rId27"/>
    <p:sldId id="1141" r:id="rId28"/>
    <p:sldId id="1149" r:id="rId29"/>
    <p:sldId id="1157" r:id="rId30"/>
    <p:sldId id="946" r:id="rId31"/>
    <p:sldId id="947" r:id="rId32"/>
    <p:sldId id="488" r:id="rId33"/>
    <p:sldId id="490" r:id="rId34"/>
    <p:sldId id="491" r:id="rId35"/>
    <p:sldId id="1134" r:id="rId36"/>
    <p:sldId id="1165" r:id="rId37"/>
    <p:sldId id="920" r:id="rId38"/>
    <p:sldId id="1135" r:id="rId39"/>
    <p:sldId id="1100" r:id="rId40"/>
    <p:sldId id="873" r:id="rId41"/>
    <p:sldId id="874" r:id="rId42"/>
    <p:sldId id="458" r:id="rId43"/>
    <p:sldId id="895" r:id="rId44"/>
    <p:sldId id="1155" r:id="rId45"/>
    <p:sldId id="916" r:id="rId46"/>
    <p:sldId id="1268" r:id="rId47"/>
    <p:sldId id="1160" r:id="rId48"/>
    <p:sldId id="917" r:id="rId49"/>
    <p:sldId id="404" r:id="rId50"/>
    <p:sldId id="405" r:id="rId51"/>
    <p:sldId id="263" r:id="rId52"/>
    <p:sldId id="1271" r:id="rId53"/>
    <p:sldId id="604" r:id="rId54"/>
    <p:sldId id="605" r:id="rId55"/>
    <p:sldId id="606" r:id="rId56"/>
    <p:sldId id="607" r:id="rId57"/>
    <p:sldId id="1101" r:id="rId58"/>
    <p:sldId id="907" r:id="rId59"/>
    <p:sldId id="905" r:id="rId60"/>
    <p:sldId id="1014" r:id="rId61"/>
    <p:sldId id="1015" r:id="rId62"/>
    <p:sldId id="1016" r:id="rId63"/>
    <p:sldId id="1017" r:id="rId64"/>
    <p:sldId id="1076" r:id="rId65"/>
    <p:sldId id="860" r:id="rId66"/>
    <p:sldId id="761" r:id="rId67"/>
    <p:sldId id="762" r:id="rId68"/>
    <p:sldId id="1259" r:id="rId69"/>
    <p:sldId id="763" r:id="rId70"/>
    <p:sldId id="764" r:id="rId71"/>
    <p:sldId id="765" r:id="rId72"/>
    <p:sldId id="766" r:id="rId73"/>
    <p:sldId id="305" r:id="rId74"/>
    <p:sldId id="1146" r:id="rId75"/>
    <p:sldId id="950" r:id="rId76"/>
    <p:sldId id="1132" r:id="rId77"/>
    <p:sldId id="954" r:id="rId78"/>
    <p:sldId id="1033" r:id="rId79"/>
    <p:sldId id="960" r:id="rId80"/>
    <p:sldId id="354" r:id="rId81"/>
    <p:sldId id="1269" r:id="rId82"/>
    <p:sldId id="355" r:id="rId83"/>
    <p:sldId id="1138" r:id="rId84"/>
    <p:sldId id="356" r:id="rId85"/>
    <p:sldId id="904" r:id="rId86"/>
    <p:sldId id="357" r:id="rId87"/>
    <p:sldId id="358" r:id="rId88"/>
    <p:sldId id="359" r:id="rId89"/>
    <p:sldId id="899" r:id="rId90"/>
    <p:sldId id="971" r:id="rId91"/>
    <p:sldId id="360" r:id="rId92"/>
    <p:sldId id="361" r:id="rId93"/>
    <p:sldId id="1167" r:id="rId94"/>
    <p:sldId id="1168" r:id="rId95"/>
    <p:sldId id="1169" r:id="rId96"/>
    <p:sldId id="1170" r:id="rId97"/>
    <p:sldId id="1171" r:id="rId98"/>
    <p:sldId id="1172" r:id="rId99"/>
    <p:sldId id="1173" r:id="rId100"/>
    <p:sldId id="1174" r:id="rId101"/>
    <p:sldId id="1175" r:id="rId102"/>
    <p:sldId id="1176" r:id="rId103"/>
    <p:sldId id="1177" r:id="rId104"/>
    <p:sldId id="1178" r:id="rId105"/>
    <p:sldId id="1179" r:id="rId106"/>
    <p:sldId id="1180" r:id="rId107"/>
    <p:sldId id="1181" r:id="rId108"/>
    <p:sldId id="1182" r:id="rId109"/>
    <p:sldId id="1183" r:id="rId110"/>
    <p:sldId id="1184" r:id="rId111"/>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Ряховский Дмитрий Иванович" initials="РДИ" lastIdx="1" clrIdx="0">
    <p:extLst>
      <p:ext uri="{19B8F6BF-5375-455C-9EA6-DF929625EA0E}">
        <p15:presenceInfo xmlns:p15="http://schemas.microsoft.com/office/powerpoint/2012/main" userId="S-1-5-21-253769567-97405767-927750060-1055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1" autoAdjust="0"/>
    <p:restoredTop sz="94660"/>
  </p:normalViewPr>
  <p:slideViewPr>
    <p:cSldViewPr snapToGrid="0">
      <p:cViewPr varScale="1">
        <p:scale>
          <a:sx n="108" d="100"/>
          <a:sy n="108" d="100"/>
        </p:scale>
        <p:origin x="43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commentAuthors" Target="commentAuthor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7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General</c:formatCode>
                <c:ptCount val="3"/>
                <c:pt idx="0" formatCode="#,##0.0">
                  <c:v>9.4</c:v>
                </c:pt>
                <c:pt idx="1">
                  <c:v>6.2</c:v>
                </c:pt>
                <c:pt idx="2">
                  <c:v>8.1</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274029008"/>
        <c:axId val="274025088"/>
      </c:barChart>
      <c:catAx>
        <c:axId val="274029008"/>
        <c:scaling>
          <c:orientation val="minMax"/>
        </c:scaling>
        <c:delete val="1"/>
        <c:axPos val="b"/>
        <c:numFmt formatCode="General" sourceLinked="1"/>
        <c:majorTickMark val="none"/>
        <c:minorTickMark val="none"/>
        <c:tickLblPos val="nextTo"/>
        <c:crossAx val="274025088"/>
        <c:crosses val="autoZero"/>
        <c:auto val="1"/>
        <c:lblAlgn val="ctr"/>
        <c:lblOffset val="100"/>
        <c:noMultiLvlLbl val="0"/>
      </c:catAx>
      <c:valAx>
        <c:axId val="274025088"/>
        <c:scaling>
          <c:orientation val="minMax"/>
        </c:scaling>
        <c:delete val="1"/>
        <c:axPos val="l"/>
        <c:numFmt formatCode="#,##0.0" sourceLinked="1"/>
        <c:majorTickMark val="none"/>
        <c:minorTickMark val="none"/>
        <c:tickLblPos val="nextTo"/>
        <c:crossAx val="27402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7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General</c:formatCode>
                <c:ptCount val="3"/>
                <c:pt idx="0" formatCode="#,##0.0">
                  <c:v>7.5</c:v>
                </c:pt>
                <c:pt idx="1">
                  <c:v>5.0999999999999996</c:v>
                </c:pt>
                <c:pt idx="2" formatCode="#,##0.0">
                  <c:v>4.8</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274028616"/>
        <c:axId val="274026264"/>
      </c:barChart>
      <c:catAx>
        <c:axId val="274028616"/>
        <c:scaling>
          <c:orientation val="minMax"/>
        </c:scaling>
        <c:delete val="1"/>
        <c:axPos val="b"/>
        <c:numFmt formatCode="General" sourceLinked="1"/>
        <c:majorTickMark val="none"/>
        <c:minorTickMark val="none"/>
        <c:tickLblPos val="nextTo"/>
        <c:crossAx val="274026264"/>
        <c:crosses val="autoZero"/>
        <c:auto val="1"/>
        <c:lblAlgn val="ctr"/>
        <c:lblOffset val="100"/>
        <c:noMultiLvlLbl val="0"/>
      </c:catAx>
      <c:valAx>
        <c:axId val="274026264"/>
        <c:scaling>
          <c:orientation val="minMax"/>
        </c:scaling>
        <c:delete val="1"/>
        <c:axPos val="l"/>
        <c:numFmt formatCode="#,##0.0" sourceLinked="1"/>
        <c:majorTickMark val="none"/>
        <c:minorTickMark val="none"/>
        <c:tickLblPos val="nextTo"/>
        <c:crossAx val="2740286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313848922935"/>
          <c:y val="0.138018384009232"/>
          <c:w val="0.59041349500763596"/>
          <c:h val="0.723963231981537"/>
        </c:manualLayout>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dLbl>
              <c:idx val="2"/>
              <c:spPr>
                <a:noFill/>
                <a:ln>
                  <a:noFill/>
                </a:ln>
                <a:effectLst/>
              </c:spPr>
              <c:txPr>
                <a:bodyPr rot="0" spcFirstLastPara="1" vertOverflow="ellipsis" vert="horz" wrap="square" lIns="0" tIns="19050" rIns="0" bIns="19050" anchor="ctr" anchorCtr="1">
                  <a:noAutofit/>
                </a:bodyPr>
                <a:lstStyle/>
                <a:p>
                  <a:pPr>
                    <a:defRPr sz="6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04C3-4EE5-8C5E-936AFB716471}"/>
                </c:ext>
              </c:extLst>
            </c:dLbl>
            <c:spPr>
              <a:noFill/>
              <a:ln>
                <a:noFill/>
              </a:ln>
              <a:effectLst/>
            </c:spPr>
            <c:txPr>
              <a:bodyPr rot="0" spcFirstLastPara="1" vertOverflow="ellipsis" vert="horz" wrap="square" lIns="0" tIns="19050" rIns="0" bIns="19050" anchor="ctr" anchorCtr="1">
                <a:spAutoFit/>
              </a:bodyPr>
              <a:lstStyle/>
              <a:p>
                <a:pPr>
                  <a:defRPr sz="6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#,##0.0</c:formatCode>
                <c:ptCount val="3"/>
                <c:pt idx="0">
                  <c:v>1809.5</c:v>
                </c:pt>
                <c:pt idx="1">
                  <c:v>2781.6</c:v>
                </c:pt>
                <c:pt idx="2">
                  <c:v>3123.5</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274030968"/>
        <c:axId val="274026656"/>
      </c:barChart>
      <c:catAx>
        <c:axId val="274030968"/>
        <c:scaling>
          <c:orientation val="minMax"/>
        </c:scaling>
        <c:delete val="1"/>
        <c:axPos val="b"/>
        <c:numFmt formatCode="General" sourceLinked="1"/>
        <c:majorTickMark val="none"/>
        <c:minorTickMark val="none"/>
        <c:tickLblPos val="nextTo"/>
        <c:crossAx val="274026656"/>
        <c:crosses val="autoZero"/>
        <c:auto val="1"/>
        <c:lblAlgn val="ctr"/>
        <c:lblOffset val="100"/>
        <c:noMultiLvlLbl val="0"/>
      </c:catAx>
      <c:valAx>
        <c:axId val="274026656"/>
        <c:scaling>
          <c:orientation val="minMax"/>
        </c:scaling>
        <c:delete val="1"/>
        <c:axPos val="l"/>
        <c:numFmt formatCode="#,##0.0" sourceLinked="1"/>
        <c:majorTickMark val="none"/>
        <c:minorTickMark val="none"/>
        <c:tickLblPos val="nextTo"/>
        <c:crossAx val="2740309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5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0.0%</c:formatCode>
                <c:ptCount val="3"/>
                <c:pt idx="0">
                  <c:v>0.96950000000000003</c:v>
                </c:pt>
                <c:pt idx="1">
                  <c:v>0.99380000000000002</c:v>
                </c:pt>
                <c:pt idx="2">
                  <c:v>0.99509999999999998</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332789312"/>
        <c:axId val="332785784"/>
      </c:barChart>
      <c:catAx>
        <c:axId val="332789312"/>
        <c:scaling>
          <c:orientation val="minMax"/>
        </c:scaling>
        <c:delete val="1"/>
        <c:axPos val="b"/>
        <c:numFmt formatCode="General" sourceLinked="1"/>
        <c:majorTickMark val="none"/>
        <c:minorTickMark val="none"/>
        <c:tickLblPos val="nextTo"/>
        <c:crossAx val="332785784"/>
        <c:crosses val="autoZero"/>
        <c:auto val="1"/>
        <c:lblAlgn val="ctr"/>
        <c:lblOffset val="100"/>
        <c:noMultiLvlLbl val="0"/>
      </c:catAx>
      <c:valAx>
        <c:axId val="332785784"/>
        <c:scaling>
          <c:orientation val="minMax"/>
        </c:scaling>
        <c:delete val="1"/>
        <c:axPos val="l"/>
        <c:numFmt formatCode="0.0%" sourceLinked="1"/>
        <c:majorTickMark val="none"/>
        <c:minorTickMark val="none"/>
        <c:tickLblPos val="nextTo"/>
        <c:crossAx val="332789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6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0%</c:formatCode>
                <c:ptCount val="3"/>
                <c:pt idx="0">
                  <c:v>0.82</c:v>
                </c:pt>
                <c:pt idx="1">
                  <c:v>0.86</c:v>
                </c:pt>
                <c:pt idx="2">
                  <c:v>0.85</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332790880"/>
        <c:axId val="332786568"/>
      </c:barChart>
      <c:catAx>
        <c:axId val="332790880"/>
        <c:scaling>
          <c:orientation val="minMax"/>
        </c:scaling>
        <c:delete val="1"/>
        <c:axPos val="b"/>
        <c:numFmt formatCode="General" sourceLinked="1"/>
        <c:majorTickMark val="none"/>
        <c:minorTickMark val="none"/>
        <c:tickLblPos val="nextTo"/>
        <c:crossAx val="332786568"/>
        <c:crosses val="autoZero"/>
        <c:auto val="1"/>
        <c:lblAlgn val="ctr"/>
        <c:lblOffset val="100"/>
        <c:noMultiLvlLbl val="0"/>
      </c:catAx>
      <c:valAx>
        <c:axId val="332786568"/>
        <c:scaling>
          <c:orientation val="minMax"/>
        </c:scaling>
        <c:delete val="1"/>
        <c:axPos val="l"/>
        <c:numFmt formatCode="0%" sourceLinked="1"/>
        <c:majorTickMark val="none"/>
        <c:minorTickMark val="none"/>
        <c:tickLblPos val="nextTo"/>
        <c:crossAx val="332790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6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0%</c:formatCode>
                <c:ptCount val="3"/>
                <c:pt idx="0">
                  <c:v>0.97</c:v>
                </c:pt>
                <c:pt idx="1">
                  <c:v>0.99</c:v>
                </c:pt>
                <c:pt idx="2">
                  <c:v>0.99</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332788136"/>
        <c:axId val="332786960"/>
      </c:barChart>
      <c:catAx>
        <c:axId val="332788136"/>
        <c:scaling>
          <c:orientation val="minMax"/>
        </c:scaling>
        <c:delete val="1"/>
        <c:axPos val="b"/>
        <c:numFmt formatCode="General" sourceLinked="1"/>
        <c:majorTickMark val="out"/>
        <c:minorTickMark val="none"/>
        <c:tickLblPos val="nextTo"/>
        <c:crossAx val="332786960"/>
        <c:crosses val="autoZero"/>
        <c:auto val="1"/>
        <c:lblAlgn val="ctr"/>
        <c:lblOffset val="100"/>
        <c:noMultiLvlLbl val="0"/>
      </c:catAx>
      <c:valAx>
        <c:axId val="332786960"/>
        <c:scaling>
          <c:orientation val="minMax"/>
        </c:scaling>
        <c:delete val="1"/>
        <c:axPos val="l"/>
        <c:numFmt formatCode="0%" sourceLinked="1"/>
        <c:majorTickMark val="out"/>
        <c:minorTickMark val="none"/>
        <c:tickLblPos val="nextTo"/>
        <c:crossAx val="3327881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Pt>
            <c:idx val="0"/>
            <c:invertIfNegative val="0"/>
            <c:bubble3D val="0"/>
            <c:spPr>
              <a:solidFill>
                <a:schemeClr val="tx1">
                  <a:lumMod val="60000"/>
                  <a:lumOff val="40000"/>
                </a:schemeClr>
              </a:solidFill>
              <a:ln>
                <a:noFill/>
              </a:ln>
              <a:effectLst/>
            </c:spPr>
            <c:extLst>
              <c:ext xmlns:c16="http://schemas.microsoft.com/office/drawing/2014/chart" uri="{C3380CC4-5D6E-409C-BE32-E72D297353CC}">
                <c16:uniqueId val="{00000003-04C3-4EE5-8C5E-936AFB716471}"/>
              </c:ext>
            </c:extLst>
          </c:dPt>
          <c:dPt>
            <c:idx val="1"/>
            <c:invertIfNegative val="0"/>
            <c:bubble3D val="0"/>
            <c:spPr>
              <a:solidFill>
                <a:srgbClr val="2470AE"/>
              </a:solidFill>
              <a:ln>
                <a:noFill/>
              </a:ln>
              <a:effectLst/>
            </c:spPr>
            <c:extLst>
              <c:ext xmlns:c16="http://schemas.microsoft.com/office/drawing/2014/chart" uri="{C3380CC4-5D6E-409C-BE32-E72D297353CC}">
                <c16:uniqueId val="{00000004-04C3-4EE5-8C5E-936AFB716471}"/>
              </c:ext>
            </c:extLst>
          </c:dPt>
          <c:dPt>
            <c:idx val="2"/>
            <c:invertIfNegative val="0"/>
            <c:bubble3D val="0"/>
            <c:spPr>
              <a:solidFill>
                <a:srgbClr val="E3801D"/>
              </a:solidFill>
              <a:ln>
                <a:noFill/>
              </a:ln>
              <a:effectLst/>
            </c:spPr>
            <c:extLst>
              <c:ext xmlns:c16="http://schemas.microsoft.com/office/drawing/2014/chart" uri="{C3380CC4-5D6E-409C-BE32-E72D297353CC}">
                <c16:uniqueId val="{00000005-04C3-4EE5-8C5E-936AFB716471}"/>
              </c:ext>
            </c:extLst>
          </c:dPt>
          <c:dLbls>
            <c:spPr>
              <a:noFill/>
              <a:ln>
                <a:noFill/>
              </a:ln>
              <a:effectLst/>
            </c:spPr>
            <c:txPr>
              <a:bodyPr rot="0" spcFirstLastPara="1" vertOverflow="ellipsis" vert="horz" wrap="square" lIns="0" tIns="19050" rIns="0" bIns="19050" anchor="ctr" anchorCtr="1">
                <a:spAutoFit/>
              </a:bodyPr>
              <a:lstStyle/>
              <a:p>
                <a:pPr>
                  <a:defRPr sz="600" b="1" i="0" u="none" strike="noStrike" kern="1200" baseline="0">
                    <a:solidFill>
                      <a:schemeClr val="tx1">
                        <a:lumMod val="75000"/>
                        <a:lumOff val="25000"/>
                      </a:schemeClr>
                    </a:solidFill>
                    <a:latin typeface="Roboto Condensed" panose="02000000000000000000" pitchFamily="2" charset="0"/>
                    <a:ea typeface="Roboto Condensed" panose="02000000000000000000" pitchFamily="2" charset="0"/>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numRef>
              <c:f>Лист1!$A$2:$A$4</c:f>
              <c:numCache>
                <c:formatCode>General</c:formatCode>
                <c:ptCount val="3"/>
                <c:pt idx="0">
                  <c:v>2019</c:v>
                </c:pt>
                <c:pt idx="1">
                  <c:v>2020</c:v>
                </c:pt>
                <c:pt idx="2">
                  <c:v>2021</c:v>
                </c:pt>
              </c:numCache>
            </c:numRef>
          </c:cat>
          <c:val>
            <c:numRef>
              <c:f>Лист1!$B$2:$B$4</c:f>
              <c:numCache>
                <c:formatCode>#,##0.0</c:formatCode>
                <c:ptCount val="3"/>
                <c:pt idx="0">
                  <c:v>33.299999999999997</c:v>
                </c:pt>
                <c:pt idx="1">
                  <c:v>33.6</c:v>
                </c:pt>
                <c:pt idx="2">
                  <c:v>49.7</c:v>
                </c:pt>
              </c:numCache>
            </c:numRef>
          </c:val>
          <c:extLst>
            <c:ext xmlns:c16="http://schemas.microsoft.com/office/drawing/2014/chart" uri="{C3380CC4-5D6E-409C-BE32-E72D297353CC}">
              <c16:uniqueId val="{00000000-04C3-4EE5-8C5E-936AFB716471}"/>
            </c:ext>
          </c:extLst>
        </c:ser>
        <c:dLbls>
          <c:showLegendKey val="0"/>
          <c:showVal val="0"/>
          <c:showCatName val="0"/>
          <c:showSerName val="0"/>
          <c:showPercent val="0"/>
          <c:showBubbleSize val="0"/>
        </c:dLbls>
        <c:gapWidth val="35"/>
        <c:axId val="332784608"/>
        <c:axId val="332786176"/>
      </c:barChart>
      <c:catAx>
        <c:axId val="332784608"/>
        <c:scaling>
          <c:orientation val="minMax"/>
        </c:scaling>
        <c:delete val="1"/>
        <c:axPos val="b"/>
        <c:numFmt formatCode="General" sourceLinked="1"/>
        <c:majorTickMark val="none"/>
        <c:minorTickMark val="none"/>
        <c:tickLblPos val="nextTo"/>
        <c:crossAx val="332786176"/>
        <c:crosses val="autoZero"/>
        <c:auto val="1"/>
        <c:lblAlgn val="ctr"/>
        <c:lblOffset val="100"/>
        <c:noMultiLvlLbl val="0"/>
      </c:catAx>
      <c:valAx>
        <c:axId val="332786176"/>
        <c:scaling>
          <c:orientation val="minMax"/>
        </c:scaling>
        <c:delete val="1"/>
        <c:axPos val="l"/>
        <c:numFmt formatCode="#,##0.0" sourceLinked="1"/>
        <c:majorTickMark val="none"/>
        <c:minorTickMark val="none"/>
        <c:tickLblPos val="nextTo"/>
        <c:crossAx val="33278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4.2204859675362503E-3"/>
          <c:y val="0.15563802905874899"/>
          <c:w val="0.98628442993513499"/>
          <c:h val="0.84009589063284595"/>
        </c:manualLayout>
      </c:layout>
      <c:lineChart>
        <c:grouping val="stacked"/>
        <c:varyColors val="0"/>
        <c:ser>
          <c:idx val="0"/>
          <c:order val="0"/>
          <c:tx>
            <c:strRef>
              <c:f>Лист1!$B$1</c:f>
              <c:strCache>
                <c:ptCount val="1"/>
                <c:pt idx="0">
                  <c:v>Ряд 1</c:v>
                </c:pt>
              </c:strCache>
            </c:strRef>
          </c:tx>
          <c:spPr>
            <a:ln>
              <a:solidFill>
                <a:srgbClr val="00B0F0"/>
              </a:solidFill>
            </a:ln>
          </c:spPr>
          <c:marker>
            <c:symbol val="circle"/>
            <c:size val="9"/>
            <c:spPr>
              <a:solidFill>
                <a:srgbClr val="00B0F0"/>
              </a:solidFill>
              <a:ln>
                <a:solidFill>
                  <a:srgbClr val="00B0F0"/>
                </a:solidFill>
              </a:ln>
            </c:spPr>
          </c:marker>
          <c:dLbls>
            <c:dLbl>
              <c:idx val="0"/>
              <c:layout>
                <c:manualLayout>
                  <c:x val="-3.4936638116934898E-2"/>
                  <c:y val="-7.43896142689211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46C-48ED-A7ED-0E2864FEABA1}"/>
                </c:ext>
              </c:extLst>
            </c:dLbl>
            <c:dLbl>
              <c:idx val="1"/>
              <c:layout>
                <c:manualLayout>
                  <c:x val="-1.6961205619739E-2"/>
                  <c:y val="-6.2125892097270298E-2"/>
                </c:manualLayout>
              </c:layout>
              <c:tx>
                <c:rich>
                  <a:bodyPr/>
                  <a:lstStyle/>
                  <a:p>
                    <a:r>
                      <a:rPr lang="en-US" dirty="0"/>
                      <a:t>9,4</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6C-48ED-A7ED-0E2864FEABA1}"/>
                </c:ext>
              </c:extLst>
            </c:dLbl>
            <c:dLbl>
              <c:idx val="2"/>
              <c:layout>
                <c:manualLayout>
                  <c:x val="-1.8767645596453799E-2"/>
                  <c:y val="-6.4067487166545894E-2"/>
                </c:manualLayout>
              </c:layout>
              <c:tx>
                <c:rich>
                  <a:bodyPr/>
                  <a:lstStyle/>
                  <a:p>
                    <a:r>
                      <a:rPr lang="en-US" dirty="0"/>
                      <a:t>6,2</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8D-4ABA-8F2D-28B3DA72B14C}"/>
                </c:ext>
              </c:extLst>
            </c:dLbl>
            <c:dLbl>
              <c:idx val="3"/>
              <c:layout>
                <c:manualLayout>
                  <c:x val="-5.5068718117112898E-2"/>
                  <c:y val="-8.0490832126077896E-2"/>
                </c:manualLayout>
              </c:layout>
              <c:tx>
                <c:rich>
                  <a:bodyPr/>
                  <a:lstStyle/>
                  <a:p>
                    <a:r>
                      <a:rPr lang="en-US" dirty="0"/>
                      <a:t>8,1</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8D-4ABA-8F2D-28B3DA72B14C}"/>
                </c:ext>
              </c:extLst>
            </c:dLbl>
            <c:dLbl>
              <c:idx val="4"/>
              <c:layout>
                <c:manualLayout>
                  <c:x val="-7.6756594011364795E-2"/>
                  <c:y val="7.90092715027148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8D-4ABA-8F2D-28B3DA72B14C}"/>
                </c:ext>
              </c:extLst>
            </c:dLbl>
            <c:spPr>
              <a:noFill/>
              <a:ln>
                <a:noFill/>
              </a:ln>
              <a:effectLst/>
            </c:spPr>
            <c:txPr>
              <a:bodyPr/>
              <a:lstStyle/>
              <a:p>
                <a:pPr>
                  <a:defRPr b="1">
                    <a:solidFill>
                      <a:schemeClr val="tx1">
                        <a:lumMod val="75000"/>
                      </a:schemeClr>
                    </a:solidFill>
                    <a:latin typeface="Roboto Condensed" panose="02000000000000000000" pitchFamily="2" charset="0"/>
                    <a:ea typeface="Roboto Condensed" panose="02000000000000000000" pitchFamily="2" charset="0"/>
                  </a:defRPr>
                </a:pPr>
                <a:endParaRPr lang="ru-RU"/>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Лист1!$A$2:$A$5</c:f>
              <c:numCache>
                <c:formatCode>General</c:formatCode>
                <c:ptCount val="4"/>
                <c:pt idx="0">
                  <c:v>2018</c:v>
                </c:pt>
                <c:pt idx="1">
                  <c:v>2019</c:v>
                </c:pt>
                <c:pt idx="2">
                  <c:v>2020</c:v>
                </c:pt>
                <c:pt idx="3">
                  <c:v>2021</c:v>
                </c:pt>
              </c:numCache>
            </c:numRef>
          </c:cat>
          <c:val>
            <c:numRef>
              <c:f>Лист1!$B$2:$B$5</c:f>
              <c:numCache>
                <c:formatCode>0.0</c:formatCode>
                <c:ptCount val="4"/>
                <c:pt idx="0">
                  <c:v>14.2</c:v>
                </c:pt>
                <c:pt idx="1">
                  <c:v>9.3000000000000007</c:v>
                </c:pt>
                <c:pt idx="2">
                  <c:v>6.1</c:v>
                </c:pt>
                <c:pt idx="3">
                  <c:v>8</c:v>
                </c:pt>
              </c:numCache>
            </c:numRef>
          </c:val>
          <c:smooth val="1"/>
          <c:extLst>
            <c:ext xmlns:c16="http://schemas.microsoft.com/office/drawing/2014/chart" uri="{C3380CC4-5D6E-409C-BE32-E72D297353CC}">
              <c16:uniqueId val="{00000003-628D-4ABA-8F2D-28B3DA72B14C}"/>
            </c:ext>
          </c:extLst>
        </c:ser>
        <c:dLbls>
          <c:showLegendKey val="0"/>
          <c:showVal val="0"/>
          <c:showCatName val="0"/>
          <c:showSerName val="0"/>
          <c:showPercent val="0"/>
          <c:showBubbleSize val="0"/>
        </c:dLbls>
        <c:marker val="1"/>
        <c:smooth val="0"/>
        <c:axId val="332787744"/>
        <c:axId val="332788528"/>
      </c:lineChart>
      <c:catAx>
        <c:axId val="332787744"/>
        <c:scaling>
          <c:orientation val="minMax"/>
        </c:scaling>
        <c:delete val="1"/>
        <c:axPos val="b"/>
        <c:numFmt formatCode="General" sourceLinked="1"/>
        <c:majorTickMark val="out"/>
        <c:minorTickMark val="none"/>
        <c:tickLblPos val="none"/>
        <c:crossAx val="332788528"/>
        <c:crosses val="autoZero"/>
        <c:auto val="1"/>
        <c:lblAlgn val="ctr"/>
        <c:lblOffset val="100"/>
        <c:noMultiLvlLbl val="0"/>
      </c:catAx>
      <c:valAx>
        <c:axId val="332788528"/>
        <c:scaling>
          <c:orientation val="minMax"/>
        </c:scaling>
        <c:delete val="1"/>
        <c:axPos val="l"/>
        <c:numFmt formatCode="0.0" sourceLinked="1"/>
        <c:majorTickMark val="out"/>
        <c:minorTickMark val="none"/>
        <c:tickLblPos val="none"/>
        <c:crossAx val="332787744"/>
        <c:crosses val="autoZero"/>
        <c:crossBetween val="between"/>
      </c:valAx>
    </c:plotArea>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manualLayout>
          <c:layoutTarget val="inner"/>
          <c:xMode val="edge"/>
          <c:yMode val="edge"/>
          <c:x val="1.37156679102349E-2"/>
          <c:y val="0"/>
          <c:w val="0.98628442993513499"/>
          <c:h val="0.87111719801223297"/>
        </c:manualLayout>
      </c:layout>
      <c:lineChart>
        <c:grouping val="stacked"/>
        <c:varyColors val="0"/>
        <c:ser>
          <c:idx val="0"/>
          <c:order val="0"/>
          <c:tx>
            <c:strRef>
              <c:f>Лист1!$B$1</c:f>
              <c:strCache>
                <c:ptCount val="1"/>
                <c:pt idx="0">
                  <c:v>Ряд 1</c:v>
                </c:pt>
              </c:strCache>
            </c:strRef>
          </c:tx>
          <c:spPr>
            <a:ln>
              <a:solidFill>
                <a:srgbClr val="FFC000"/>
              </a:solidFill>
            </a:ln>
          </c:spPr>
          <c:marker>
            <c:symbol val="circle"/>
            <c:size val="9"/>
            <c:spPr>
              <a:solidFill>
                <a:srgbClr val="FFC000"/>
              </a:solidFill>
              <a:ln>
                <a:solidFill>
                  <a:srgbClr val="FFC000"/>
                </a:solidFill>
              </a:ln>
            </c:spPr>
          </c:marker>
          <c:dLbls>
            <c:dLbl>
              <c:idx val="0"/>
              <c:tx>
                <c:rich>
                  <a:bodyPr/>
                  <a:lstStyle/>
                  <a:p>
                    <a:r>
                      <a:rPr lang="en-US"/>
                      <a:t>22,7</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46B-433F-B49A-8BEB041F6990}"/>
                </c:ext>
              </c:extLst>
            </c:dLbl>
            <c:spPr>
              <a:noFill/>
              <a:ln>
                <a:noFill/>
              </a:ln>
              <a:effectLst/>
            </c:spPr>
            <c:txPr>
              <a:bodyPr/>
              <a:lstStyle/>
              <a:p>
                <a:pPr>
                  <a:defRPr b="1">
                    <a:latin typeface="Roboto Condensed" panose="020B0604020202020204" charset="0"/>
                    <a:ea typeface="Roboto Condensed" panose="020B0604020202020204" charset="0"/>
                  </a:defRPr>
                </a:pPr>
                <a:endParaRPr lang="ru-RU"/>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Лист1!$A$2:$A$5</c:f>
              <c:numCache>
                <c:formatCode>General</c:formatCode>
                <c:ptCount val="4"/>
                <c:pt idx="0">
                  <c:v>2018</c:v>
                </c:pt>
                <c:pt idx="1">
                  <c:v>2019</c:v>
                </c:pt>
                <c:pt idx="2">
                  <c:v>2020</c:v>
                </c:pt>
                <c:pt idx="3">
                  <c:v>2021</c:v>
                </c:pt>
              </c:numCache>
            </c:numRef>
          </c:cat>
          <c:val>
            <c:numRef>
              <c:f>Лист1!$B$2:$B$5</c:f>
              <c:numCache>
                <c:formatCode>0.0</c:formatCode>
                <c:ptCount val="4"/>
                <c:pt idx="0">
                  <c:v>22.2</c:v>
                </c:pt>
                <c:pt idx="1">
                  <c:v>33.299999999999997</c:v>
                </c:pt>
                <c:pt idx="2">
                  <c:v>33.6</c:v>
                </c:pt>
                <c:pt idx="3">
                  <c:v>49.7</c:v>
                </c:pt>
              </c:numCache>
            </c:numRef>
          </c:val>
          <c:smooth val="1"/>
          <c:extLst>
            <c:ext xmlns:c16="http://schemas.microsoft.com/office/drawing/2014/chart" uri="{C3380CC4-5D6E-409C-BE32-E72D297353CC}">
              <c16:uniqueId val="{00000004-AC01-4995-B684-37FD7DF5B0B3}"/>
            </c:ext>
          </c:extLst>
        </c:ser>
        <c:dLbls>
          <c:showLegendKey val="0"/>
          <c:showVal val="0"/>
          <c:showCatName val="0"/>
          <c:showSerName val="0"/>
          <c:showPercent val="0"/>
          <c:showBubbleSize val="0"/>
        </c:dLbls>
        <c:marker val="1"/>
        <c:smooth val="0"/>
        <c:axId val="332789704"/>
        <c:axId val="332788920"/>
      </c:lineChart>
      <c:catAx>
        <c:axId val="332789704"/>
        <c:scaling>
          <c:orientation val="minMax"/>
        </c:scaling>
        <c:delete val="1"/>
        <c:axPos val="b"/>
        <c:numFmt formatCode="General" sourceLinked="1"/>
        <c:majorTickMark val="out"/>
        <c:minorTickMark val="none"/>
        <c:tickLblPos val="none"/>
        <c:crossAx val="332788920"/>
        <c:crosses val="autoZero"/>
        <c:auto val="1"/>
        <c:lblAlgn val="ctr"/>
        <c:lblOffset val="100"/>
        <c:noMultiLvlLbl val="0"/>
      </c:catAx>
      <c:valAx>
        <c:axId val="332788920"/>
        <c:scaling>
          <c:orientation val="minMax"/>
        </c:scaling>
        <c:delete val="1"/>
        <c:axPos val="l"/>
        <c:numFmt formatCode="0.0" sourceLinked="1"/>
        <c:majorTickMark val="out"/>
        <c:minorTickMark val="none"/>
        <c:tickLblPos val="none"/>
        <c:crossAx val="332789704"/>
        <c:crosses val="autoZero"/>
        <c:crossBetween val="between"/>
      </c:valAx>
    </c:plotArea>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47A71-DA52-46BE-A35F-446E4E3BCFA5}"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ru-RU"/>
        </a:p>
      </dgm:t>
    </dgm:pt>
    <dgm:pt modelId="{4AC7B053-052F-4B55-ABCA-11D8E93139EE}">
      <dgm:prSet custT="1"/>
      <dgm:spPr/>
      <dgm:t>
        <a:bodyPr/>
        <a:lstStyle/>
        <a:p>
          <a:pPr rtl="0"/>
          <a:r>
            <a:rPr lang="ru-RU" sz="2000" dirty="0"/>
            <a:t>Смягчающие обстоятельства </a:t>
          </a:r>
        </a:p>
      </dgm:t>
    </dgm:pt>
    <dgm:pt modelId="{10188FEB-DF06-4579-9357-1BECA2C3278F}" type="parTrans" cxnId="{6D7A3A6D-3C3B-4455-B2FD-1178A3BA4A4F}">
      <dgm:prSet/>
      <dgm:spPr/>
      <dgm:t>
        <a:bodyPr/>
        <a:lstStyle/>
        <a:p>
          <a:endParaRPr lang="ru-RU"/>
        </a:p>
      </dgm:t>
    </dgm:pt>
    <dgm:pt modelId="{ABAD6851-5AEA-4AC2-94F2-713E22ADE42A}" type="sibTrans" cxnId="{6D7A3A6D-3C3B-4455-B2FD-1178A3BA4A4F}">
      <dgm:prSet/>
      <dgm:spPr/>
      <dgm:t>
        <a:bodyPr/>
        <a:lstStyle/>
        <a:p>
          <a:endParaRPr lang="ru-RU"/>
        </a:p>
      </dgm:t>
    </dgm:pt>
    <dgm:pt modelId="{BE7E7650-DDB3-41F8-8FB1-2D71AC73D8A6}">
      <dgm:prSet custT="1"/>
      <dgm:spPr/>
      <dgm:t>
        <a:bodyPr/>
        <a:lstStyle/>
        <a:p>
          <a:r>
            <a:rPr lang="ru-RU" sz="1800" dirty="0"/>
            <a:t>Письмо ФНС России № СА-5-9/540ДСП@ от 03.04.2015 года «О применении смягчающих обстоятельств».</a:t>
          </a:r>
        </a:p>
      </dgm:t>
    </dgm:pt>
    <dgm:pt modelId="{BCF3CBED-BA58-4039-926B-9C5DAB0EE5E8}" type="parTrans" cxnId="{E099F577-F66F-443C-8586-923009CE4563}">
      <dgm:prSet/>
      <dgm:spPr/>
      <dgm:t>
        <a:bodyPr/>
        <a:lstStyle/>
        <a:p>
          <a:endParaRPr lang="ru-RU"/>
        </a:p>
      </dgm:t>
    </dgm:pt>
    <dgm:pt modelId="{9ECAB436-F231-4B14-B4F2-19DD20980673}" type="sibTrans" cxnId="{E099F577-F66F-443C-8586-923009CE4563}">
      <dgm:prSet/>
      <dgm:spPr/>
      <dgm:t>
        <a:bodyPr/>
        <a:lstStyle/>
        <a:p>
          <a:endParaRPr lang="ru-RU"/>
        </a:p>
      </dgm:t>
    </dgm:pt>
    <dgm:pt modelId="{A79DB77A-3B5A-42AE-AC15-BD83BBBEC1E1}" type="pres">
      <dgm:prSet presAssocID="{57547A71-DA52-46BE-A35F-446E4E3BCFA5}" presName="linearFlow" presStyleCnt="0">
        <dgm:presLayoutVars>
          <dgm:dir/>
          <dgm:resizeHandles val="exact"/>
        </dgm:presLayoutVars>
      </dgm:prSet>
      <dgm:spPr/>
    </dgm:pt>
    <dgm:pt modelId="{D9F1DD92-94D2-44B7-A389-E477395DDA65}" type="pres">
      <dgm:prSet presAssocID="{4AC7B053-052F-4B55-ABCA-11D8E93139EE}" presName="composite" presStyleCnt="0"/>
      <dgm:spPr/>
    </dgm:pt>
    <dgm:pt modelId="{26628EE0-6510-457C-94DC-476B3122B790}" type="pres">
      <dgm:prSet presAssocID="{4AC7B053-052F-4B55-ABCA-11D8E93139EE}" presName="imgShp" presStyleLbl="fgImgPlace1" presStyleIdx="0" presStyleCnt="2"/>
      <dgm:spPr/>
    </dgm:pt>
    <dgm:pt modelId="{763E86DE-1EDD-46D1-9825-A152DAC88C1E}" type="pres">
      <dgm:prSet presAssocID="{4AC7B053-052F-4B55-ABCA-11D8E93139EE}" presName="txShp" presStyleLbl="node1" presStyleIdx="0" presStyleCnt="2" custScaleX="123794">
        <dgm:presLayoutVars>
          <dgm:bulletEnabled val="1"/>
        </dgm:presLayoutVars>
      </dgm:prSet>
      <dgm:spPr/>
    </dgm:pt>
    <dgm:pt modelId="{23DE06FA-BBA8-4045-B4A8-9D0AC9CC33E5}" type="pres">
      <dgm:prSet presAssocID="{ABAD6851-5AEA-4AC2-94F2-713E22ADE42A}" presName="spacing" presStyleCnt="0"/>
      <dgm:spPr/>
    </dgm:pt>
    <dgm:pt modelId="{3BEAF8DA-A7A0-4B8F-9550-07A966D020BB}" type="pres">
      <dgm:prSet presAssocID="{BE7E7650-DDB3-41F8-8FB1-2D71AC73D8A6}" presName="composite" presStyleCnt="0"/>
      <dgm:spPr/>
    </dgm:pt>
    <dgm:pt modelId="{EBC3377B-6AFD-4768-A4DA-5293F02B15DA}" type="pres">
      <dgm:prSet presAssocID="{BE7E7650-DDB3-41F8-8FB1-2D71AC73D8A6}" presName="imgShp" presStyleLbl="fgImgPlace1" presStyleIdx="1" presStyleCnt="2"/>
      <dgm:spPr/>
    </dgm:pt>
    <dgm:pt modelId="{FFE84B99-5081-464C-A5B3-3D5BD2D74C7D}" type="pres">
      <dgm:prSet presAssocID="{BE7E7650-DDB3-41F8-8FB1-2D71AC73D8A6}" presName="txShp" presStyleLbl="node1" presStyleIdx="1" presStyleCnt="2" custScaleX="123099">
        <dgm:presLayoutVars>
          <dgm:bulletEnabled val="1"/>
        </dgm:presLayoutVars>
      </dgm:prSet>
      <dgm:spPr/>
    </dgm:pt>
  </dgm:ptLst>
  <dgm:cxnLst>
    <dgm:cxn modelId="{6D7A3A6D-3C3B-4455-B2FD-1178A3BA4A4F}" srcId="{57547A71-DA52-46BE-A35F-446E4E3BCFA5}" destId="{4AC7B053-052F-4B55-ABCA-11D8E93139EE}" srcOrd="0" destOrd="0" parTransId="{10188FEB-DF06-4579-9357-1BECA2C3278F}" sibTransId="{ABAD6851-5AEA-4AC2-94F2-713E22ADE42A}"/>
    <dgm:cxn modelId="{93347176-A5A3-417C-9EB9-1252EC7CEFB2}" type="presOf" srcId="{4AC7B053-052F-4B55-ABCA-11D8E93139EE}" destId="{763E86DE-1EDD-46D1-9825-A152DAC88C1E}" srcOrd="0" destOrd="0" presId="urn:microsoft.com/office/officeart/2005/8/layout/vList3#2"/>
    <dgm:cxn modelId="{E099F577-F66F-443C-8586-923009CE4563}" srcId="{57547A71-DA52-46BE-A35F-446E4E3BCFA5}" destId="{BE7E7650-DDB3-41F8-8FB1-2D71AC73D8A6}" srcOrd="1" destOrd="0" parTransId="{BCF3CBED-BA58-4039-926B-9C5DAB0EE5E8}" sibTransId="{9ECAB436-F231-4B14-B4F2-19DD20980673}"/>
    <dgm:cxn modelId="{1C4C45F1-F7FF-4796-A21F-5F94792FAA28}" type="presOf" srcId="{57547A71-DA52-46BE-A35F-446E4E3BCFA5}" destId="{A79DB77A-3B5A-42AE-AC15-BD83BBBEC1E1}" srcOrd="0" destOrd="0" presId="urn:microsoft.com/office/officeart/2005/8/layout/vList3#2"/>
    <dgm:cxn modelId="{9416BCF5-52B0-4331-8788-9AF6BFA4BA52}" type="presOf" srcId="{BE7E7650-DDB3-41F8-8FB1-2D71AC73D8A6}" destId="{FFE84B99-5081-464C-A5B3-3D5BD2D74C7D}" srcOrd="0" destOrd="0" presId="urn:microsoft.com/office/officeart/2005/8/layout/vList3#2"/>
    <dgm:cxn modelId="{08ADCDD4-CA2B-4209-9255-A54128303132}" type="presParOf" srcId="{A79DB77A-3B5A-42AE-AC15-BD83BBBEC1E1}" destId="{D9F1DD92-94D2-44B7-A389-E477395DDA65}" srcOrd="0" destOrd="0" presId="urn:microsoft.com/office/officeart/2005/8/layout/vList3#2"/>
    <dgm:cxn modelId="{F1C0CB36-6A71-455E-BECB-D76766B4DF7B}" type="presParOf" srcId="{D9F1DD92-94D2-44B7-A389-E477395DDA65}" destId="{26628EE0-6510-457C-94DC-476B3122B790}" srcOrd="0" destOrd="0" presId="urn:microsoft.com/office/officeart/2005/8/layout/vList3#2"/>
    <dgm:cxn modelId="{486A5713-987B-4B39-9C67-B26C39D8EB5B}" type="presParOf" srcId="{D9F1DD92-94D2-44B7-A389-E477395DDA65}" destId="{763E86DE-1EDD-46D1-9825-A152DAC88C1E}" srcOrd="1" destOrd="0" presId="urn:microsoft.com/office/officeart/2005/8/layout/vList3#2"/>
    <dgm:cxn modelId="{57B37815-3563-4B4C-8560-EBCC935C0406}" type="presParOf" srcId="{A79DB77A-3B5A-42AE-AC15-BD83BBBEC1E1}" destId="{23DE06FA-BBA8-4045-B4A8-9D0AC9CC33E5}" srcOrd="1" destOrd="0" presId="urn:microsoft.com/office/officeart/2005/8/layout/vList3#2"/>
    <dgm:cxn modelId="{8E2CB891-197E-4866-B914-8D2B8A895094}" type="presParOf" srcId="{A79DB77A-3B5A-42AE-AC15-BD83BBBEC1E1}" destId="{3BEAF8DA-A7A0-4B8F-9550-07A966D020BB}" srcOrd="2" destOrd="0" presId="urn:microsoft.com/office/officeart/2005/8/layout/vList3#2"/>
    <dgm:cxn modelId="{6A71F2C2-7DFD-460A-B0F8-03166A9B7513}" type="presParOf" srcId="{3BEAF8DA-A7A0-4B8F-9550-07A966D020BB}" destId="{EBC3377B-6AFD-4768-A4DA-5293F02B15DA}" srcOrd="0" destOrd="0" presId="urn:microsoft.com/office/officeart/2005/8/layout/vList3#2"/>
    <dgm:cxn modelId="{2481E5DB-7D8C-43B1-9482-62DCB02F4060}" type="presParOf" srcId="{3BEAF8DA-A7A0-4B8F-9550-07A966D020BB}" destId="{FFE84B99-5081-464C-A5B3-3D5BD2D74C7D}"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547A71-DA52-46BE-A35F-446E4E3BCFA5}" type="doc">
      <dgm:prSet loTypeId="urn:microsoft.com/office/officeart/2005/8/layout/vList3#6" loCatId="list" qsTypeId="urn:microsoft.com/office/officeart/2005/8/quickstyle/simple1" qsCatId="simple" csTypeId="urn:microsoft.com/office/officeart/2005/8/colors/accent1_2" csCatId="accent1" phldr="1"/>
      <dgm:spPr/>
      <dgm:t>
        <a:bodyPr/>
        <a:lstStyle/>
        <a:p>
          <a:endParaRPr lang="ru-RU"/>
        </a:p>
      </dgm:t>
    </dgm:pt>
    <dgm:pt modelId="{6B188833-C4E2-4DAA-944E-09948992C0AC}">
      <dgm:prSet/>
      <dgm:spPr/>
      <dgm:t>
        <a:bodyPr/>
        <a:lstStyle/>
        <a:p>
          <a:r>
            <a:rPr lang="ru-RU" dirty="0"/>
            <a:t>Уменьшение размера пеней</a:t>
          </a:r>
        </a:p>
      </dgm:t>
    </dgm:pt>
    <dgm:pt modelId="{9480218D-0E1F-48F5-B3D9-3750E791B719}" type="parTrans" cxnId="{2E8C4E66-BEC5-484E-A188-7052BA007611}">
      <dgm:prSet/>
      <dgm:spPr/>
      <dgm:t>
        <a:bodyPr/>
        <a:lstStyle/>
        <a:p>
          <a:endParaRPr lang="ru-RU"/>
        </a:p>
      </dgm:t>
    </dgm:pt>
    <dgm:pt modelId="{C065B56E-41E7-41E5-9B9B-E7440F8C4114}" type="sibTrans" cxnId="{2E8C4E66-BEC5-484E-A188-7052BA007611}">
      <dgm:prSet/>
      <dgm:spPr/>
      <dgm:t>
        <a:bodyPr/>
        <a:lstStyle/>
        <a:p>
          <a:endParaRPr lang="ru-RU"/>
        </a:p>
      </dgm:t>
    </dgm:pt>
    <dgm:pt modelId="{A79DB77A-3B5A-42AE-AC15-BD83BBBEC1E1}" type="pres">
      <dgm:prSet presAssocID="{57547A71-DA52-46BE-A35F-446E4E3BCFA5}" presName="linearFlow" presStyleCnt="0">
        <dgm:presLayoutVars>
          <dgm:dir/>
          <dgm:resizeHandles val="exact"/>
        </dgm:presLayoutVars>
      </dgm:prSet>
      <dgm:spPr/>
    </dgm:pt>
    <dgm:pt modelId="{333A0203-A350-4BE1-BA7C-2E9AECEABA97}" type="pres">
      <dgm:prSet presAssocID="{6B188833-C4E2-4DAA-944E-09948992C0AC}" presName="composite" presStyleCnt="0"/>
      <dgm:spPr/>
    </dgm:pt>
    <dgm:pt modelId="{E87A6189-1EDC-4C1B-B977-AFACBAE9A146}" type="pres">
      <dgm:prSet presAssocID="{6B188833-C4E2-4DAA-944E-09948992C0AC}" presName="imgShp" presStyleLbl="fgImgPlace1" presStyleIdx="0" presStyleCnt="1"/>
      <dgm:spPr/>
    </dgm:pt>
    <dgm:pt modelId="{AB1DFB0E-CFB9-4B34-B23E-7BBA7CB1F322}" type="pres">
      <dgm:prSet presAssocID="{6B188833-C4E2-4DAA-944E-09948992C0AC}" presName="txShp" presStyleLbl="node1" presStyleIdx="0" presStyleCnt="1">
        <dgm:presLayoutVars>
          <dgm:bulletEnabled val="1"/>
        </dgm:presLayoutVars>
      </dgm:prSet>
      <dgm:spPr/>
    </dgm:pt>
  </dgm:ptLst>
  <dgm:cxnLst>
    <dgm:cxn modelId="{E0BB5661-E336-4100-9C65-66A45EBD0D31}" type="presOf" srcId="{57547A71-DA52-46BE-A35F-446E4E3BCFA5}" destId="{A79DB77A-3B5A-42AE-AC15-BD83BBBEC1E1}" srcOrd="0" destOrd="0" presId="urn:microsoft.com/office/officeart/2005/8/layout/vList3#6"/>
    <dgm:cxn modelId="{2E8C4E66-BEC5-484E-A188-7052BA007611}" srcId="{57547A71-DA52-46BE-A35F-446E4E3BCFA5}" destId="{6B188833-C4E2-4DAA-944E-09948992C0AC}" srcOrd="0" destOrd="0" parTransId="{9480218D-0E1F-48F5-B3D9-3750E791B719}" sibTransId="{C065B56E-41E7-41E5-9B9B-E7440F8C4114}"/>
    <dgm:cxn modelId="{E4763F52-B67F-4404-8035-A6A780039236}" type="presOf" srcId="{6B188833-C4E2-4DAA-944E-09948992C0AC}" destId="{AB1DFB0E-CFB9-4B34-B23E-7BBA7CB1F322}" srcOrd="0" destOrd="0" presId="urn:microsoft.com/office/officeart/2005/8/layout/vList3#6"/>
    <dgm:cxn modelId="{3E0039FB-B503-4A16-9343-9F39CEDCB943}" type="presParOf" srcId="{A79DB77A-3B5A-42AE-AC15-BD83BBBEC1E1}" destId="{333A0203-A350-4BE1-BA7C-2E9AECEABA97}" srcOrd="0" destOrd="0" presId="urn:microsoft.com/office/officeart/2005/8/layout/vList3#6"/>
    <dgm:cxn modelId="{3D8C5D9C-4F34-424B-B0FA-EA8F41C85C3B}" type="presParOf" srcId="{333A0203-A350-4BE1-BA7C-2E9AECEABA97}" destId="{E87A6189-1EDC-4C1B-B977-AFACBAE9A146}" srcOrd="0" destOrd="0" presId="urn:microsoft.com/office/officeart/2005/8/layout/vList3#6"/>
    <dgm:cxn modelId="{DB488DD2-5E44-4FE3-B867-5D0FEB7631C2}" type="presParOf" srcId="{333A0203-A350-4BE1-BA7C-2E9AECEABA97}" destId="{AB1DFB0E-CFB9-4B34-B23E-7BBA7CB1F322}" srcOrd="1" destOrd="0" presId="urn:microsoft.com/office/officeart/2005/8/layout/vList3#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E86DE-1EDD-46D1-9825-A152DAC88C1E}">
      <dsp:nvSpPr>
        <dsp:cNvPr id="0" name=""/>
        <dsp:cNvSpPr/>
      </dsp:nvSpPr>
      <dsp:spPr>
        <a:xfrm rot="10800000">
          <a:off x="969830" y="139"/>
          <a:ext cx="9033139" cy="5078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3959" tIns="76200" rIns="142240" bIns="76200" numCol="1" spcCol="1270" anchor="ctr" anchorCtr="0">
          <a:noAutofit/>
        </a:bodyPr>
        <a:lstStyle/>
        <a:p>
          <a:pPr marL="0" lvl="0" indent="0" algn="ctr" defTabSz="889000" rtl="0">
            <a:lnSpc>
              <a:spcPct val="90000"/>
            </a:lnSpc>
            <a:spcBef>
              <a:spcPct val="0"/>
            </a:spcBef>
            <a:spcAft>
              <a:spcPct val="35000"/>
            </a:spcAft>
            <a:buNone/>
          </a:pPr>
          <a:r>
            <a:rPr lang="ru-RU" sz="2000" kern="1200" dirty="0"/>
            <a:t>Смягчающие обстоятельства </a:t>
          </a:r>
        </a:p>
      </dsp:txBody>
      <dsp:txXfrm rot="10800000">
        <a:off x="1096799" y="139"/>
        <a:ext cx="8906170" cy="507875"/>
      </dsp:txXfrm>
    </dsp:sp>
    <dsp:sp modelId="{26628EE0-6510-457C-94DC-476B3122B790}">
      <dsp:nvSpPr>
        <dsp:cNvPr id="0" name=""/>
        <dsp:cNvSpPr/>
      </dsp:nvSpPr>
      <dsp:spPr>
        <a:xfrm>
          <a:off x="1584006" y="139"/>
          <a:ext cx="507875" cy="5078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E84B99-5081-464C-A5B3-3D5BD2D74C7D}">
      <dsp:nvSpPr>
        <dsp:cNvPr id="0" name=""/>
        <dsp:cNvSpPr/>
      </dsp:nvSpPr>
      <dsp:spPr>
        <a:xfrm rot="10800000">
          <a:off x="995187" y="634984"/>
          <a:ext cx="8982425" cy="50787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3959" tIns="68580" rIns="128016" bIns="68580" numCol="1" spcCol="1270" anchor="ctr" anchorCtr="0">
          <a:noAutofit/>
        </a:bodyPr>
        <a:lstStyle/>
        <a:p>
          <a:pPr marL="0" lvl="0" indent="0" algn="ctr" defTabSz="800100">
            <a:lnSpc>
              <a:spcPct val="90000"/>
            </a:lnSpc>
            <a:spcBef>
              <a:spcPct val="0"/>
            </a:spcBef>
            <a:spcAft>
              <a:spcPct val="35000"/>
            </a:spcAft>
            <a:buNone/>
          </a:pPr>
          <a:r>
            <a:rPr lang="ru-RU" sz="1800" kern="1200" dirty="0"/>
            <a:t>Письмо ФНС России № СА-5-9/540ДСП@ от 03.04.2015 года «О применении смягчающих обстоятельств».</a:t>
          </a:r>
        </a:p>
      </dsp:txBody>
      <dsp:txXfrm rot="10800000">
        <a:off x="1122156" y="634984"/>
        <a:ext cx="8855456" cy="507875"/>
      </dsp:txXfrm>
    </dsp:sp>
    <dsp:sp modelId="{EBC3377B-6AFD-4768-A4DA-5293F02B15DA}">
      <dsp:nvSpPr>
        <dsp:cNvPr id="0" name=""/>
        <dsp:cNvSpPr/>
      </dsp:nvSpPr>
      <dsp:spPr>
        <a:xfrm>
          <a:off x="1584006" y="634984"/>
          <a:ext cx="507875" cy="50787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DFB0E-CFB9-4B34-B23E-7BBA7CB1F322}">
      <dsp:nvSpPr>
        <dsp:cNvPr id="0" name=""/>
        <dsp:cNvSpPr/>
      </dsp:nvSpPr>
      <dsp:spPr>
        <a:xfrm rot="10800000">
          <a:off x="2123693" y="0"/>
          <a:ext cx="7296912" cy="114300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4031" tIns="152400" rIns="284480" bIns="152400" numCol="1" spcCol="1270" anchor="ctr" anchorCtr="0">
          <a:noAutofit/>
        </a:bodyPr>
        <a:lstStyle/>
        <a:p>
          <a:pPr marL="0" lvl="0" indent="0" algn="ctr" defTabSz="1778000">
            <a:lnSpc>
              <a:spcPct val="90000"/>
            </a:lnSpc>
            <a:spcBef>
              <a:spcPct val="0"/>
            </a:spcBef>
            <a:spcAft>
              <a:spcPct val="35000"/>
            </a:spcAft>
            <a:buNone/>
          </a:pPr>
          <a:r>
            <a:rPr lang="ru-RU" sz="4000" kern="1200" dirty="0"/>
            <a:t>Уменьшение размера пеней</a:t>
          </a:r>
        </a:p>
      </dsp:txBody>
      <dsp:txXfrm rot="10800000">
        <a:off x="2409443" y="0"/>
        <a:ext cx="7011162" cy="1143000"/>
      </dsp:txXfrm>
    </dsp:sp>
    <dsp:sp modelId="{E87A6189-1EDC-4C1B-B977-AFACBAE9A146}">
      <dsp:nvSpPr>
        <dsp:cNvPr id="0" name=""/>
        <dsp:cNvSpPr/>
      </dsp:nvSpPr>
      <dsp:spPr>
        <a:xfrm>
          <a:off x="1552193" y="0"/>
          <a:ext cx="1143000" cy="1143000"/>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1902832-CF0E-42FE-B55E-7811BAC2F0F4}" type="datetimeFigureOut">
              <a:rPr lang="ru-RU" smtClean="0"/>
              <a:pPr/>
              <a:t>08.12.2022</a:t>
            </a:fld>
            <a:endParaRPr lang="ru-RU"/>
          </a:p>
        </p:txBody>
      </p:sp>
      <p:sp>
        <p:nvSpPr>
          <p:cNvPr id="4" name="Образ слайда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04C6646-CC41-453C-90DD-B6D5B9873B6B}" type="slidenum">
              <a:rPr lang="ru-RU" smtClean="0"/>
              <a:pPr/>
              <a:t>‹#›</a:t>
            </a:fld>
            <a:endParaRPr lang="ru-RU"/>
          </a:p>
        </p:txBody>
      </p:sp>
    </p:spTree>
    <p:extLst>
      <p:ext uri="{BB962C8B-B14F-4D97-AF65-F5344CB8AC3E}">
        <p14:creationId xmlns:p14="http://schemas.microsoft.com/office/powerpoint/2010/main" val="620222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0712B2D-FE36-4F92-88B9-466AA457D564}" type="slidenum">
              <a:rPr lang="ru-RU" smtClean="0"/>
              <a:pPr/>
              <a:t>89</a:t>
            </a:fld>
            <a:endParaRPr lang="ru-RU"/>
          </a:p>
        </p:txBody>
      </p:sp>
    </p:spTree>
    <p:extLst>
      <p:ext uri="{BB962C8B-B14F-4D97-AF65-F5344CB8AC3E}">
        <p14:creationId xmlns:p14="http://schemas.microsoft.com/office/powerpoint/2010/main" val="111099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78620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428318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293683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2"/>
        <p:cNvGrpSpPr/>
        <p:nvPr/>
      </p:nvGrpSpPr>
      <p:grpSpPr>
        <a:xfrm>
          <a:off x="0" y="0"/>
          <a:ext cx="0" cy="0"/>
          <a:chOff x="0" y="0"/>
          <a:chExt cx="0" cy="0"/>
        </a:xfrm>
      </p:grpSpPr>
      <p:sp>
        <p:nvSpPr>
          <p:cNvPr id="33" name="Google Shape;33;p6"/>
          <p:cNvSpPr/>
          <p:nvPr/>
        </p:nvSpPr>
        <p:spPr>
          <a:xfrm flipH="1">
            <a:off x="3296500" y="0"/>
            <a:ext cx="150800" cy="6858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4" name="Google Shape;34;p6"/>
          <p:cNvSpPr/>
          <p:nvPr/>
        </p:nvSpPr>
        <p:spPr>
          <a:xfrm>
            <a:off x="3447300" y="0"/>
            <a:ext cx="87448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6"/>
          <p:cNvSpPr txBox="1">
            <a:spLocks noGrp="1"/>
          </p:cNvSpPr>
          <p:nvPr>
            <p:ph type="title"/>
          </p:nvPr>
        </p:nvSpPr>
        <p:spPr>
          <a:xfrm>
            <a:off x="312600" y="767333"/>
            <a:ext cx="2728400" cy="53080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6" name="Google Shape;36;p6"/>
          <p:cNvSpPr txBox="1">
            <a:spLocks noGrp="1"/>
          </p:cNvSpPr>
          <p:nvPr>
            <p:ph type="body" idx="1"/>
          </p:nvPr>
        </p:nvSpPr>
        <p:spPr>
          <a:xfrm>
            <a:off x="4120833" y="767333"/>
            <a:ext cx="7461600" cy="5308000"/>
          </a:xfrm>
          <a:prstGeom prst="rect">
            <a:avLst/>
          </a:prstGeom>
        </p:spPr>
        <p:txBody>
          <a:bodyPr spcFirstLastPara="1" wrap="square" lIns="91425" tIns="91425" rIns="91425" bIns="91425" anchor="t" anchorCtr="0">
            <a:noAutofit/>
          </a:bodyPr>
          <a:lstStyle>
            <a:lvl1pPr marL="609585" lvl="0" indent="-423323">
              <a:spcBef>
                <a:spcPts val="800"/>
              </a:spcBef>
              <a:spcAft>
                <a:spcPts val="0"/>
              </a:spcAft>
              <a:buSzPts val="14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37" name="Google Shape;37;p6"/>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5720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551726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02200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3934791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51738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108057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07572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29537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B5293F0-F027-4101-8249-97B4FF989648}" type="datetimeFigureOut">
              <a:rPr lang="ru-RU" smtClean="0"/>
              <a:pPr/>
              <a:t>08.12.2022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F89F88-CC42-4302-90B3-159E26E6B945}" type="slidenum">
              <a:rPr lang="ru-RU" smtClean="0"/>
              <a:pPr/>
              <a:t>‹#›</a:t>
            </a:fld>
            <a:endParaRPr lang="ru-RU"/>
          </a:p>
        </p:txBody>
      </p:sp>
    </p:spTree>
    <p:extLst>
      <p:ext uri="{BB962C8B-B14F-4D97-AF65-F5344CB8AC3E}">
        <p14:creationId xmlns:p14="http://schemas.microsoft.com/office/powerpoint/2010/main" val="60401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293F0-F027-4101-8249-97B4FF989648}" type="datetimeFigureOut">
              <a:rPr lang="ru-RU" smtClean="0"/>
              <a:pPr/>
              <a:t>08.12.2022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89F88-CC42-4302-90B3-159E26E6B945}" type="slidenum">
              <a:rPr lang="ru-RU" smtClean="0"/>
              <a:pPr/>
              <a:t>‹#›</a:t>
            </a:fld>
            <a:endParaRPr lang="ru-RU"/>
          </a:p>
        </p:txBody>
      </p:sp>
    </p:spTree>
    <p:extLst>
      <p:ext uri="{BB962C8B-B14F-4D97-AF65-F5344CB8AC3E}">
        <p14:creationId xmlns:p14="http://schemas.microsoft.com/office/powerpoint/2010/main" val="270920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me/ryahovskiynalogi" TargetMode="External"/><Relationship Id="rId2" Type="http://schemas.openxmlformats.org/officeDocument/2006/relationships/hyperlink" Target="mailto:Umc331@mail.r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publication.pravo.gov.ru/Document/View/0001202209220038"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e.nalogplan.ru/npd-doc?npmid=99&amp;npid=573857440" TargetMode="External"/><Relationship Id="rId2" Type="http://schemas.openxmlformats.org/officeDocument/2006/relationships/hyperlink" Target="https://e.nalogplan.ru/npd-doc?npmid=99&amp;npid=578309128&amp;anchor=ZAP1N6O384#ZAP1N6O384" TargetMode="External"/><Relationship Id="rId1" Type="http://schemas.openxmlformats.org/officeDocument/2006/relationships/slideLayout" Target="../slideLayouts/slideLayout4.xml"/><Relationship Id="rId4" Type="http://schemas.openxmlformats.org/officeDocument/2006/relationships/hyperlink" Target="https://e.nalogplan.ru/npd-doc?npmid=98&amp;npid=60653356" TargetMode="External"/></Relationships>
</file>

<file path=ppt/slides/_rels/slide101.xml.rels><?xml version="1.0" encoding="UTF-8" standalone="yes"?>
<Relationships xmlns="http://schemas.openxmlformats.org/package/2006/relationships"><Relationship Id="rId2" Type="http://schemas.openxmlformats.org/officeDocument/2006/relationships/hyperlink" Target="http://www.consultant.ru/cons/cgi/online.cgi?req=doc;base=QUEST001;n=182977" TargetMode="Externa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consultantplus://offline/ref=20D2B2AB9C195827B3D1FF1DC4BF83B56B79BEDE5F9EE77B9CC0E7F8D9517B5E4811C92CDB385EF6B0BF9DF16E9D16C4C19334A1C9D5n1I" TargetMode="External"/><Relationship Id="rId2" Type="http://schemas.openxmlformats.org/officeDocument/2006/relationships/hyperlink" Target="consultantplus://offline/ref=FC11449B5D34FCC9DCCD56C780CC235E882EB611C4906435C4B17D36895AC1C87F8ED45AE18F1F35AF5ED354362E24K6ZBG" TargetMode="External"/><Relationship Id="rId1" Type="http://schemas.openxmlformats.org/officeDocument/2006/relationships/slideLayout" Target="../slideLayouts/slideLayout4.xml"/><Relationship Id="rId4" Type="http://schemas.openxmlformats.org/officeDocument/2006/relationships/hyperlink" Target="consultantplus://offline/ref=20D2B2AB9C195827B3D1FF1DC4BF83B56B79BEDE5F9EE77B9CC0E7F8D9517B5E4811C929D9345EF6B0BF9DF16E9D16C4C19334A1C9D5n1I" TargetMode="Externa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3" Type="http://schemas.openxmlformats.org/officeDocument/2006/relationships/hyperlink" Target="consultantplus://offline/ref=69D1D9B36584B57EBD8FDD3490371F9F9C1E31FBD463B3891D8507DD39BC3A55636B8680BA36BC5D30CCC877C4o6w3F" TargetMode="External"/><Relationship Id="rId2" Type="http://schemas.openxmlformats.org/officeDocument/2006/relationships/hyperlink" Target="consultantplus://offline/ref=69D1D9B36584B57EBD8FD02785371F9F9C1C32F5D665B3891D8507DD39BC3A55716BDE89B937A05662838E22CB63A308FC5DDE2A172AoEw2F" TargetMode="External"/><Relationship Id="rId1" Type="http://schemas.openxmlformats.org/officeDocument/2006/relationships/slideLayout" Target="../slideLayouts/slideLayout2.xml"/><Relationship Id="rId4" Type="http://schemas.openxmlformats.org/officeDocument/2006/relationships/hyperlink" Target="consultantplus://offline/ref=69D1D9B36584B57EBD8FDD3588371F9F9A1E31FDD662B3891D8507DD39BC3A55636B8680BA36BC5D30CCC877C4o6w3F"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e.nalogplan.ru/npd-doc?npmid=99&amp;npid=901807664&amp;anchor=ZA01V7O3C5" TargetMode="External"/><Relationship Id="rId2" Type="http://schemas.openxmlformats.org/officeDocument/2006/relationships/hyperlink" Target="https://e.nalogplan.ru/npd-doc?npmid=98&amp;npid=62270054" TargetMode="Externa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3" Type="http://schemas.openxmlformats.org/officeDocument/2006/relationships/hyperlink" Target="https://e.nalogplan.ru/npd-doc?npmid=99&amp;npid=564248469" TargetMode="External"/><Relationship Id="rId2" Type="http://schemas.openxmlformats.org/officeDocument/2006/relationships/hyperlink" Target="https://login.consultant.ru/link/?req=doc&amp;base=QUEST&amp;n=206290&amp;dst=1000000001&amp;demo=1" TargetMode="Externa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3" Type="http://schemas.openxmlformats.org/officeDocument/2006/relationships/hyperlink" Target="consultantplus://offline/ref=8BE4F6EBE7E3F4CC4E53DC853BE4E12F30B24E8B322751BE2C1D732456FD8C6EB90F3BF0F8ED5980091AF2E4316A86C895261454C9E4ECr24CF" TargetMode="External"/><Relationship Id="rId2" Type="http://schemas.openxmlformats.org/officeDocument/2006/relationships/hyperlink" Target="consultantplus://offline/ref=8BE4F6EBE7E3F4CC4E53DC853BE4E12F36BC488C372E0CB424447F2651F2D379BE4637F1F8ED508D0145F7F1203289CB8A38124CD5E6EE2Cr548F" TargetMode="External"/><Relationship Id="rId1" Type="http://schemas.openxmlformats.org/officeDocument/2006/relationships/slideLayout" Target="../slideLayouts/slideLayout4.xml"/><Relationship Id="rId4" Type="http://schemas.openxmlformats.org/officeDocument/2006/relationships/hyperlink" Target="https://login.consultant.ru/link/?req=doc&amp;base=QUEST&amp;n=199234&amp;demo=1" TargetMode="External"/></Relationships>
</file>

<file path=ppt/slides/_rels/slide109.xml.rels><?xml version="1.0" encoding="UTF-8" standalone="yes"?>
<Relationships xmlns="http://schemas.openxmlformats.org/package/2006/relationships"><Relationship Id="rId3" Type="http://schemas.openxmlformats.org/officeDocument/2006/relationships/hyperlink" Target="https://e.nalogplan.ru/npd-doc?npmid=99&amp;npid=542699587&amp;anchor=ZA00MOC2OP" TargetMode="External"/><Relationship Id="rId2" Type="http://schemas.openxmlformats.org/officeDocument/2006/relationships/hyperlink" Target="https://e.nalogplan.ru/npd-doc?npmid=99&amp;npid=542699587&amp;anchor=ZA00M0I2LM" TargetMode="External"/><Relationship Id="rId1" Type="http://schemas.openxmlformats.org/officeDocument/2006/relationships/slideLayout" Target="../slideLayouts/slideLayout2.xml"/><Relationship Id="rId6" Type="http://schemas.openxmlformats.org/officeDocument/2006/relationships/hyperlink" Target="http://www.consultant.ru/cons/cgi/online.cgi?req=doc&amp;base=QUEST&amp;n=192769" TargetMode="External"/><Relationship Id="rId5" Type="http://schemas.openxmlformats.org/officeDocument/2006/relationships/hyperlink" Target="https://e.nalogplan.ru/npd-doc?npmid=99&amp;npid=420320887" TargetMode="External"/><Relationship Id="rId4" Type="http://schemas.openxmlformats.org/officeDocument/2006/relationships/hyperlink" Target="https://e.nalogplan.ru/npd-doc?npmid=99&amp;npid=608340670"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login.consultant.ru/link/?req=doc&amp;base=LAW&amp;n=433153&amp;dst=1000000001&amp;demo=1"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alogplan.ru/npd-doc?npmid=98&amp;npid=69204546" TargetMode="External"/><Relationship Id="rId2" Type="http://schemas.openxmlformats.org/officeDocument/2006/relationships/hyperlink" Target="https://e.nalogplan.ru/npd-doc?npmid=98&amp;npid=67073152" TargetMode="External"/><Relationship Id="rId1" Type="http://schemas.openxmlformats.org/officeDocument/2006/relationships/slideLayout" Target="../slideLayouts/slideLayout4.xml"/><Relationship Id="rId6" Type="http://schemas.openxmlformats.org/officeDocument/2006/relationships/hyperlink" Target="https://e.nalogplan.ru/npd-doc?npmid=99&amp;npid=607195506" TargetMode="External"/><Relationship Id="rId5" Type="http://schemas.openxmlformats.org/officeDocument/2006/relationships/hyperlink" Target="https://e.nalogplan.ru/npd-doc?npmid=98&amp;npid=67775232" TargetMode="External"/><Relationship Id="rId4" Type="http://schemas.openxmlformats.org/officeDocument/2006/relationships/hyperlink" Target="https://e.nalogplan.ru/npd-doc?npmid=99&amp;npid=901714421&amp;anchor=XA00MA02MT"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e.nalogplan.ru/npd-doc?npmid=99&amp;npid=35007324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ogin.consultant.ru/link/?req=doc&amp;base=QUEST&amp;n=212206&amp;dst=1000000001&amp;demo=1" TargetMode="External"/><Relationship Id="rId2" Type="http://schemas.openxmlformats.org/officeDocument/2006/relationships/hyperlink" Target="https://www.nalog.gov.ru/rn77/service/traceabilit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e.nalogplan.ru/npd-doc?npmid=99&amp;npid=578314654&amp;anchor=XA00MBE2NO" TargetMode="External"/><Relationship Id="rId3" Type="http://schemas.openxmlformats.org/officeDocument/2006/relationships/hyperlink" Target="https://e.nalogplan.ru/npd-doc?npmid=99&amp;npid=607771377" TargetMode="External"/><Relationship Id="rId7" Type="http://schemas.openxmlformats.org/officeDocument/2006/relationships/hyperlink" Target="https://e.nalogplan.ru/npd-doc?npmid=99&amp;npid=9027703&amp;anchor=ZA01ROU3AT" TargetMode="External"/><Relationship Id="rId2" Type="http://schemas.openxmlformats.org/officeDocument/2006/relationships/hyperlink" Target="https://e.nalogplan.ru/npd-doc?npmid=99&amp;npid=456081733" TargetMode="External"/><Relationship Id="rId1" Type="http://schemas.openxmlformats.org/officeDocument/2006/relationships/slideLayout" Target="../slideLayouts/slideLayout2.xml"/><Relationship Id="rId6" Type="http://schemas.openxmlformats.org/officeDocument/2006/relationships/hyperlink" Target="https://e.nalogplan.ru/npd-doc?npmid=99&amp;npid=9027690&amp;anchor=ZAP2ACG3GH" TargetMode="External"/><Relationship Id="rId5" Type="http://schemas.openxmlformats.org/officeDocument/2006/relationships/hyperlink" Target="https://e.nalogplan.ru/npd-doc?npmid=96&amp;npid=902214695" TargetMode="External"/><Relationship Id="rId10" Type="http://schemas.openxmlformats.org/officeDocument/2006/relationships/hyperlink" Target="https://e.nalogplan.ru/npd-doc?npmid=99&amp;npid=578316592&amp;anchor=ZAP26P63I3" TargetMode="External"/><Relationship Id="rId4" Type="http://schemas.openxmlformats.org/officeDocument/2006/relationships/hyperlink" Target="https://e.nalogplan.ru/npd-doc?npmid=99&amp;npid=578315848" TargetMode="External"/><Relationship Id="rId9" Type="http://schemas.openxmlformats.org/officeDocument/2006/relationships/hyperlink" Target="https://e.nalogplan.ru/npd-doc?npmid=99&amp;npid=578314654&amp;anchor=XA00S722PJ"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e.nalogplan.ru/npd-doc?npmid=99&amp;npid=902357104&amp;anchor=ZAP259E3GK" TargetMode="External"/><Relationship Id="rId2" Type="http://schemas.openxmlformats.org/officeDocument/2006/relationships/hyperlink" Target="http://publication.pravo.gov.ru/Document/View/0001202112070040?index=0&amp;rangeSize=1" TargetMode="External"/><Relationship Id="rId1" Type="http://schemas.openxmlformats.org/officeDocument/2006/relationships/slideLayout" Target="../slideLayouts/slideLayout4.xml"/><Relationship Id="rId5" Type="http://schemas.openxmlformats.org/officeDocument/2006/relationships/hyperlink" Target="https://login.consultant.ru/link/?req=doc&amp;base=QUEST&amp;n=209387&amp;dst=1000000001&amp;demo=1" TargetMode="External"/><Relationship Id="rId4" Type="http://schemas.openxmlformats.org/officeDocument/2006/relationships/hyperlink" Target="https://login.consultant.ru/link/?req=doc&amp;base=QUEST&amp;n=209349&amp;dst=1000000001&amp;demo=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alogplan.ru/npd-doc?npmid=98&amp;npid=24854881" TargetMode="External"/><Relationship Id="rId2" Type="http://schemas.openxmlformats.org/officeDocument/2006/relationships/hyperlink" Target="https://blog.legalbis.ru/wp-content/uploads/2021/07/vopros_-ob-ndfl-pri-bezvozmezdnoj-peredache-organizacziej-doli.pdf" TargetMode="External"/><Relationship Id="rId1" Type="http://schemas.openxmlformats.org/officeDocument/2006/relationships/slideLayout" Target="../slideLayouts/slideLayout4.xml"/><Relationship Id="rId4" Type="http://schemas.openxmlformats.org/officeDocument/2006/relationships/hyperlink" Target="https://e.nalogplan.ru/npd-doc?npmid=96&amp;npid=556983602" TargetMode="Externa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hyperlink" Target="consultantplus://offline/ref=1B110F318354F3F409560AD2865CCBFFB7739663B5C019B8B6981AB6617A26CC480C3E6DEE47BA7D6F641A5FFEF4C55B0EF17168077BX5Y8J" TargetMode="External"/><Relationship Id="rId3" Type="http://schemas.openxmlformats.org/officeDocument/2006/relationships/hyperlink" Target="consultantplus://offline/ref=92A95F937A024A4EDB1E222E4747DFE95819992D8F4F63EF8607D99BC920CFECB5B8D8B2AE91A19C13BD26B6A5D3DE1551EE6A80892F81ACP4V6I" TargetMode="External"/><Relationship Id="rId7" Type="http://schemas.openxmlformats.org/officeDocument/2006/relationships/hyperlink" Target="consultantplus://offline/ref=1937F8F26580B519C358328DA9BD11D46EA5F897398391FFC9A24CC2F65E2A74C8491DE25331988F669E34EB8A872B7E5B985D5DE93AO5W2J" TargetMode="External"/><Relationship Id="rId12" Type="http://schemas.openxmlformats.org/officeDocument/2006/relationships/hyperlink" Target="https://login.consultant.ru/link/?req=doc&amp;base=QUEST&amp;n=214436&amp;dst=1000000001&amp;demo=1" TargetMode="External"/><Relationship Id="rId2" Type="http://schemas.openxmlformats.org/officeDocument/2006/relationships/hyperlink" Target="https://login.consultant.ru/link/?req=doc&amp;base=LAW&amp;n=409537&amp;dst=1000000001&amp;demo=1" TargetMode="External"/><Relationship Id="rId1" Type="http://schemas.openxmlformats.org/officeDocument/2006/relationships/slideLayout" Target="../slideLayouts/slideLayout4.xml"/><Relationship Id="rId6" Type="http://schemas.openxmlformats.org/officeDocument/2006/relationships/hyperlink" Target="consultantplus://offline/ref=1937F8F26580B519C358328DA9BD11D46EA5F897398391FFC9A24CC2F65E2A74C8491DE75D3F988F669E34EB8A872B7E5B985D5DE93AO5W2J" TargetMode="External"/><Relationship Id="rId11" Type="http://schemas.openxmlformats.org/officeDocument/2006/relationships/hyperlink" Target="consultantplus://offline/ref=2993AB5817A3D38466FB9B844A80C428676A49FC3E25FB629B6B55E330A1FC4865B4AEBBC17B34DB1F6902D6CF5E3C5A0FDC1165F5061BF27CZ1J" TargetMode="External"/><Relationship Id="rId5" Type="http://schemas.openxmlformats.org/officeDocument/2006/relationships/hyperlink" Target="consultantplus://offline/ref=AD6133AC4E27EF1EBECBAAECA40ECD728D0AA624EC348979D328F8A1245CF04E26FF850035824E970AF344833EW2WEI" TargetMode="External"/><Relationship Id="rId10" Type="http://schemas.openxmlformats.org/officeDocument/2006/relationships/hyperlink" Target="consultantplus://offline/ref=2993AB5817A3D38466FB9B844A80C428676A49FC3E25FB629B6B55E330A1FC4865B4AEBCC17038D34D3312D2860A364508C00F65EB0671Z9J" TargetMode="External"/><Relationship Id="rId4" Type="http://schemas.openxmlformats.org/officeDocument/2006/relationships/hyperlink" Target="consultantplus://offline/ref=92A95F937A024A4EDB1E222E4747DFE95819992D8F4F63EF8607D99BC920CFECB5B8D8B2AE93AD921EBD26B6A5D3DE1551EE6A80892F81ACP4V6I" TargetMode="External"/><Relationship Id="rId9" Type="http://schemas.openxmlformats.org/officeDocument/2006/relationships/hyperlink" Target="consultantplus://offline/ref=2993AB5817A3D38466FB9B844A80C428676A49FC3E25FB629B6B55E330A1FC4865B4AEBBC17B34DA1A6902D6CF5E3C5A0FDC1165F5061BF27CZ1J"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nalogplan.ru/npd-doc?npmid=99&amp;npid=901807667&amp;anchor=ZA01F3C346" TargetMode="External"/><Relationship Id="rId7" Type="http://schemas.openxmlformats.org/officeDocument/2006/relationships/hyperlink" Target="https://e.nalogplan.ru/npd-doc?npmid=99&amp;npid=902286143&amp;anchor=ZA00M462MF" TargetMode="External"/><Relationship Id="rId2" Type="http://schemas.openxmlformats.org/officeDocument/2006/relationships/hyperlink" Target="https://login.consultant.ru/link/?req=doc&amp;base=QUEST&amp;n=201825&amp;dst=1000000001&amp;demo=1" TargetMode="External"/><Relationship Id="rId1" Type="http://schemas.openxmlformats.org/officeDocument/2006/relationships/slideLayout" Target="../slideLayouts/slideLayout4.xml"/><Relationship Id="rId6" Type="http://schemas.openxmlformats.org/officeDocument/2006/relationships/hyperlink" Target="https://e.nalogplan.ru/npd-doc?npmid=99&amp;npid=564112460" TargetMode="External"/><Relationship Id="rId5" Type="http://schemas.openxmlformats.org/officeDocument/2006/relationships/hyperlink" Target="https://e.nalogplan.ru/npd-doc?npmid=99&amp;npid=901807667&amp;anchor=XA00MHG2O0" TargetMode="External"/><Relationship Id="rId4" Type="http://schemas.openxmlformats.org/officeDocument/2006/relationships/hyperlink" Target="https://e.nalogplan.ru/npd-doc?npmid=99&amp;npid=901807667&amp;anchor=ZAP1RSU3AE"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consultant.ru/document/cons_doc_LAW_422491/ff850d27514bc742e55aa77db5c6ac1998f0a75e/" TargetMode="External"/><Relationship Id="rId13" Type="http://schemas.openxmlformats.org/officeDocument/2006/relationships/hyperlink" Target="http://www.consultant.ru/document/cons_doc_LAW_422491/371bde967ebfeee58bddf741b2f70649c889da4f/" TargetMode="External"/><Relationship Id="rId18" Type="http://schemas.openxmlformats.org/officeDocument/2006/relationships/hyperlink" Target="http://www.consultant.ru/document/cons_doc_LAW_422491/aae5caaacf94c8823f0e9dc637b8ca975db8957d/" TargetMode="External"/><Relationship Id="rId3" Type="http://schemas.openxmlformats.org/officeDocument/2006/relationships/hyperlink" Target="http://www.consultant.ru/document/cons_doc_LAW_422491/beadb850072ebfca3d6d74433bf5d3add061e207/" TargetMode="External"/><Relationship Id="rId7" Type="http://schemas.openxmlformats.org/officeDocument/2006/relationships/hyperlink" Target="http://www.consultant.ru/document/cons_doc_LAW_422491/811c59ce20446d567e77cf4d182c078c5db23ade/" TargetMode="External"/><Relationship Id="rId12" Type="http://schemas.openxmlformats.org/officeDocument/2006/relationships/hyperlink" Target="http://www.consultant.ru/document/cons_doc_LAW_422491/949716c8664f15877bf524d7dfa3cccd77c9cf72/" TargetMode="External"/><Relationship Id="rId17" Type="http://schemas.openxmlformats.org/officeDocument/2006/relationships/hyperlink" Target="http://www.consultant.ru/document/cons_doc_LAW_422491/4f9e5378292504ac21ba25e1e50b47f4373e7069/" TargetMode="External"/><Relationship Id="rId2" Type="http://schemas.openxmlformats.org/officeDocument/2006/relationships/hyperlink" Target="http://www.consultant.ru/document/cons_doc_LAW_422491/c0534190cd90da0f17c4a95915698471534f00bb/" TargetMode="External"/><Relationship Id="rId16" Type="http://schemas.openxmlformats.org/officeDocument/2006/relationships/hyperlink" Target="http://www.consultant.ru/document/cons_doc_LAW_422491/6dad1d26bff28d5d01d915ae1992b5327a9fd542/"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422491/465b1f41464fb64310b61a3099f59b98d0f5a2e0/" TargetMode="External"/><Relationship Id="rId11" Type="http://schemas.openxmlformats.org/officeDocument/2006/relationships/hyperlink" Target="http://www.consultant.ru/document/cons_doc_LAW_422491/69f11d8e73c208c4c406633f915f512a450d1cc2/" TargetMode="External"/><Relationship Id="rId5" Type="http://schemas.openxmlformats.org/officeDocument/2006/relationships/hyperlink" Target="http://www.consultant.ru/document/cons_doc_LAW_422491/4db463d8bc330d8153a7708ae0d83cec0831081e/" TargetMode="External"/><Relationship Id="rId15" Type="http://schemas.openxmlformats.org/officeDocument/2006/relationships/hyperlink" Target="http://www.consultant.ru/document/cons_doc_LAW_422491/8892e445e4d389f29af96b52f0005320292b9455/" TargetMode="External"/><Relationship Id="rId10" Type="http://schemas.openxmlformats.org/officeDocument/2006/relationships/hyperlink" Target="http://www.consultant.ru/document/cons_doc_LAW_422491/b66734bf6468ef14ae9e2f51697e82b931502f97/" TargetMode="External"/><Relationship Id="rId19" Type="http://schemas.openxmlformats.org/officeDocument/2006/relationships/hyperlink" Target="http://www.consultant.ru/document/cons_doc_LAW_422491/b55ba600228649f4c3d4c91f0f252652f13fbc38/" TargetMode="External"/><Relationship Id="rId4" Type="http://schemas.openxmlformats.org/officeDocument/2006/relationships/hyperlink" Target="http://www.consultant.ru/document/cons_doc_LAW_422491/08d6197cd481935898689de619e9aa8061fd9ecc/" TargetMode="External"/><Relationship Id="rId9" Type="http://schemas.openxmlformats.org/officeDocument/2006/relationships/hyperlink" Target="http://www.consultant.ru/document/cons_doc_LAW_422491/568b6df32c059f816aeab42b7f385438121d49db/" TargetMode="External"/><Relationship Id="rId14" Type="http://schemas.openxmlformats.org/officeDocument/2006/relationships/hyperlink" Target="http://www.consultant.ru/document/cons_doc_LAW_422491/420246e4c5b4c10c1406b817173adf99c0a7bb4a/"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e.nalogplan.ru/npd-doc?npmid=99&amp;npid=901862787&amp;anchor=XA00MG02O8" TargetMode="External"/><Relationship Id="rId13" Type="http://schemas.openxmlformats.org/officeDocument/2006/relationships/hyperlink" Target="https://e.nalogplan.ru/npd-doc?npmid=99&amp;npid=542691013&amp;anchor=ZA01ML03A9" TargetMode="External"/><Relationship Id="rId18" Type="http://schemas.openxmlformats.org/officeDocument/2006/relationships/hyperlink" Target="https://e.nalogplan.ru/npd-doc?npmid=99&amp;npid=901862787&amp;anchor=ZAP2QH23LQ" TargetMode="External"/><Relationship Id="rId3" Type="http://schemas.openxmlformats.org/officeDocument/2006/relationships/hyperlink" Target="https://e.nalogplan.ru/npd-doc?npmid=99&amp;npid=578304689&amp;anchor=ZAP2CA63I6" TargetMode="External"/><Relationship Id="rId7" Type="http://schemas.openxmlformats.org/officeDocument/2006/relationships/hyperlink" Target="https://e.nalogplan.ru/npd-doc?npmid=99&amp;npid=573738536" TargetMode="External"/><Relationship Id="rId12" Type="http://schemas.openxmlformats.org/officeDocument/2006/relationships/hyperlink" Target="https://e.nalogplan.ru/npd-doc?npmid=99&amp;npid=542691013&amp;anchor=ZAP1V8A3FI" TargetMode="External"/><Relationship Id="rId17" Type="http://schemas.openxmlformats.org/officeDocument/2006/relationships/hyperlink" Target="https://e.nalogplan.ru/npd-doc?npmid=99&amp;npid=542614567" TargetMode="External"/><Relationship Id="rId2" Type="http://schemas.openxmlformats.org/officeDocument/2006/relationships/hyperlink" Target="https://e.nalogplan.ru/npd-doc?npmid=99&amp;npid=603816816&amp;anchor=XA00M7C2N4" TargetMode="External"/><Relationship Id="rId16" Type="http://schemas.openxmlformats.org/officeDocument/2006/relationships/hyperlink" Target="https://e.nalogplan.ru/npd-doc?npmid=99&amp;npid=901862787&amp;anchor=XA00LVA2M9" TargetMode="External"/><Relationship Id="rId1" Type="http://schemas.openxmlformats.org/officeDocument/2006/relationships/slideLayout" Target="../slideLayouts/slideLayout4.xml"/><Relationship Id="rId6" Type="http://schemas.openxmlformats.org/officeDocument/2006/relationships/hyperlink" Target="https://e.nalogplan.ru/npd-doc?npmid=96&amp;npid=603102781" TargetMode="External"/><Relationship Id="rId11" Type="http://schemas.openxmlformats.org/officeDocument/2006/relationships/hyperlink" Target="https://e.nalogplan.ru/npd-doc?npmid=99&amp;npid=542691013&amp;anchor=ZAP25V83D8" TargetMode="External"/><Relationship Id="rId5" Type="http://schemas.openxmlformats.org/officeDocument/2006/relationships/hyperlink" Target="https://e.nalogplan.ru/npd-doc?npmid=99&amp;npid=542691013&amp;anchor=ZAP1RPM39T" TargetMode="External"/><Relationship Id="rId15" Type="http://schemas.openxmlformats.org/officeDocument/2006/relationships/hyperlink" Target="https://e.nalogplan.ru/npd-doc?npmid=99&amp;npid=901862787&amp;anchor=ZAP266M3JQ" TargetMode="External"/><Relationship Id="rId10" Type="http://schemas.openxmlformats.org/officeDocument/2006/relationships/hyperlink" Target="https://e.nalogplan.ru/npd-doc?npmid=99&amp;npid=901862787&amp;anchor=XA00MEE2NA" TargetMode="External"/><Relationship Id="rId4" Type="http://schemas.openxmlformats.org/officeDocument/2006/relationships/hyperlink" Target="https://e.nalogplan.ru/npd-doc?npmid=99&amp;npid=578302288&amp;anchor=ZA024DO3I6" TargetMode="External"/><Relationship Id="rId9" Type="http://schemas.openxmlformats.org/officeDocument/2006/relationships/hyperlink" Target="https://e.nalogplan.ru/npd-doc?npmid=99&amp;npid=901862787&amp;anchor=ZAP2AMS3GJ" TargetMode="External"/><Relationship Id="rId14" Type="http://schemas.openxmlformats.org/officeDocument/2006/relationships/hyperlink" Target="https://e.nalogplan.ru/npd-doc?npmid=96&amp;npid=551294493"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nalogplan.ru/npd-doc?npmid=99&amp;npid=542691013&amp;anchor=ZA01ML03A9" TargetMode="External"/><Relationship Id="rId2" Type="http://schemas.openxmlformats.org/officeDocument/2006/relationships/hyperlink" Target="https://e.nalogplan.ru/npd-doc?npmid=99&amp;npid=456076192&amp;anchor=XA00M2S2MD" TargetMode="External"/><Relationship Id="rId1" Type="http://schemas.openxmlformats.org/officeDocument/2006/relationships/slideLayout" Target="../slideLayouts/slideLayout4.xml"/><Relationship Id="rId6" Type="http://schemas.openxmlformats.org/officeDocument/2006/relationships/hyperlink" Target="https://e.nalogplan.ru/npd-doc?npmid=99&amp;npid=550948019" TargetMode="External"/><Relationship Id="rId5" Type="http://schemas.openxmlformats.org/officeDocument/2006/relationships/hyperlink" Target="https://e.nalogplan.ru/npd-doc?npmid=99&amp;npid=603152177" TargetMode="External"/><Relationship Id="rId4" Type="http://schemas.openxmlformats.org/officeDocument/2006/relationships/hyperlink" Target="https://e.nalogplan.ru/npd-doc?npmid=99&amp;npid=556081667"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e.nalogplan.ru/npd-doc?npmid=99&amp;npid=578308862&amp;anchor=ZA01US03CQ" TargetMode="External"/><Relationship Id="rId3" Type="http://schemas.openxmlformats.org/officeDocument/2006/relationships/hyperlink" Target="https://e.nalogplan.ru/npd-doc?npmid=99&amp;npid=578308862&amp;anchor=ZAP1O4I38O" TargetMode="External"/><Relationship Id="rId7" Type="http://schemas.openxmlformats.org/officeDocument/2006/relationships/hyperlink" Target="https://e.nalogplan.ru/npd-doc?npmid=99&amp;npid=578308862&amp;anchor=XA00MII2O9" TargetMode="External"/><Relationship Id="rId2" Type="http://schemas.openxmlformats.org/officeDocument/2006/relationships/hyperlink" Target="https://e.nalogplan.ru/npd-doc?npmid=98&amp;npid=65911844" TargetMode="External"/><Relationship Id="rId1" Type="http://schemas.openxmlformats.org/officeDocument/2006/relationships/slideLayout" Target="../slideLayouts/slideLayout4.xml"/><Relationship Id="rId6" Type="http://schemas.openxmlformats.org/officeDocument/2006/relationships/hyperlink" Target="https://e.nalogplan.ru/npd-doc?npmid=99&amp;npid=578308862&amp;anchor=ZA01QMU3A9" TargetMode="External"/><Relationship Id="rId5" Type="http://schemas.openxmlformats.org/officeDocument/2006/relationships/hyperlink" Target="https://e.nalogplan.ru/npd-doc?npmid=99&amp;npid=578308862&amp;anchor=ZA00MDE2N7" TargetMode="External"/><Relationship Id="rId4" Type="http://schemas.openxmlformats.org/officeDocument/2006/relationships/hyperlink" Target="https://e.nalogplan.ru/npd-doc?npmid=99&amp;npid=578308862&amp;anchor=ZA01RG23ER" TargetMode="External"/><Relationship Id="rId9" Type="http://schemas.openxmlformats.org/officeDocument/2006/relationships/hyperlink" Target="https://e.nalogplan.ru/npd-doc?npmid=98&amp;npid=42077365"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hyperlink" Target="https://kad.arbitr.ru/Card/8ec7f6e7-fd0f-4863-943d-0804a284fdf2"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kad.arbitr.ru/card/d4dc19d4-db5e-49b3-80be-2bba0ccb538c" TargetMode="External"/><Relationship Id="rId2" Type="http://schemas.openxmlformats.org/officeDocument/2006/relationships/hyperlink" Target="https://kad.arbitr.ru/Card/fac9532e-e0cc-4b6e-98f4-0f231e0cd91d"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s://e.nalogplan.ru/npd-doc?npmid=99&amp;npid=573818256" TargetMode="External"/><Relationship Id="rId2" Type="http://schemas.openxmlformats.org/officeDocument/2006/relationships/hyperlink" Target="https://e.nalogplan.ru/npd-doc?npmid=99&amp;npid=902053196&amp;anchor=XA00LUO2M6#XA00LUO2M6"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www.nalog.gov.ru/rn77/news/activities_fts/12026576/"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e.nalogplan.ru/npd-doc?npmid=96&amp;npid=564916640" TargetMode="External"/><Relationship Id="rId2" Type="http://schemas.openxmlformats.org/officeDocument/2006/relationships/hyperlink" Target="https://e.nalogplan.ru/npd-doc?npmid=99&amp;npid=456044630" TargetMode="External"/><Relationship Id="rId1" Type="http://schemas.openxmlformats.org/officeDocument/2006/relationships/slideLayout" Target="../slideLayouts/slideLayout4.xml"/><Relationship Id="rId6" Type="http://schemas.openxmlformats.org/officeDocument/2006/relationships/hyperlink" Target="https://lkip2.nalog.ru/lk" TargetMode="External"/><Relationship Id="rId5" Type="http://schemas.openxmlformats.org/officeDocument/2006/relationships/hyperlink" Target="http://lkul.nalog.ru/" TargetMode="External"/><Relationship Id="rId4" Type="http://schemas.openxmlformats.org/officeDocument/2006/relationships/hyperlink" Target="https://e.nalogplan.ru/npd-doc?npmid=98&amp;npid=66162535"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publication.pravo.gov.ru/Document/View/0001202003060025" TargetMode="External"/><Relationship Id="rId13" Type="http://schemas.openxmlformats.org/officeDocument/2006/relationships/hyperlink" Target="http://fssprus.ru/" TargetMode="External"/><Relationship Id="rId18" Type="http://schemas.openxmlformats.org/officeDocument/2006/relationships/hyperlink" Target="https://www.e-disclosure.ru/" TargetMode="External"/><Relationship Id="rId3" Type="http://schemas.openxmlformats.org/officeDocument/2006/relationships/hyperlink" Target="http://service.nalog.ru/disqualified.do" TargetMode="External"/><Relationship Id="rId21" Type="http://schemas.openxmlformats.org/officeDocument/2006/relationships/hyperlink" Target="http://e.nalogplan.ru/npd-doc.aspx?npmid=98&amp;npid=10901064" TargetMode="External"/><Relationship Id="rId7" Type="http://schemas.openxmlformats.org/officeDocument/2006/relationships/hyperlink" Target="http://www.consultant.ru/cons/cgi/online.cgi?req=doc&amp;base=LAW&amp;n=347198&amp;dst=1000000001&amp;date=11.03.2020" TargetMode="External"/><Relationship Id="rId12" Type="http://schemas.openxmlformats.org/officeDocument/2006/relationships/hyperlink" Target="https://fedresurs.ru/" TargetMode="External"/><Relationship Id="rId17" Type="http://schemas.openxmlformats.org/officeDocument/2006/relationships/hyperlink" Target="http://zakupki.gov.ru/epz/dishonestsupplier/quicksearch/search.html" TargetMode="External"/><Relationship Id="rId2" Type="http://schemas.openxmlformats.org/officeDocument/2006/relationships/hyperlink" Target="http://pb.nalog.ru/search.html" TargetMode="External"/><Relationship Id="rId16" Type="http://schemas.openxmlformats.org/officeDocument/2006/relationships/hyperlink" Target="http://kad.arbitr.ru/" TargetMode="External"/><Relationship Id="rId20" Type="http://schemas.openxmlformats.org/officeDocument/2006/relationships/hyperlink" Target="https://www.reestr-zalogov.ru/search" TargetMode="External"/><Relationship Id="rId1" Type="http://schemas.openxmlformats.org/officeDocument/2006/relationships/slideLayout" Target="../slideLayouts/slideLayout4.xml"/><Relationship Id="rId6" Type="http://schemas.openxmlformats.org/officeDocument/2006/relationships/hyperlink" Target="https://bo.nalog.ru/" TargetMode="External"/><Relationship Id="rId11" Type="http://schemas.openxmlformats.org/officeDocument/2006/relationships/hyperlink" Target="http://www.vestnik-gosreg.ru/" TargetMode="External"/><Relationship Id="rId5" Type="http://schemas.openxmlformats.org/officeDocument/2006/relationships/hyperlink" Target="https://service.nalog.ru/rom/" TargetMode="External"/><Relationship Id="rId15" Type="http://schemas.openxmlformats.org/officeDocument/2006/relationships/hyperlink" Target="http://services.fms.gov.ru/info-service.htm?sid=2000" TargetMode="External"/><Relationship Id="rId10" Type="http://schemas.openxmlformats.org/officeDocument/2006/relationships/hyperlink" Target="http://nalog.ru/" TargetMode="External"/><Relationship Id="rId19" Type="http://schemas.openxmlformats.org/officeDocument/2006/relationships/hyperlink" Target="http://www.gks.ru/accounting_report" TargetMode="External"/><Relationship Id="rId4" Type="http://schemas.openxmlformats.org/officeDocument/2006/relationships/hyperlink" Target="http://pb.nalog.ru/calculator.html" TargetMode="External"/><Relationship Id="rId9" Type="http://schemas.openxmlformats.org/officeDocument/2006/relationships/hyperlink" Target="https://linkmark.ru/" TargetMode="External"/><Relationship Id="rId14" Type="http://schemas.openxmlformats.org/officeDocument/2006/relationships/hyperlink" Target="https://fssp.gov.ru/iss/IP" TargetMode="External"/><Relationship Id="rId22" Type="http://schemas.openxmlformats.org/officeDocument/2006/relationships/hyperlink" Target="http://e.nalogplan.ru/npd-doc.aspx?npmid=98&amp;npid=9231672"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nalogplan.ru/npd-doc?npmid=98&amp;npid=69238699" TargetMode="External"/><Relationship Id="rId3" Type="http://schemas.openxmlformats.org/officeDocument/2006/relationships/hyperlink" Target="https://e.nalogplan.ru/npd-doc?npmid=98&amp;npid=66438382" TargetMode="External"/><Relationship Id="rId7" Type="http://schemas.openxmlformats.org/officeDocument/2006/relationships/hyperlink" Target="https://e.nalogplan.ru/npd-doc?npmid=98&amp;npid=68110892" TargetMode="External"/><Relationship Id="rId2" Type="http://schemas.openxmlformats.org/officeDocument/2006/relationships/hyperlink" Target="https://e.nalogplan.ru/npd-doc?npmid=98&amp;npid=54243462" TargetMode="External"/><Relationship Id="rId1" Type="http://schemas.openxmlformats.org/officeDocument/2006/relationships/slideLayout" Target="../slideLayouts/slideLayout4.xml"/><Relationship Id="rId6" Type="http://schemas.openxmlformats.org/officeDocument/2006/relationships/hyperlink" Target="https://e.nalogplan.ru/npd-doc?npmid=98&amp;npid=66551466" TargetMode="External"/><Relationship Id="rId5" Type="http://schemas.openxmlformats.org/officeDocument/2006/relationships/hyperlink" Target="https://e.nalogplan.ru/npd-doc?npmid=98&amp;npid=69040972" TargetMode="External"/><Relationship Id="rId4" Type="http://schemas.openxmlformats.org/officeDocument/2006/relationships/hyperlink" Target="https://e.nalogplan.ru/npd-doc?npmid=98&amp;npid=68472531"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8" Type="http://schemas.openxmlformats.org/officeDocument/2006/relationships/hyperlink" Target="https://e.nalogplan.ru/npd-doc?npmid=98&amp;npid=8227282" TargetMode="External"/><Relationship Id="rId3" Type="http://schemas.openxmlformats.org/officeDocument/2006/relationships/hyperlink" Target="https://e.nalogplan.ru/npd-doc?npmid=98&amp;npid=8365628" TargetMode="External"/><Relationship Id="rId7" Type="http://schemas.openxmlformats.org/officeDocument/2006/relationships/hyperlink" Target="https://e.nalogplan.ru/npd-doc?npmid=98&amp;npid=9258912" TargetMode="External"/><Relationship Id="rId2" Type="http://schemas.openxmlformats.org/officeDocument/2006/relationships/hyperlink" Target="https://e.nalogplan.ru/npd-doc?npmid=98&amp;npid=28764344" TargetMode="External"/><Relationship Id="rId1" Type="http://schemas.openxmlformats.org/officeDocument/2006/relationships/slideLayout" Target="../slideLayouts/slideLayout4.xml"/><Relationship Id="rId6" Type="http://schemas.openxmlformats.org/officeDocument/2006/relationships/hyperlink" Target="http://e.nalogplan.ru/npd-doc.aspx?npmid=98&amp;npid=10901064" TargetMode="External"/><Relationship Id="rId5" Type="http://schemas.openxmlformats.org/officeDocument/2006/relationships/hyperlink" Target="https://e.nalogplan.ru/npd-doc?npmid=98&amp;npid=36518666" TargetMode="External"/><Relationship Id="rId4" Type="http://schemas.openxmlformats.org/officeDocument/2006/relationships/hyperlink" Target="https://e.nalogplan.ru/npd-doc?npmid=98&amp;npid=36702877"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e.nalogplan.ru/npd-doc?npmid=98&amp;npid=68491184" TargetMode="External"/><Relationship Id="rId2" Type="http://schemas.openxmlformats.org/officeDocument/2006/relationships/hyperlink" Target="https://e.nalogplan.ru/npd-doc?npmid=98&amp;npid=68329177" TargetMode="External"/><Relationship Id="rId1" Type="http://schemas.openxmlformats.org/officeDocument/2006/relationships/slideLayout" Target="../slideLayouts/slideLayout4.xml"/><Relationship Id="rId6" Type="http://schemas.openxmlformats.org/officeDocument/2006/relationships/hyperlink" Target="https://e.nalogplan.ru/npd-doc?npmid=98&amp;npid=69238699" TargetMode="External"/><Relationship Id="rId5" Type="http://schemas.openxmlformats.org/officeDocument/2006/relationships/hyperlink" Target="https://e.nalogplan.ru/npd-doc?npmid=98&amp;npid=45542979" TargetMode="External"/><Relationship Id="rId4" Type="http://schemas.openxmlformats.org/officeDocument/2006/relationships/hyperlink" Target="https://e.nalogplan.ru/npd-doc?npmid=98&amp;npid=67190938"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e.nalogplan.ru/npd-doc?npmid=98&amp;npid=36777786" TargetMode="External"/><Relationship Id="rId2" Type="http://schemas.openxmlformats.org/officeDocument/2006/relationships/hyperlink" Target="https://e.nalogplan.ru/npd-doc?npmid=98&amp;npid=31976823"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https://protect-eu.mimecast.com/s/yi_HCjqQ3C79QyKuWVca9?domain=kad.arbitr.ru"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s://login.consultant.ru/link/?req=doc&amp;base=QUEST&amp;n=198315&amp;dst=100023&amp;demo=1" TargetMode="Externa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e.nalogplan.ru/npd-doc?npmid=99&amp;npid=727468183" TargetMode="External"/><Relationship Id="rId2" Type="http://schemas.openxmlformats.org/officeDocument/2006/relationships/hyperlink" Target="https://e.nalogplan.ru/npd-doc?npmid=99&amp;npid=350157754" TargetMode="External"/><Relationship Id="rId1" Type="http://schemas.openxmlformats.org/officeDocument/2006/relationships/slideLayout" Target="../slideLayouts/slideLayout4.xml"/><Relationship Id="rId4" Type="http://schemas.openxmlformats.org/officeDocument/2006/relationships/hyperlink" Target="https://e.nalogplan.ru/npd-doc?npmid=99&amp;npid=901765862&amp;anchor=ZAP1P4S3AP#ZAP1P4S3AP"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kad.arbitr.ru/Document/Pdf/fdba9d54-d228-4612-8cf0-3d379aa82538/d8df4a68-36d1-41e6-abf6-604e71439602/A21-13605-2021_20220712_Postanovlenie_apelljacionnoj_instancii.pdf?isAddStamp=True" TargetMode="Externa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login.consultant.ru/link/?req=doc&amp;base=QUEST&amp;n=208403&amp;dst=1000000001&amp;demo=1" TargetMode="External"/><Relationship Id="rId2" Type="http://schemas.openxmlformats.org/officeDocument/2006/relationships/hyperlink" Target="https://login.consultant.ru/link/?req=doc&amp;base=QUEST&amp;n=199486&amp;dst=1000000001&amp;demo=1"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publication.pravo.gov.ru/Document/View/0001202112300007" TargetMode="Externa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e.nalogplan.ru/npd-doc?npmid=99&amp;npid=901807664&amp;anchor=ZA01V7O3C5" TargetMode="External"/><Relationship Id="rId2" Type="http://schemas.openxmlformats.org/officeDocument/2006/relationships/hyperlink" Target="https://e.nalogplan.ru/npd-doc?npmid=98&amp;npid=62270054" TargetMode="Externa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www.consultant.ru/cons/cgi/online.cgi?req=doc&amp;base=LAW&amp;n=327001&amp;fld=134&amp;dst=1000000001,0&amp;rnd=0.7541183122291577" TargetMode="External"/><Relationship Id="rId2" Type="http://schemas.openxmlformats.org/officeDocument/2006/relationships/hyperlink" Target="http://doc.ksrf.ru/decision/KSRFDecision470104.pdf" TargetMode="External"/><Relationship Id="rId1" Type="http://schemas.openxmlformats.org/officeDocument/2006/relationships/slideLayout" Target="../slideLayouts/slideLayout4.xml"/><Relationship Id="rId4" Type="http://schemas.openxmlformats.org/officeDocument/2006/relationships/hyperlink" Target="https://e.nalogplan.ru/npd-doc?npmid=99&amp;npid=901807667&amp;anchor=ZAP1P1M38P"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login.consultant.ru/link/?req=doc&amp;base=QUEST&amp;n=205009&amp;dst=1000000001&amp;demo=1" TargetMode="Externa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hyperlink" Target="https://login.consultant.ru/link/?req=doc&amp;base=QUEST&amp;n=205096&amp;dst=1000000001&amp;demo=1" TargetMode="External"/><Relationship Id="rId2" Type="http://schemas.openxmlformats.org/officeDocument/2006/relationships/hyperlink" Target="https://login.consultant.ru/link/?req=doc&amp;base=QUEST&amp;n=205303&amp;dst=1000000001&amp;demo=1" TargetMode="External"/><Relationship Id="rId1" Type="http://schemas.openxmlformats.org/officeDocument/2006/relationships/slideLayout" Target="../slideLayouts/slideLayout4.xml"/><Relationship Id="rId4" Type="http://schemas.openxmlformats.org/officeDocument/2006/relationships/hyperlink" Target="https://login.consultant.ru/link/?req=doc&amp;base=LAW&amp;n=405436&amp;dst=1000000001&amp;demo=1"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e.nalogplan.ru/npd-doc?npmid=99&amp;npid=565558477" TargetMode="External"/><Relationship Id="rId7" Type="http://schemas.openxmlformats.org/officeDocument/2006/relationships/hyperlink" Target="https://e.nalogplan.ru/npd-doc?npmid=99&amp;npid=542682142&amp;anchor=ZAP2AFK3HM" TargetMode="External"/><Relationship Id="rId2" Type="http://schemas.openxmlformats.org/officeDocument/2006/relationships/hyperlink" Target="https://e.nalogplan.ru/npd-doc?npmid=99&amp;npid=420363376&amp;anchor=XA00ME42ND" TargetMode="External"/><Relationship Id="rId1" Type="http://schemas.openxmlformats.org/officeDocument/2006/relationships/slideLayout" Target="../slideLayouts/slideLayout2.xml"/><Relationship Id="rId6" Type="http://schemas.openxmlformats.org/officeDocument/2006/relationships/hyperlink" Target="https://e.nalogplan.ru/npd-doc?npmid=99&amp;npid=552276776" TargetMode="External"/><Relationship Id="rId5" Type="http://schemas.openxmlformats.org/officeDocument/2006/relationships/hyperlink" Target="https://e.nalogplan.ru/npd-doc?npmid=99&amp;npid=542682142&amp;anchor=XA00RUC2OV" TargetMode="External"/><Relationship Id="rId4" Type="http://schemas.openxmlformats.org/officeDocument/2006/relationships/hyperlink" Target="https://e.nalogplan.ru/npd-doc?npmid=99&amp;npid=420363376"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e.nalogplan.ru/npd-doc?npmid=96&amp;npid=902014337" TargetMode="External"/><Relationship Id="rId2" Type="http://schemas.openxmlformats.org/officeDocument/2006/relationships/hyperlink" Target="https://e.nalogplan.ru/npd-doc?npmid=96&amp;npid=552000621" TargetMode="External"/><Relationship Id="rId1" Type="http://schemas.openxmlformats.org/officeDocument/2006/relationships/slideLayout" Target="../slideLayouts/slideLayout4.xml"/><Relationship Id="rId4" Type="http://schemas.openxmlformats.org/officeDocument/2006/relationships/hyperlink" Target="https://login.consultant.ru/link/?req=doc&amp;base=QUEST&amp;n=202842&amp;dst=1000000001&amp;demo=1"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www.nalog.gov.ru/rn77/about_fts/about_nalog/11177899/);" TargetMode="External"/><Relationship Id="rId2" Type="http://schemas.openxmlformats.org/officeDocument/2006/relationships/hyperlink" Target="https://www.nalog.gov.ru/rn77/about_fts/docs/11695309/);" TargetMode="External"/><Relationship Id="rId1" Type="http://schemas.openxmlformats.org/officeDocument/2006/relationships/slideLayout" Target="../slideLayouts/slideLayout2.xml"/><Relationship Id="rId6" Type="http://schemas.openxmlformats.org/officeDocument/2006/relationships/hyperlink" Target="https://www.nalog.gov.ru/rn77/about_fts/docs/11695440/" TargetMode="External"/><Relationship Id="rId5" Type="http://schemas.openxmlformats.org/officeDocument/2006/relationships/hyperlink" Target="https://www.nalog.gov.ru/rn77/about_fts/about_nalog/11596169/);" TargetMode="External"/><Relationship Id="rId4" Type="http://schemas.openxmlformats.org/officeDocument/2006/relationships/hyperlink" Target="https://www.nalog.gov.ru/rn77/about_fts/docs/11695322/);"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login.consultant.ru/link/?req=doc&amp;demo=2&amp;base=LAW&amp;n=377513&amp;dst=6733&amp;field=134&amp;date=15.02.2022" TargetMode="Externa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hyperlink" Target="http://www.consultant.ru/document/cons_doc_LAW_410786/517774f83279d69fd27458bd0fd9e03e6abf463c/"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5.xml.rels><?xml version="1.0" encoding="UTF-8" standalone="yes"?>
<Relationships xmlns="http://schemas.openxmlformats.org/package/2006/relationships"><Relationship Id="rId8" Type="http://schemas.openxmlformats.org/officeDocument/2006/relationships/hyperlink" Target="https://e.nalogplan.ru/npd-doc?npmid=96&amp;npid=499078891" TargetMode="External"/><Relationship Id="rId13" Type="http://schemas.openxmlformats.org/officeDocument/2006/relationships/hyperlink" Target="https://e.nalogplan.ru/npd-doc?npmid=98&amp;npid=45742338" TargetMode="External"/><Relationship Id="rId3" Type="http://schemas.openxmlformats.org/officeDocument/2006/relationships/hyperlink" Target="https://e.nalogplan.ru/npd-doc?npmid=99&amp;npid=901714421&amp;anchor=XA00MAM2NC" TargetMode="External"/><Relationship Id="rId7" Type="http://schemas.openxmlformats.org/officeDocument/2006/relationships/hyperlink" Target="https://e.nalogplan.ru/npd-doc?npmid=98&amp;npid=10320331" TargetMode="External"/><Relationship Id="rId12" Type="http://schemas.openxmlformats.org/officeDocument/2006/relationships/hyperlink" Target="http://kad.arbitr.ru/PdfDocument/f96caf68-a24d-4032-8caf-e35745e2155a/691988d8-9c93-4bb8-9c2c-25749f95673c/A21-4555-2017_20180510_Postanovlenie_apelljacionnoj_instancii.pdf" TargetMode="External"/><Relationship Id="rId2" Type="http://schemas.openxmlformats.org/officeDocument/2006/relationships/hyperlink" Target="https://e.nalogplan.ru/npd-doc?npmid=98&amp;npid=35432536" TargetMode="External"/><Relationship Id="rId1" Type="http://schemas.openxmlformats.org/officeDocument/2006/relationships/slideLayout" Target="../slideLayouts/slideLayout2.xml"/><Relationship Id="rId6" Type="http://schemas.openxmlformats.org/officeDocument/2006/relationships/hyperlink" Target="https://e.nalogplan.ru/npd-doc?npmid=98&amp;npid=36643459" TargetMode="External"/><Relationship Id="rId11" Type="http://schemas.openxmlformats.org/officeDocument/2006/relationships/hyperlink" Target="https://e.nalogplan.ru/npd-doc?npmid=99&amp;npid=564995555" TargetMode="External"/><Relationship Id="rId5" Type="http://schemas.openxmlformats.org/officeDocument/2006/relationships/hyperlink" Target="https://e.nalogplan.ru/npd-doc?npmid=98&amp;npid=31518563" TargetMode="External"/><Relationship Id="rId15" Type="http://schemas.openxmlformats.org/officeDocument/2006/relationships/hyperlink" Target="https://e.nalogplan.ru/npd-doc?npmid=98&amp;npid=30116318" TargetMode="External"/><Relationship Id="rId10" Type="http://schemas.openxmlformats.org/officeDocument/2006/relationships/hyperlink" Target="https://e.nalogplan.ru/npd-doc?npmid=98&amp;npid=44397408" TargetMode="External"/><Relationship Id="rId4" Type="http://schemas.openxmlformats.org/officeDocument/2006/relationships/hyperlink" Target="https://e.nalogplan.ru/npd-doc?npmid=98&amp;npid=36821645" TargetMode="External"/><Relationship Id="rId9" Type="http://schemas.openxmlformats.org/officeDocument/2006/relationships/hyperlink" Target="https://e.nalogplan.ru/npd-doc?npmid=96&amp;npid=499001721" TargetMode="External"/><Relationship Id="rId14" Type="http://schemas.openxmlformats.org/officeDocument/2006/relationships/hyperlink" Target="https://e.nalogplan.ru/npd-doc?npmid=98&amp;npid=39711935"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base.garant.ru/70831250/" TargetMode="External"/><Relationship Id="rId3" Type="http://schemas.openxmlformats.org/officeDocument/2006/relationships/hyperlink" Target="http://base.garant.ru/185181/646cd7e8cf19279b078cdec8fcd89ce4/" TargetMode="External"/><Relationship Id="rId7" Type="http://schemas.openxmlformats.org/officeDocument/2006/relationships/hyperlink" Target="http://base.garant.ru/12127526/4d6cc5b8235f826b2c67847b967f8695/" TargetMode="External"/><Relationship Id="rId2" Type="http://schemas.openxmlformats.org/officeDocument/2006/relationships/hyperlink" Target="http://base.garant.ru/185181/e4cb1d749a5d7ca9aa116ad348095073/" TargetMode="External"/><Relationship Id="rId1" Type="http://schemas.openxmlformats.org/officeDocument/2006/relationships/slideLayout" Target="../slideLayouts/slideLayout4.xml"/><Relationship Id="rId6" Type="http://schemas.openxmlformats.org/officeDocument/2006/relationships/hyperlink" Target="http://base.garant.ru/10103000/" TargetMode="External"/><Relationship Id="rId5" Type="http://schemas.openxmlformats.org/officeDocument/2006/relationships/hyperlink" Target="http://base.garant.ru/185181/8c635a6adbf5951fcb0f9e5ed6429908/" TargetMode="External"/><Relationship Id="rId4" Type="http://schemas.openxmlformats.org/officeDocument/2006/relationships/hyperlink" Target="http://base.garant.ru/185181/bba519b0e23ad33b6c3f39468736ff5f/"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e.nalogplan.ru/npd-doc?npmid=99&amp;npid=555728829" TargetMode="External"/><Relationship Id="rId2" Type="http://schemas.openxmlformats.org/officeDocument/2006/relationships/hyperlink" Target="http://vsrf.ru/stor_pdf_ec.php?id=1735300" TargetMode="External"/><Relationship Id="rId1" Type="http://schemas.openxmlformats.org/officeDocument/2006/relationships/slideLayout" Target="../slideLayouts/slideLayout2.xml"/><Relationship Id="rId4" Type="http://schemas.openxmlformats.org/officeDocument/2006/relationships/hyperlink" Target="https://e.nalogplan.ru/npd-doc?npmid=96&amp;npid=556493604"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alogplan.ru/npd-doc?npmid=99&amp;npid=565725950&amp;anchor=ZA00MQC2PE#ZA00MQC2PE" TargetMode="External"/><Relationship Id="rId2" Type="http://schemas.openxmlformats.org/officeDocument/2006/relationships/hyperlink" Target="https://e.nalogplan.ru/npd-doc?npmid=96&amp;npid=728014858" TargetMode="External"/><Relationship Id="rId1" Type="http://schemas.openxmlformats.org/officeDocument/2006/relationships/slideLayout" Target="../slideLayouts/slideLayout2.xml"/><Relationship Id="rId4" Type="http://schemas.openxmlformats.org/officeDocument/2006/relationships/hyperlink" Target="https://e.nalogplan.ru/npd-doc?npmid=99&amp;npid=728118257" TargetMode="External"/></Relationships>
</file>

<file path=ppt/slides/_rels/slide70.xml.rels><?xml version="1.0" encoding="UTF-8" standalone="yes"?>
<Relationships xmlns="http://schemas.openxmlformats.org/package/2006/relationships"><Relationship Id="rId3" Type="http://schemas.openxmlformats.org/officeDocument/2006/relationships/hyperlink" Target="https://e.nalogplan.ru/npd-doc?npmid=98&amp;npid=52382685" TargetMode="External"/><Relationship Id="rId2" Type="http://schemas.openxmlformats.org/officeDocument/2006/relationships/hyperlink" Target="https://e.nalogplan.ru/npd-doc?npmid=98&amp;npid=36874614"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consultant.ru/cons/cgi/online.cgi?req=doc;base=QUEST001;n=183697" TargetMode="External"/><Relationship Id="rId2" Type="http://schemas.openxmlformats.org/officeDocument/2006/relationships/hyperlink" Target="https://e.nalogplan.ru/npd-doc?npmid=98&amp;npid=21057026" TargetMode="External"/><Relationship Id="rId1" Type="http://schemas.openxmlformats.org/officeDocument/2006/relationships/slideLayout" Target="../slideLayouts/slideLayout2.xml"/><Relationship Id="rId6" Type="http://schemas.openxmlformats.org/officeDocument/2006/relationships/hyperlink" Target="https://e.nalogplan.ru/npd-doc?npmid=98&amp;npid=49176370" TargetMode="External"/><Relationship Id="rId5" Type="http://schemas.openxmlformats.org/officeDocument/2006/relationships/hyperlink" Target="https://e.nalogplan.ru/npd-doc?npmid=96&amp;npid=901914683" TargetMode="External"/><Relationship Id="rId4" Type="http://schemas.openxmlformats.org/officeDocument/2006/relationships/hyperlink" Target="https://e.nalogplan.ru/npd-doc?npmid=98&amp;npid=53591870" TargetMode="External"/></Relationships>
</file>

<file path=ppt/slides/_rels/slide72.xml.rels><?xml version="1.0" encoding="UTF-8" standalone="yes"?>
<Relationships xmlns="http://schemas.openxmlformats.org/package/2006/relationships"><Relationship Id="rId8" Type="http://schemas.openxmlformats.org/officeDocument/2006/relationships/hyperlink" Target="https://e.nalogplan.ru/npd-doc?npmid=98&amp;npid=17496303" TargetMode="External"/><Relationship Id="rId3" Type="http://schemas.openxmlformats.org/officeDocument/2006/relationships/hyperlink" Target="https://e.nalogplan.ru/npd-doc?npmid=98&amp;npid=36842547" TargetMode="External"/><Relationship Id="rId7" Type="http://schemas.openxmlformats.org/officeDocument/2006/relationships/hyperlink" Target="https://e.nalogplan.ru/npd-doc?npmid=98&amp;npid=18089407" TargetMode="External"/><Relationship Id="rId12" Type="http://schemas.openxmlformats.org/officeDocument/2006/relationships/hyperlink" Target="https://e.nalogplan.ru/npd-doc?npmid=98&amp;npid=33423252" TargetMode="External"/><Relationship Id="rId2" Type="http://schemas.openxmlformats.org/officeDocument/2006/relationships/hyperlink" Target="https://e.nalogplan.ru/npd-doc?npmid=98&amp;npid=36921105" TargetMode="External"/><Relationship Id="rId1" Type="http://schemas.openxmlformats.org/officeDocument/2006/relationships/slideLayout" Target="../slideLayouts/slideLayout2.xml"/><Relationship Id="rId6" Type="http://schemas.openxmlformats.org/officeDocument/2006/relationships/hyperlink" Target="https://e.nalogplan.ru/npd-doc?npmid=98&amp;npid=37255302" TargetMode="External"/><Relationship Id="rId11" Type="http://schemas.openxmlformats.org/officeDocument/2006/relationships/hyperlink" Target="https://e.nalogplan.ru/npd-doc?npmid=98&amp;npid=19471302" TargetMode="External"/><Relationship Id="rId5" Type="http://schemas.openxmlformats.org/officeDocument/2006/relationships/hyperlink" Target="https://e.nalogplan.ru/npd-doc?npmid=98&amp;npid=35668007" TargetMode="External"/><Relationship Id="rId10" Type="http://schemas.openxmlformats.org/officeDocument/2006/relationships/hyperlink" Target="https://e.nalogplan.ru/npd-doc?npmid=98&amp;npid=12799404" TargetMode="External"/><Relationship Id="rId4" Type="http://schemas.openxmlformats.org/officeDocument/2006/relationships/hyperlink" Target="https://e.nalogplan.ru/npd-doc?npmid=98&amp;npid=36735406" TargetMode="External"/><Relationship Id="rId9" Type="http://schemas.openxmlformats.org/officeDocument/2006/relationships/hyperlink" Target="https://e.nalogplan.ru/npd-doc?npmid=98&amp;npid=6628755" TargetMode="Externa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D2DB6EEA2BB39AEC2E89B7B9B0EE2EECC14D3AC56B9002EF3CBD97E5748FA57E7C841FAB437ACE17D9DEBAFF0B4D178ADFF79389B0002F5338T7M" TargetMode="External"/><Relationship Id="rId2" Type="http://schemas.openxmlformats.org/officeDocument/2006/relationships/hyperlink" Target="https://e.nalogplan.ru/npd-doc?npmid=99&amp;npid=564347676" TargetMode="External"/><Relationship Id="rId1" Type="http://schemas.openxmlformats.org/officeDocument/2006/relationships/slideLayout" Target="../slideLayouts/slideLayout2.xml"/><Relationship Id="rId4" Type="http://schemas.openxmlformats.org/officeDocument/2006/relationships/hyperlink" Target="consultantplus://offline/ref=D2DB6EEA2BB39AEC2E89B7B9B0EE2EECC14E3CCD6E9602EF3CBD97E5748FA57E6E8447A7427CD113D8CBECAE4D31TAM" TargetMode="External"/></Relationships>
</file>

<file path=ppt/slides/_rels/slide80.xml.rels><?xml version="1.0" encoding="UTF-8" standalone="yes"?>
<Relationships xmlns="http://schemas.openxmlformats.org/package/2006/relationships"><Relationship Id="rId3" Type="http://schemas.openxmlformats.org/officeDocument/2006/relationships/hyperlink" Target="https://e.nalogplan.ru/npd-doc?npmid=99&amp;npid=9027690&amp;anchor=ZAP23B83GC" TargetMode="External"/><Relationship Id="rId7" Type="http://schemas.openxmlformats.org/officeDocument/2006/relationships/hyperlink" Target="https://e.nalogplan.ru/npd-doc?npmid=99&amp;npid=9027690&amp;anchor=XA00MHE2OA" TargetMode="External"/><Relationship Id="rId2" Type="http://schemas.openxmlformats.org/officeDocument/2006/relationships/hyperlink" Target="http://e.nalogplan.ru/npd-doc.aspx?npmid=96&amp;npid=420376449" TargetMode="External"/><Relationship Id="rId1" Type="http://schemas.openxmlformats.org/officeDocument/2006/relationships/slideLayout" Target="../slideLayouts/slideLayout4.xml"/><Relationship Id="rId6" Type="http://schemas.openxmlformats.org/officeDocument/2006/relationships/hyperlink" Target="https://e.nalogplan.ru/npd-doc?npmid=99&amp;npid=901702323&amp;anchor=ZAP21323F0" TargetMode="External"/><Relationship Id="rId5" Type="http://schemas.openxmlformats.org/officeDocument/2006/relationships/hyperlink" Target="https://e.nalogplan.ru/npd-doc?npmid=99&amp;npid=9027690&amp;anchor=XA00M642MA" TargetMode="External"/><Relationship Id="rId4" Type="http://schemas.openxmlformats.org/officeDocument/2006/relationships/hyperlink" Target="https://e.nalogplan.ru/npd-doc?npmid=99&amp;npid=456099636"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3" Type="http://schemas.openxmlformats.org/officeDocument/2006/relationships/hyperlink" Target="consultantplus://offline/ref=1D4167CFA1E24B6B9CE50F011D477E4FB8A2476DF8EC1889BAB67775E722A110CD770D68F156EDB3AC3F6E2CBC23A69E148C3CAFE8A4E3mBdAG" TargetMode="External"/><Relationship Id="rId7" Type="http://schemas.openxmlformats.org/officeDocument/2006/relationships/hyperlink" Target="consultantplus://offline/ref=1D4167CFA1E24B6B9CE50F011D477E4FB8A2476DF8EC1889BAB67775E722A110CD770D68F153EBBEAF606B39AD7BAB97039235B8F4A6E1B9m1d5G" TargetMode="External"/><Relationship Id="rId2" Type="http://schemas.openxmlformats.org/officeDocument/2006/relationships/hyperlink" Target="consultantplus://offline/ref=1D4167CFA1E24B6B9CE50F011D477E4FB8A2476DF8EC1889BAB67775E722A110CD770D68F95AE8B6AC3F6E2CBC23A69E148C3CAFE8A4E3mBdAG" TargetMode="External"/><Relationship Id="rId1" Type="http://schemas.openxmlformats.org/officeDocument/2006/relationships/slideLayout" Target="../slideLayouts/slideLayout4.xml"/><Relationship Id="rId6" Type="http://schemas.openxmlformats.org/officeDocument/2006/relationships/hyperlink" Target="consultantplus://offline/ref=1D4167CFA1E24B6B9CE50F011D477E4FB8A2476DF8EC1889BAB67775E722A110CD770D61F053EBBCF33A7B3DE42EAF890A852BB3EAA6mEd0G" TargetMode="External"/><Relationship Id="rId5" Type="http://schemas.openxmlformats.org/officeDocument/2006/relationships/hyperlink" Target="consultantplus://offline/ref=1D4167CFA1E24B6B9CE50F011D477E4FB8A2476DF8EC1889BAB67775E722A110CD770D68F156ECB3AC3F6E2CBC23A69E148C3CAFE8A4E3mBdAG" TargetMode="External"/><Relationship Id="rId4" Type="http://schemas.openxmlformats.org/officeDocument/2006/relationships/hyperlink" Target="consultantplus://offline/ref=1D4167CFA1E24B6B9CE50F011D477E4FB8A2476DF8EC1889BAB67775E722A110CD770D68F156ECB4AC3F6E2CBC23A69E148C3CAFE8A4E3mBdAG" TargetMode="Externa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consultantplus://offline/ref=156BE11E7FCB06EFBA55E94DE70FA18D0F7B4F8887173FAC5CF5BC8C096B4D919671337FC3971DE78DAB869CF962D070EDF312ACF82F4AF1z0YEE" TargetMode="External"/><Relationship Id="rId2" Type="http://schemas.openxmlformats.org/officeDocument/2006/relationships/hyperlink" Target="http://internet.garant.ru/document/redirect/72157484/0" TargetMode="Externa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3" Type="http://schemas.openxmlformats.org/officeDocument/2006/relationships/hyperlink" Target="https://e.nalogplan.ru/npd-doc?npmid=99&amp;npid=542693655&amp;anchor=ZAP23EQ3FK" TargetMode="External"/><Relationship Id="rId2" Type="http://schemas.openxmlformats.org/officeDocument/2006/relationships/hyperlink" Target="https://e.nalogplan.ru/npd-doc?npmid=99&amp;npid=603727376" TargetMode="External"/><Relationship Id="rId1" Type="http://schemas.openxmlformats.org/officeDocument/2006/relationships/slideLayout" Target="../slideLayouts/slideLayout12.xml"/><Relationship Id="rId4" Type="http://schemas.openxmlformats.org/officeDocument/2006/relationships/hyperlink" Target="https://e.nalogplan.ru/npd-doc?npmid=99&amp;npid=542693333&amp;anchor=ZAP20P23AL"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blog.legalbis.ru/wp-content/uploads/2021/05/a20-5385-2019_20210513_opredelenie.pdf" TargetMode="External"/><Relationship Id="rId2" Type="http://schemas.openxmlformats.org/officeDocument/2006/relationships/hyperlink" Target="https://login.consultant.ru/link/?req=doc&amp;base=QUEST&amp;n=203594&amp;dst=1000000001&amp;demo=1" TargetMode="External"/><Relationship Id="rId1" Type="http://schemas.openxmlformats.org/officeDocument/2006/relationships/slideLayout" Target="../slideLayouts/slideLayout4.xml"/><Relationship Id="rId5" Type="http://schemas.openxmlformats.org/officeDocument/2006/relationships/hyperlink" Target="http://www.garant.ru/news/1467268/" TargetMode="External"/><Relationship Id="rId4" Type="http://schemas.openxmlformats.org/officeDocument/2006/relationships/hyperlink" Target="http://www.garant.ru/files/8/6/1467268/pismo_departamenta_nalogovoy_politiki_minfina_rossii_ot_23_aprelya_2021_g_n_03_0(1).rtf" TargetMode="External"/></Relationships>
</file>

<file path=ppt/slides/_rels/slide87.xml.rels><?xml version="1.0" encoding="UTF-8" standalone="yes"?>
<Relationships xmlns="http://schemas.openxmlformats.org/package/2006/relationships"><Relationship Id="rId2" Type="http://schemas.openxmlformats.org/officeDocument/2006/relationships/hyperlink" Target="https://login.consultant.ru/link/?req=doc&amp;base=QUEST&amp;n=207610&amp;dst=1000000001&amp;demo=1" TargetMode="Externa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hyperlink" Target="https://e.nalogplan.ru/npd-doc?npmid=96&amp;npid=456043104" TargetMode="External"/><Relationship Id="rId2" Type="http://schemas.openxmlformats.org/officeDocument/2006/relationships/hyperlink" Target="https://e.nalogplan.ru/npd-doc?npmid=98&amp;npid=46759018" TargetMode="External"/><Relationship Id="rId1" Type="http://schemas.openxmlformats.org/officeDocument/2006/relationships/slideLayout" Target="../slideLayouts/slideLayout4.xml"/><Relationship Id="rId4" Type="http://schemas.openxmlformats.org/officeDocument/2006/relationships/hyperlink" Target="https://e.nalogplan.ru/npd-doc?npmid=99&amp;npid=456048241" TargetMode="External"/></Relationships>
</file>

<file path=ppt/slides/_rels/slide89.xml.rels><?xml version="1.0" encoding="UTF-8" standalone="yes"?>
<Relationships xmlns="http://schemas.openxmlformats.org/package/2006/relationships"><Relationship Id="rId3" Type="http://schemas.openxmlformats.org/officeDocument/2006/relationships/hyperlink" Target="http://www.consultant.ru/document/cons_doc_LAW_390316/"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nalogplan.ru/npd-doc?npmid=99&amp;npid=728267091&amp;anchor=ZAP277I3HQ#ZAP277I3HQ" TargetMode="External"/><Relationship Id="rId2" Type="http://schemas.openxmlformats.org/officeDocument/2006/relationships/hyperlink" Target="https://e.nalogplan.ru/npd-doc?npmid=99&amp;npid=728267091&amp;anchor=ZAP21V03B1#ZAP21V03B1" TargetMode="External"/><Relationship Id="rId1" Type="http://schemas.openxmlformats.org/officeDocument/2006/relationships/slideLayout" Target="../slideLayouts/slideLayout4.xml"/><Relationship Id="rId4" Type="http://schemas.openxmlformats.org/officeDocument/2006/relationships/hyperlink" Target="https://e.nalogplan.ru/npd-doc?npmid=99&amp;npid=728267091&amp;anchor=ZAP23Q23JP#ZAP23Q23JP" TargetMode="Externa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hyperlink" Target="https://login.consultant.ru/link/?req=doc&amp;base=QUEST&amp;n=204004&amp;dst=1000000001&amp;demo=1" TargetMode="Externa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3" Type="http://schemas.openxmlformats.org/officeDocument/2006/relationships/hyperlink" Target="consultantplus://offline/ref=15838A3B320E1A143672B14247E1E42401E7BBEC9A9C79110C5ACCAE10A0A12536D7BE34AD1AC08F3F660350BF7517DF8FC02FA08557PBg8E" TargetMode="External"/><Relationship Id="rId2" Type="http://schemas.openxmlformats.org/officeDocument/2006/relationships/hyperlink" Target="consultantplus://offline/ref=15838A3B320E1A143672B14247E1E42401E6B3E89F9E79110C5ACCAE10A0A12536D7BE34AC1CCE83693C1354F6211DC089DC30A09B57B88DP6gFE" TargetMode="Externa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3" Type="http://schemas.openxmlformats.org/officeDocument/2006/relationships/hyperlink" Target="https://t.me/ryahovskiynalogi" TargetMode="External"/><Relationship Id="rId2" Type="http://schemas.openxmlformats.org/officeDocument/2006/relationships/hyperlink" Target="mailto:Umc331@mail.ru"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consultantplus://offline/ref=8FF5C43D6203818159E79A418FF2CC0044DBABAE16ADC865DF42FC26EFF59901A1A5A8BC5DFC66532023A6D72564DBE3E308179360A6DC45e7y1S" TargetMode="External"/><Relationship Id="rId3" Type="http://schemas.openxmlformats.org/officeDocument/2006/relationships/hyperlink" Target="consultantplus://offline/ref=53C764B3B77798E4F75566A991FBF252CC8AF010FAE5D06F04E283707C75EE6FD1EBB2F4243435400DD35D966A5D6561FFCE9B59F8q3q1J" TargetMode="External"/><Relationship Id="rId7" Type="http://schemas.openxmlformats.org/officeDocument/2006/relationships/hyperlink" Target="consultantplus://offline/ref=8FF5C43D6203818159E79A418FF2CC0044DBABAE16ADC865DF42FC26EFF59901A1A5A8BC5DFC665C2823A6D72564DBE3E308179360A6DC45e7y1S" TargetMode="External"/><Relationship Id="rId2" Type="http://schemas.openxmlformats.org/officeDocument/2006/relationships/hyperlink" Target="consultantplus://offline/ref=53C764B3B77798E4F75566A991FBF252CB83F41DFDE0D06F04E283707C75EE6FD1EBB2F424313D1157C359DF3F567B67E7D09F47F83327q3q8J" TargetMode="External"/><Relationship Id="rId1" Type="http://schemas.openxmlformats.org/officeDocument/2006/relationships/slideLayout" Target="../slideLayouts/slideLayout2.xml"/><Relationship Id="rId6" Type="http://schemas.openxmlformats.org/officeDocument/2006/relationships/hyperlink" Target="consultantplus://offline/ref=8FF5C43D6203818159E79A418FF2CC0044DBABAE16ADC865DF42FC26EFF59901A1A5A8BC54FB6D0F706CA78B6137C8E3E30815957CeAy6S" TargetMode="External"/><Relationship Id="rId5" Type="http://schemas.openxmlformats.org/officeDocument/2006/relationships/hyperlink" Target="consultantplus://offline/ref=53C764B3B77798E4F75566A991FBF252CB83F41DFDE0D06F04E283707C75EE6FD1EBB2F423323F1457C359DF3F567B67E7D09F47F83327q3q8J" TargetMode="External"/><Relationship Id="rId10" Type="http://schemas.openxmlformats.org/officeDocument/2006/relationships/hyperlink" Target="consultantplus://offline/ref=8FF5C43D6203818159E79A418FF2CC0044DBAAA416A3C865DF42FC26EFF59901A1A5A8BF5DFE675D2A7CA3C2343CD6E5FB16118B7CA4DEe4y5S" TargetMode="External"/><Relationship Id="rId4" Type="http://schemas.openxmlformats.org/officeDocument/2006/relationships/hyperlink" Target="consultantplus://offline/ref=53C764B3B77798E4F75566A991FBF252CB83F41DFDE0D06F04E283707C75EE6FD1EBB2F42431381357C359DF3F567B67E7D09F47F83327q3q8J" TargetMode="External"/><Relationship Id="rId9" Type="http://schemas.openxmlformats.org/officeDocument/2006/relationships/hyperlink" Target="consultantplus://offline/ref=8FF5C43D6203818159E79A418FF2CC0044DBABAE16ADC865DF42FC26EFF59901A1A5A8BC5DFC66532523A6D72564DBE3E308179360A6DC45e7y1S"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3" Type="http://schemas.openxmlformats.org/officeDocument/2006/relationships/hyperlink" Target="consultantplus://offline/ref=A085D210637F0B351648C90D8D2CF7F04FF012284675E89A5DD3C5EBB0C1717E84D029263897E92D48D1AD85EC8050992EFB624A07FA04B4Y6J" TargetMode="External"/><Relationship Id="rId2" Type="http://schemas.openxmlformats.org/officeDocument/2006/relationships/hyperlink" Target="consultantplus://offline/ref=E23537F69B415BE65B476FD9B61F295F6F993448B192A1933EAD63C0EA7E59223E0FFF1010BCB9CBE680EB8FD502173AE2A6F4D80C1F890DzAu3H" TargetMode="External"/><Relationship Id="rId1" Type="http://schemas.openxmlformats.org/officeDocument/2006/relationships/slideLayout" Target="../slideLayouts/slideLayout4.xml"/><Relationship Id="rId4" Type="http://schemas.openxmlformats.org/officeDocument/2006/relationships/hyperlink" Target="consultantplus://offline/ref=A085D210637F0B351648D4199F44CDF612F511294674E6CF0AD194BEBEC4792ECCC075636493EC235D85FADFBB8D52B9YDJ" TargetMode="External"/></Relationships>
</file>

<file path=ppt/slides/_rels/slide99.xml.rels><?xml version="1.0" encoding="UTF-8" standalone="yes"?>
<Relationships xmlns="http://schemas.openxmlformats.org/package/2006/relationships"><Relationship Id="rId8" Type="http://schemas.openxmlformats.org/officeDocument/2006/relationships/hyperlink" Target="consultantplus://offline/ref=4BC7F22F06BA28D6D3BBDB46E1EA5594C2D98569103848D6925988C22B08E529CD99C36BCA76151F2DBA8455AF0F85EFB8AAC9F22FD1E59E55gFT" TargetMode="External"/><Relationship Id="rId3" Type="http://schemas.openxmlformats.org/officeDocument/2006/relationships/hyperlink" Target="consultantplus://offline/ref=4BC7F22F06BA28D6D3BBDB46E1EA5594C2D98569103848D6925988C22B08E529CD99C36BCA76151B2ABA8455AF0F85EFB8AAC9F22FD1E59E55gFT" TargetMode="External"/><Relationship Id="rId7" Type="http://schemas.openxmlformats.org/officeDocument/2006/relationships/hyperlink" Target="consultantplus://offline/ref=4BC7F22F06BA28D6D3BBDB46E1EA5594C2D98569103848D6925988C22B08E529CD99C36BCA76151E2BBA8455AF0F85EFB8AAC9F22FD1E59E55gFT" TargetMode="External"/><Relationship Id="rId2" Type="http://schemas.openxmlformats.org/officeDocument/2006/relationships/hyperlink" Target="consultantplus://offline/ref=4BC7F22F06BA28D6D3BBDB46E1EA5594C2D98569103848D6925988C22B08E529CD99C36BCA76151B2BBA8455AF0F85EFB8AAC9F22FD1E59E55gFT" TargetMode="External"/><Relationship Id="rId1" Type="http://schemas.openxmlformats.org/officeDocument/2006/relationships/slideLayout" Target="../slideLayouts/slideLayout2.xml"/><Relationship Id="rId6" Type="http://schemas.openxmlformats.org/officeDocument/2006/relationships/hyperlink" Target="consultantplus://offline/ref=4BC7F22F06BA28D6D3BBDB46E1EA5594C2D98569103848D6925988C22B08E529CD99C36BCA76151E28BA8455AF0F85EFB8AAC9F22FD1E59E55gFT" TargetMode="External"/><Relationship Id="rId5" Type="http://schemas.openxmlformats.org/officeDocument/2006/relationships/hyperlink" Target="consultantplus://offline/ref=4BC7F22F06BA28D6D3BBDB46E1EA5594C2D98569103848D6925988C22B08E529CD99C36BCA7615192FBA8455AF0F85EFB8AAC9F22FD1E59E55gFT" TargetMode="External"/><Relationship Id="rId10" Type="http://schemas.openxmlformats.org/officeDocument/2006/relationships/hyperlink" Target="consultantplus://offline/ref=4BC7F22F06BA28D6D3BBDB46E1EA5594C2D98569103848D6925988C22B08E529CD99C36BCA76151824BA8455AF0F85EFB8AAC9F22FD1E59E55gFT" TargetMode="External"/><Relationship Id="rId4" Type="http://schemas.openxmlformats.org/officeDocument/2006/relationships/hyperlink" Target="consultantplus://offline/ref=4BC7F22F06BA28D6D3BBDB46E1EA5594C2D98569103848D6925988C22B08E529CD99C36BCA7615182CBA8455AF0F85EFB8AAC9F22FD1E59E55gFT" TargetMode="External"/><Relationship Id="rId9" Type="http://schemas.openxmlformats.org/officeDocument/2006/relationships/hyperlink" Target="consultantplus://offline/ref=4BC7F22F06BA28D6D3BBDB46E1EA5594C2D98569103848D6925988C22B08E529CD99C36BCA76151F2CBA8455AF0F85EFB8AAC9F22FD1E59E55gF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2022</a:t>
            </a:r>
          </a:p>
        </p:txBody>
      </p:sp>
      <p:sp>
        <p:nvSpPr>
          <p:cNvPr id="3" name="Объект 2"/>
          <p:cNvSpPr>
            <a:spLocks noGrp="1"/>
          </p:cNvSpPr>
          <p:nvPr>
            <p:ph idx="1"/>
          </p:nvPr>
        </p:nvSpPr>
        <p:spPr>
          <a:xfrm>
            <a:off x="838200" y="1244906"/>
            <a:ext cx="10515600" cy="4932057"/>
          </a:xfrm>
        </p:spPr>
        <p:txBody>
          <a:bodyPr>
            <a:normAutofit fontScale="92500" lnSpcReduction="20000"/>
          </a:bodyPr>
          <a:lstStyle/>
          <a:p>
            <a:pPr>
              <a:buNone/>
            </a:pPr>
            <a:r>
              <a:rPr lang="ru-RU" b="1" dirty="0"/>
              <a:t> Ряховский   Дмитрий Иванович</a:t>
            </a:r>
            <a:endParaRPr lang="ru-RU" dirty="0"/>
          </a:p>
          <a:p>
            <a:pPr algn="just">
              <a:buNone/>
            </a:pPr>
            <a:r>
              <a:rPr lang="ru-RU" dirty="0"/>
              <a:t>       д.э.н., руководитель Департамента налогов и налогового администрирования Финансового университета при Правительстве РФ, партнер по налоговой практике юридической фирмы «ЛЕГИКОН-ПРАВО», ректор ИЭАУ, член Президентского Совета ИПБ МР, аттестованный преподаватель ИПБ России, практикующий налоговый консультант</a:t>
            </a:r>
          </a:p>
          <a:p>
            <a:pPr algn="ctr">
              <a:buNone/>
            </a:pPr>
            <a:r>
              <a:rPr lang="ru-RU" sz="6600" dirty="0"/>
              <a:t>Налоговые споры :</a:t>
            </a:r>
          </a:p>
          <a:p>
            <a:pPr algn="ctr">
              <a:buNone/>
            </a:pPr>
            <a:r>
              <a:rPr lang="en-US" sz="6600" dirty="0">
                <a:hlinkClick r:id="rId2"/>
              </a:rPr>
              <a:t>Umc331@mail.ru</a:t>
            </a:r>
            <a:endParaRPr lang="ru-RU" sz="6600" dirty="0"/>
          </a:p>
          <a:p>
            <a:pPr algn="ctr">
              <a:buNone/>
            </a:pPr>
            <a:endParaRPr lang="ru-RU" sz="6600" dirty="0"/>
          </a:p>
          <a:p>
            <a:pPr algn="ctr">
              <a:buNone/>
            </a:pPr>
            <a:r>
              <a:rPr lang="en-US" dirty="0">
                <a:hlinkClick r:id="rId3"/>
              </a:rPr>
              <a:t>https://t.me/ryahovskiynalogi</a:t>
            </a:r>
            <a:endParaRPr lang="en-US" dirty="0"/>
          </a:p>
          <a:p>
            <a:pPr algn="ctr">
              <a:buNone/>
            </a:pPr>
            <a:endParaRPr lang="en-US" dirty="0"/>
          </a:p>
          <a:p>
            <a:pPr algn="ctr">
              <a:buNone/>
            </a:pPr>
            <a:endParaRPr lang="en-US" dirty="0"/>
          </a:p>
          <a:p>
            <a:pPr algn="ctr">
              <a:buNone/>
            </a:pPr>
            <a:endParaRPr lang="ru-RU" dirty="0"/>
          </a:p>
        </p:txBody>
      </p:sp>
      <p:sp>
        <p:nvSpPr>
          <p:cNvPr id="4" name="AutoShape 2" descr="IMG_4653.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IMG_4653.PNG"/>
          <p:cNvSpPr>
            <a:spLocks noChangeAspect="1" noChangeArrowheads="1"/>
          </p:cNvSpPr>
          <p:nvPr/>
        </p:nvSpPr>
        <p:spPr bwMode="auto">
          <a:xfrm>
            <a:off x="1064114" y="16906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406303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a:t>
            </a:r>
          </a:p>
        </p:txBody>
      </p:sp>
      <p:sp>
        <p:nvSpPr>
          <p:cNvPr id="3" name="Объект 2"/>
          <p:cNvSpPr>
            <a:spLocks noGrp="1"/>
          </p:cNvSpPr>
          <p:nvPr>
            <p:ph idx="1"/>
          </p:nvPr>
        </p:nvSpPr>
        <p:spPr/>
        <p:txBody>
          <a:bodyPr>
            <a:normAutofit fontScale="62500" lnSpcReduction="20000"/>
          </a:bodyPr>
          <a:lstStyle/>
          <a:p>
            <a:r>
              <a:rPr lang="ru-RU" dirty="0"/>
              <a:t>Если налогоплательщик имеет несколько </a:t>
            </a:r>
            <a:r>
              <a:rPr lang="ru-RU" b="1" dirty="0"/>
              <a:t>обособленных подразделений </a:t>
            </a:r>
            <a:r>
              <a:rPr lang="ru-RU" dirty="0"/>
              <a:t>на территории одного субъекта РФ,  распределение прибыли по каждому из этих подразделений может не производиться. Письмо Минфина России от 29.03.2022 N 03-03-06/1/25309</a:t>
            </a:r>
          </a:p>
          <a:p>
            <a:r>
              <a:rPr lang="ru-RU" b="1" dirty="0"/>
              <a:t>Зарегистрировать </a:t>
            </a:r>
            <a:r>
              <a:rPr lang="ru-RU" b="1" dirty="0" err="1"/>
              <a:t>обособку</a:t>
            </a:r>
            <a:r>
              <a:rPr lang="ru-RU" b="1" dirty="0"/>
              <a:t> можно через личный кабинет на сайте ФНС</a:t>
            </a:r>
          </a:p>
          <a:p>
            <a:r>
              <a:rPr lang="ru-RU" b="1" dirty="0"/>
              <a:t>ФНС обновила форму сообщения о создании в РФ обособленных подразделений (кроме филиалов и представительств) и об изменениях в ранее сообщенные сведения о таких </a:t>
            </a:r>
            <a:r>
              <a:rPr lang="ru-RU" b="1" dirty="0" err="1"/>
              <a:t>обособках.</a:t>
            </a:r>
            <a:r>
              <a:rPr lang="ru-RU" u="sng" dirty="0" err="1">
                <a:hlinkClick r:id="rId2"/>
              </a:rPr>
              <a:t>Приказ</a:t>
            </a:r>
            <a:r>
              <a:rPr lang="ru-RU" u="sng" dirty="0">
                <a:hlinkClick r:id="rId2"/>
              </a:rPr>
              <a:t> ФНС от 24.08.2022 № ЕД-7-14/765@</a:t>
            </a:r>
            <a:endParaRPr lang="ru-RU" b="1" dirty="0"/>
          </a:p>
          <a:p>
            <a:endParaRPr lang="ru-RU" dirty="0"/>
          </a:p>
          <a:p>
            <a:r>
              <a:rPr lang="ru-RU" dirty="0"/>
              <a:t>Не забываем сообщать об открытии и закрытии обособленных подразделений. И УТОЧНЯЙТЕСЬ У СВОИХ КОНТРАГЕНТОВ ПРО ОБОСОБКИ! Это реальность сделки!! Письмо Минфина России от 27.07.2022 N 03-02-07/72443</a:t>
            </a:r>
          </a:p>
          <a:p>
            <a:endParaRPr lang="ru-RU" b="1" dirty="0"/>
          </a:p>
          <a:p>
            <a:r>
              <a:rPr lang="ru-RU" dirty="0"/>
              <a:t>Если регистрация юридического лица осуществляется по адресу места жительства физического лица, сведения о таком адресе в силу положений Кодекса и Федерального закона N 129-ФЗ подлежат включению в ЕГРЮЛ и становятся открытыми и общедоступными.</a:t>
            </a:r>
          </a:p>
          <a:p>
            <a:r>
              <a:rPr lang="ru-RU" dirty="0"/>
              <a:t>ПИСЬМО МИНФИНА РОССИИ от 19.09.2022 N 03-12-13/90461</a:t>
            </a:r>
          </a:p>
        </p:txBody>
      </p:sp>
    </p:spTree>
    <p:extLst>
      <p:ext uri="{BB962C8B-B14F-4D97-AF65-F5344CB8AC3E}">
        <p14:creationId xmlns:p14="http://schemas.microsoft.com/office/powerpoint/2010/main" val="370738976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5386137" cy="1325563"/>
          </a:xfrm>
        </p:spPr>
        <p:txBody>
          <a:bodyPr/>
          <a:lstStyle/>
          <a:p>
            <a:r>
              <a:rPr lang="ru-RU" dirty="0" err="1"/>
              <a:t>Первичка</a:t>
            </a:r>
            <a:r>
              <a:rPr lang="ru-RU" dirty="0"/>
              <a:t> и договора</a:t>
            </a:r>
          </a:p>
        </p:txBody>
      </p:sp>
      <p:sp>
        <p:nvSpPr>
          <p:cNvPr id="3" name="Содержимое 2"/>
          <p:cNvSpPr>
            <a:spLocks noGrp="1"/>
          </p:cNvSpPr>
          <p:nvPr>
            <p:ph sz="half" idx="1"/>
          </p:nvPr>
        </p:nvSpPr>
        <p:spPr/>
        <p:txBody>
          <a:bodyPr>
            <a:normAutofit fontScale="70000" lnSpcReduction="20000"/>
          </a:bodyPr>
          <a:lstStyle/>
          <a:p>
            <a:pPr algn="ctr">
              <a:buNone/>
            </a:pPr>
            <a:r>
              <a:rPr lang="ru-RU" sz="3200" dirty="0"/>
              <a:t>Сроки хранения документов 5 лет</a:t>
            </a:r>
            <a:endParaRPr lang="en-US" sz="3200" dirty="0"/>
          </a:p>
          <a:p>
            <a:pPr algn="ctr">
              <a:buNone/>
            </a:pPr>
            <a:r>
              <a:rPr lang="ru-RU" sz="3200" b="1" dirty="0"/>
              <a:t>Прийти с проверкой налоговики могут и к уже недействующему ИП:</a:t>
            </a:r>
            <a:r>
              <a:rPr lang="ru-RU" sz="3600" dirty="0"/>
              <a:t> Письмо Минфина от 03.10.2017 № 03-02-07/2/64141</a:t>
            </a:r>
            <a:endParaRPr lang="en-US" sz="3600" dirty="0"/>
          </a:p>
          <a:p>
            <a:pPr algn="ctr">
              <a:buNone/>
            </a:pPr>
            <a:r>
              <a:rPr lang="ru-RU" sz="3600" b="1" dirty="0">
                <a:solidFill>
                  <a:srgbClr val="FF0000"/>
                </a:solidFill>
              </a:rPr>
              <a:t>АС МО от 30.10.2017 № Ф05-15674/2017- </a:t>
            </a:r>
            <a:r>
              <a:rPr lang="ru-RU" sz="3600" dirty="0"/>
              <a:t>Пропишите в договоре обязанность контрагента передать вам оригиналы документов, акты и т.д., а также штраф, если он этого не сделает. Так вы избежите проблем с НДС и налогом на прибыль.</a:t>
            </a:r>
          </a:p>
          <a:p>
            <a:pPr algn="ctr">
              <a:buNone/>
            </a:pPr>
            <a:endParaRPr lang="ru-RU" sz="3600" dirty="0"/>
          </a:p>
          <a:p>
            <a:pPr algn="ctr">
              <a:buNone/>
            </a:pPr>
            <a:endParaRPr lang="ru-RU" sz="3600" b="1" dirty="0"/>
          </a:p>
        </p:txBody>
      </p:sp>
      <p:sp>
        <p:nvSpPr>
          <p:cNvPr id="4" name="Содержимое 3"/>
          <p:cNvSpPr>
            <a:spLocks noGrp="1"/>
          </p:cNvSpPr>
          <p:nvPr>
            <p:ph sz="half" idx="2"/>
          </p:nvPr>
        </p:nvSpPr>
        <p:spPr>
          <a:xfrm>
            <a:off x="6096000" y="160421"/>
            <a:ext cx="5181600" cy="6016542"/>
          </a:xfrm>
        </p:spPr>
        <p:txBody>
          <a:bodyPr>
            <a:normAutofit fontScale="70000" lnSpcReduction="20000"/>
          </a:bodyPr>
          <a:lstStyle/>
          <a:p>
            <a:r>
              <a:rPr lang="ru-RU" sz="3400" b="1" dirty="0"/>
              <a:t>Переквалификация сделок (</a:t>
            </a:r>
            <a:r>
              <a:rPr lang="ru-RU" sz="3400" b="1" dirty="0">
                <a:hlinkClick r:id="rId2"/>
              </a:rPr>
              <a:t>подп. 3</a:t>
            </a:r>
            <a:r>
              <a:rPr lang="ru-RU" sz="3400" b="1" dirty="0"/>
              <a:t> п. 2 ст. 45 НК, </a:t>
            </a:r>
            <a:r>
              <a:rPr lang="ru-RU" sz="3400" b="1" dirty="0">
                <a:hlinkClick r:id="rId3"/>
              </a:rPr>
              <a:t>письмо ФНС от 10.03.2021 № БВ-4-7/3060@</a:t>
            </a:r>
            <a:r>
              <a:rPr lang="ru-RU" sz="3400" b="1" dirty="0"/>
              <a:t>)</a:t>
            </a:r>
            <a:r>
              <a:rPr lang="ru-RU" sz="3400" dirty="0"/>
              <a:t>договор аренды в договор безвозмездного пользования </a:t>
            </a:r>
            <a:r>
              <a:rPr lang="ru-RU" sz="3400" dirty="0">
                <a:hlinkClick r:id="rId4"/>
              </a:rPr>
              <a:t> АС ЗСО от 20.05.2021 № А81-4313/2020</a:t>
            </a:r>
            <a:endParaRPr lang="ru-RU" sz="3400" dirty="0"/>
          </a:p>
          <a:p>
            <a:endParaRPr lang="ru-RU" sz="3400" dirty="0"/>
          </a:p>
          <a:p>
            <a:r>
              <a:rPr lang="ru-RU" sz="3400" dirty="0"/>
              <a:t>Договор в письменной форме можно заключать несколькими способами. Например, составив один документ с подписями сторон. Либо через обмен письмами, телеграммами, телексами, телефаксами и иными документами, в том числе электронными, передаваемыми по каналам связи (п. 2 ст. 434 ГК). </a:t>
            </a:r>
            <a:r>
              <a:rPr lang="ru-RU" sz="3400" b="1" dirty="0"/>
              <a:t>Описать конкретные номера телефонов, </a:t>
            </a:r>
            <a:r>
              <a:rPr lang="ru-RU" sz="3400" b="1" dirty="0" err="1"/>
              <a:t>емайлов</a:t>
            </a:r>
            <a:r>
              <a:rPr lang="ru-RU" sz="3400" b="1" dirty="0"/>
              <a:t> и т.д.</a:t>
            </a:r>
          </a:p>
          <a:p>
            <a:endParaRPr lang="ru-RU" dirty="0"/>
          </a:p>
        </p:txBody>
      </p:sp>
    </p:spTree>
    <p:extLst>
      <p:ext uri="{BB962C8B-B14F-4D97-AF65-F5344CB8AC3E}">
        <p14:creationId xmlns:p14="http://schemas.microsoft.com/office/powerpoint/2010/main" val="16684647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Расходы с карты</a:t>
            </a:r>
          </a:p>
        </p:txBody>
      </p:sp>
      <p:sp>
        <p:nvSpPr>
          <p:cNvPr id="3" name="Объект 2"/>
          <p:cNvSpPr>
            <a:spLocks noGrp="1"/>
          </p:cNvSpPr>
          <p:nvPr>
            <p:ph sz="half" idx="1"/>
          </p:nvPr>
        </p:nvSpPr>
        <p:spPr/>
        <p:txBody>
          <a:bodyPr>
            <a:normAutofit fontScale="92500" lnSpcReduction="10000"/>
          </a:bodyPr>
          <a:lstStyle/>
          <a:p>
            <a:pPr fontAlgn="base"/>
            <a:r>
              <a:rPr lang="ru-RU" b="1" dirty="0">
                <a:solidFill>
                  <a:srgbClr val="FF0000"/>
                </a:solidFill>
              </a:rPr>
              <a:t>Нельзя учесть расходы на основании кассового чека, в котором нет специальных дополнительных реквизитов.</a:t>
            </a:r>
          </a:p>
          <a:p>
            <a:pPr marL="0" indent="0" fontAlgn="base">
              <a:buNone/>
            </a:pPr>
            <a:r>
              <a:rPr lang="ru-RU" dirty="0">
                <a:solidFill>
                  <a:srgbClr val="FF0000"/>
                </a:solidFill>
              </a:rPr>
              <a:t> </a:t>
            </a:r>
            <a:r>
              <a:rPr lang="ru-RU" u="sng" dirty="0">
                <a:solidFill>
                  <a:srgbClr val="FF0000"/>
                </a:solidFill>
                <a:hlinkClick r:id="rId2"/>
              </a:rPr>
              <a:t>Письмо Минфина от 18.02.2019 № 03-03-06/1/10344</a:t>
            </a:r>
            <a:endParaRPr lang="ru-RU" dirty="0">
              <a:solidFill>
                <a:srgbClr val="FF0000"/>
              </a:solidFill>
            </a:endParaRPr>
          </a:p>
          <a:p>
            <a:pPr fontAlgn="base"/>
            <a:endParaRPr lang="ru-RU" dirty="0"/>
          </a:p>
          <a:p>
            <a:pPr fontAlgn="base"/>
            <a:r>
              <a:rPr lang="ru-RU" dirty="0"/>
              <a:t>СЛИП тоже документ при расчете банковской картой</a:t>
            </a:r>
          </a:p>
          <a:p>
            <a:pPr marL="0" indent="0">
              <a:buNone/>
            </a:pPr>
            <a:r>
              <a:rPr lang="ru-RU" dirty="0"/>
              <a:t>ПИСЬМО МИНФИНА РОССИИ от 24.03.2021 N 03-03-07/21069</a:t>
            </a:r>
          </a:p>
          <a:p>
            <a:endParaRPr lang="ru-RU" dirty="0"/>
          </a:p>
          <a:p>
            <a:endParaRPr lang="ru-RU" dirty="0"/>
          </a:p>
        </p:txBody>
      </p:sp>
      <p:sp>
        <p:nvSpPr>
          <p:cNvPr id="4" name="Объект 3"/>
          <p:cNvSpPr>
            <a:spLocks noGrp="1"/>
          </p:cNvSpPr>
          <p:nvPr>
            <p:ph sz="half" idx="2"/>
          </p:nvPr>
        </p:nvSpPr>
        <p:spPr/>
        <p:txBody>
          <a:bodyPr>
            <a:normAutofit fontScale="92500" lnSpcReduction="10000"/>
          </a:bodyPr>
          <a:lstStyle/>
          <a:p>
            <a:r>
              <a:rPr lang="ru-RU" dirty="0"/>
              <a:t>Перечень обязательных реквизитов, которые должен содержать кассовый чек, указан в пункте 1 статьи 4.7 Федерального закона от 22.05.2003 N 54-ФЗ "О применении контрольно-кассовой техники при осуществлении расчетов в Российской Федерации".</a:t>
            </a:r>
          </a:p>
          <a:p>
            <a:r>
              <a:rPr lang="ru-RU" dirty="0"/>
              <a:t>ПИСЬМО МИНФИНА РОССИИ от 22.01.2020 N 03-03-06/1/3300</a:t>
            </a:r>
          </a:p>
          <a:p>
            <a:endParaRPr lang="ru-RU" dirty="0"/>
          </a:p>
        </p:txBody>
      </p:sp>
    </p:spTree>
    <p:extLst>
      <p:ext uri="{BB962C8B-B14F-4D97-AF65-F5344CB8AC3E}">
        <p14:creationId xmlns:p14="http://schemas.microsoft.com/office/powerpoint/2010/main" val="17092385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Налоговая проверка АУ</a:t>
            </a:r>
          </a:p>
        </p:txBody>
      </p:sp>
      <p:sp>
        <p:nvSpPr>
          <p:cNvPr id="3" name="Объект 2"/>
          <p:cNvSpPr>
            <a:spLocks noGrp="1"/>
          </p:cNvSpPr>
          <p:nvPr>
            <p:ph idx="1"/>
          </p:nvPr>
        </p:nvSpPr>
        <p:spPr/>
        <p:txBody>
          <a:bodyPr/>
          <a:lstStyle/>
          <a:p>
            <a:r>
              <a:rPr lang="ru-RU" dirty="0"/>
              <a:t>П.7 ст. 88 НК РФ</a:t>
            </a:r>
          </a:p>
          <a:p>
            <a:r>
              <a:rPr lang="ru-RU" dirty="0"/>
              <a:t>5пп.5 п.1 </a:t>
            </a:r>
            <a:r>
              <a:rPr lang="ru-RU" dirty="0" err="1"/>
              <a:t>ст</a:t>
            </a:r>
            <a:r>
              <a:rPr lang="ru-RU" dirty="0"/>
              <a:t> 23 НК РФ  представлять в налоговый орган по месту жительства индивидуального предпринимателя, нотариуса, занимающегося частной практикой, адвоката, учредившего адвокатский кабинет, по запросу налогового органа книгу учета доходов и расходов и хозяйственных операций</a:t>
            </a:r>
          </a:p>
          <a:p>
            <a:r>
              <a:rPr lang="ru-RU" b="1" dirty="0">
                <a:solidFill>
                  <a:srgbClr val="00B050"/>
                </a:solidFill>
              </a:rPr>
              <a:t>КНП- ПОЯСНЕНИЯ!!!!</a:t>
            </a:r>
          </a:p>
        </p:txBody>
      </p:sp>
    </p:spTree>
    <p:extLst>
      <p:ext uri="{BB962C8B-B14F-4D97-AF65-F5344CB8AC3E}">
        <p14:creationId xmlns:p14="http://schemas.microsoft.com/office/powerpoint/2010/main" val="42578734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Расходы Арбитражного управляющего</a:t>
            </a:r>
          </a:p>
        </p:txBody>
      </p:sp>
      <p:sp>
        <p:nvSpPr>
          <p:cNvPr id="3" name="Объект 2"/>
          <p:cNvSpPr>
            <a:spLocks noGrp="1"/>
          </p:cNvSpPr>
          <p:nvPr>
            <p:ph sz="half" idx="1"/>
          </p:nvPr>
        </p:nvSpPr>
        <p:spPr/>
        <p:txBody>
          <a:bodyPr>
            <a:normAutofit fontScale="70000" lnSpcReduction="20000"/>
          </a:bodyPr>
          <a:lstStyle/>
          <a:p>
            <a:r>
              <a:rPr lang="ru-RU" dirty="0"/>
              <a:t>Взносы в СРО- расходы </a:t>
            </a:r>
            <a:r>
              <a:rPr lang="ru-RU" i="1" dirty="0">
                <a:hlinkClick r:id="rId2"/>
              </a:rPr>
              <a:t>Письмо Минфина России от 07.06.2013 N 03-04-05/21353</a:t>
            </a:r>
          </a:p>
          <a:p>
            <a:endParaRPr lang="ru-RU" i="1" dirty="0">
              <a:hlinkClick r:id="rId2"/>
            </a:endParaRPr>
          </a:p>
          <a:p>
            <a:r>
              <a:rPr lang="ru-RU" i="1" dirty="0">
                <a:hlinkClick r:id="rId2"/>
              </a:rPr>
              <a:t>Страхование </a:t>
            </a:r>
            <a:r>
              <a:rPr lang="ru-RU" i="1" dirty="0">
                <a:hlinkClick r:id="rId3"/>
              </a:rPr>
              <a:t>–</a:t>
            </a:r>
            <a:r>
              <a:rPr lang="ru-RU" dirty="0"/>
              <a:t> </a:t>
            </a:r>
            <a:r>
              <a:rPr lang="ru-RU" dirty="0">
                <a:hlinkClick r:id="rId3"/>
              </a:rPr>
              <a:t>п.  3 ст. 20 ФЗ N 127-ФЗ условиями членства в саморегулируемой организации арбитражных управляющих являются также наличие у члена саморегулируемой организации договора обязательного страхования ответственности, отвечающего установленным </a:t>
            </a:r>
            <a:r>
              <a:rPr lang="ru-RU" dirty="0">
                <a:hlinkClick r:id="rId4"/>
              </a:rPr>
              <a:t>статьей 24.1 Федерального закона N 127-ФЗ требованиям, внесение членом саморегулируемой организации установленных ею взносов, в том числе взносов в компенсационный фонд саморегулируемой организации.</a:t>
            </a:r>
          </a:p>
          <a:p>
            <a:endParaRPr lang="ru-RU" dirty="0">
              <a:hlinkClick r:id="rId2"/>
            </a:endParaRPr>
          </a:p>
        </p:txBody>
      </p:sp>
      <p:sp>
        <p:nvSpPr>
          <p:cNvPr id="4" name="Объект 3"/>
          <p:cNvSpPr>
            <a:spLocks noGrp="1"/>
          </p:cNvSpPr>
          <p:nvPr>
            <p:ph sz="half" idx="2"/>
          </p:nvPr>
        </p:nvSpPr>
        <p:spPr/>
        <p:txBody>
          <a:bodyPr>
            <a:normAutofit fontScale="70000" lnSpcReduction="20000"/>
          </a:bodyPr>
          <a:lstStyle/>
          <a:p>
            <a:r>
              <a:rPr lang="ru-RU" dirty="0"/>
              <a:t>Повышение квалификации</a:t>
            </a:r>
          </a:p>
          <a:p>
            <a:r>
              <a:rPr lang="ru-RU" dirty="0"/>
              <a:t>Сайт+ продвижение (расходы на рекламу)</a:t>
            </a:r>
          </a:p>
          <a:p>
            <a:r>
              <a:rPr lang="ru-RU" dirty="0"/>
              <a:t>Ведение учета</a:t>
            </a:r>
          </a:p>
          <a:p>
            <a:r>
              <a:rPr lang="ru-RU" dirty="0"/>
              <a:t>Помощник</a:t>
            </a:r>
          </a:p>
          <a:p>
            <a:r>
              <a:rPr lang="ru-RU" dirty="0"/>
              <a:t>Офис аренда</a:t>
            </a:r>
          </a:p>
          <a:p>
            <a:r>
              <a:rPr lang="ru-RU" dirty="0"/>
              <a:t>Почтовые расходы</a:t>
            </a:r>
          </a:p>
          <a:p>
            <a:r>
              <a:rPr lang="ru-RU" dirty="0"/>
              <a:t>Автомобиль???</a:t>
            </a:r>
          </a:p>
          <a:p>
            <a:r>
              <a:rPr lang="ru-RU" dirty="0"/>
              <a:t>Представительские расходы</a:t>
            </a:r>
          </a:p>
          <a:p>
            <a:endParaRPr lang="ru-RU" sz="4000" b="1" dirty="0"/>
          </a:p>
          <a:p>
            <a:r>
              <a:rPr lang="ru-RU" sz="4000" b="1" dirty="0"/>
              <a:t>Доказать объем, стоимость и количество услуг </a:t>
            </a:r>
            <a:r>
              <a:rPr lang="ru-RU" sz="4000" dirty="0">
                <a:solidFill>
                  <a:srgbClr val="00B0F0"/>
                </a:solidFill>
              </a:rPr>
              <a:t>ВС №308-КГ14-2792</a:t>
            </a:r>
          </a:p>
          <a:p>
            <a:endParaRPr lang="ru-RU" dirty="0"/>
          </a:p>
          <a:p>
            <a:endParaRPr lang="ru-RU" dirty="0"/>
          </a:p>
        </p:txBody>
      </p:sp>
    </p:spTree>
    <p:extLst>
      <p:ext uri="{BB962C8B-B14F-4D97-AF65-F5344CB8AC3E}">
        <p14:creationId xmlns:p14="http://schemas.microsoft.com/office/powerpoint/2010/main" val="7486199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Расходы Арбитражного управляющего</a:t>
            </a:r>
          </a:p>
        </p:txBody>
      </p:sp>
      <p:sp>
        <p:nvSpPr>
          <p:cNvPr id="3" name="Объект 2"/>
          <p:cNvSpPr>
            <a:spLocks noGrp="1"/>
          </p:cNvSpPr>
          <p:nvPr>
            <p:ph sz="half" idx="1"/>
          </p:nvPr>
        </p:nvSpPr>
        <p:spPr/>
        <p:txBody>
          <a:bodyPr>
            <a:normAutofit fontScale="92500" lnSpcReduction="20000"/>
          </a:bodyPr>
          <a:lstStyle/>
          <a:p>
            <a:r>
              <a:rPr lang="ru-RU" dirty="0"/>
              <a:t>Постановление АС Уральского округа от 27.02.2020 № Ф09-393/20 </a:t>
            </a:r>
          </a:p>
          <a:p>
            <a:r>
              <a:rPr lang="ru-RU" dirty="0"/>
              <a:t> </a:t>
            </a:r>
            <a:r>
              <a:rPr lang="ru-RU" sz="2900" b="1" dirty="0"/>
              <a:t>Дорогой костюм за счет организации не признается доходом руководителя, так как необходим для поддержания делового</a:t>
            </a:r>
            <a:r>
              <a:rPr lang="ru-RU" dirty="0"/>
              <a:t> стиля директора и имиджа компании - со стоимости одежды не надо удерживать НДФЛ (с дохода в натуральной форме) при наличии документов на покупку</a:t>
            </a:r>
          </a:p>
        </p:txBody>
      </p:sp>
      <p:sp>
        <p:nvSpPr>
          <p:cNvPr id="4" name="Объект 3"/>
          <p:cNvSpPr>
            <a:spLocks noGrp="1"/>
          </p:cNvSpPr>
          <p:nvPr>
            <p:ph sz="half" idx="2"/>
          </p:nvPr>
        </p:nvSpPr>
        <p:spPr/>
        <p:txBody>
          <a:bodyPr>
            <a:normAutofit fontScale="92500" lnSpcReduction="20000"/>
          </a:bodyPr>
          <a:lstStyle/>
          <a:p>
            <a:endParaRPr lang="ru-RU"/>
          </a:p>
        </p:txBody>
      </p:sp>
    </p:spTree>
    <p:extLst>
      <p:ext uri="{BB962C8B-B14F-4D97-AF65-F5344CB8AC3E}">
        <p14:creationId xmlns:p14="http://schemas.microsoft.com/office/powerpoint/2010/main" val="24782000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Компенсация расходов??????</a:t>
            </a:r>
          </a:p>
        </p:txBody>
      </p:sp>
      <p:sp>
        <p:nvSpPr>
          <p:cNvPr id="3" name="Объект 2"/>
          <p:cNvSpPr>
            <a:spLocks noGrp="1"/>
          </p:cNvSpPr>
          <p:nvPr>
            <p:ph idx="1"/>
          </p:nvPr>
        </p:nvSpPr>
        <p:spPr/>
        <p:txBody>
          <a:bodyPr>
            <a:normAutofit fontScale="70000" lnSpcReduction="20000"/>
          </a:bodyPr>
          <a:lstStyle/>
          <a:p>
            <a:r>
              <a:rPr lang="ru-RU" dirty="0"/>
              <a:t>В пользу арбитражного управляющего расходы могут быть компенсированы при условии, что они понесены им в рамках исполнения возложенных на него полномочий и необходимы для достижения целей производства по делу о банкротстве. Сюда относятся, в частности, почтовые расходы, затраты на оплату услуг оценщика, реестродержателя, аудитора, оператора электронной площадки и другие расходы, если они оправданны с точки зрения необходимости проведения той или иной процедуры в рамках дела о банкротстве должника (</a:t>
            </a:r>
            <a:r>
              <a:rPr lang="ru-RU" dirty="0">
                <a:hlinkClick r:id="rId2"/>
              </a:rPr>
              <a:t>п. 2 ст. 20.7 Закона N 127-ФЗ).</a:t>
            </a:r>
          </a:p>
          <a:p>
            <a:r>
              <a:rPr lang="ru-RU" dirty="0"/>
              <a:t>Командировочные, транспортные расходы и расходы на проживание в гостинице конкурсного управляющего не могут быть отнесены к расходам, подлежащим возмещению за счет имущества должника (</a:t>
            </a:r>
            <a:r>
              <a:rPr lang="ru-RU" dirty="0">
                <a:hlinkClick r:id="rId3"/>
              </a:rPr>
              <a:t>Определение Верховного Суда РФ от 20.05.2015 N 306-ЭС15-4113(2)).</a:t>
            </a:r>
          </a:p>
          <a:p>
            <a:r>
              <a:rPr lang="ru-RU" dirty="0"/>
              <a:t>Однако некоторые суды при рассмотрении вопроса об обоснованности расходов конкурсного управляющего, в частности на проезд и проживание, придерживаются позиции, что возмещению подлежат обоснованные расходы управляющего, в отношении которых представлено достаточно доказательств того, что они связаны с осуществлением им полномочий арбитражного управляющего должника и обусловлены необходимостью проведения процедур банкротства, соразмерны и разумны (</a:t>
            </a:r>
            <a:r>
              <a:rPr lang="ru-RU" dirty="0">
                <a:hlinkClick r:id="rId4"/>
              </a:rPr>
              <a:t>Постановление Арбитражного суда Северо-Западного округа от 28.01.2020 N Ф07-16667/2019 по делу N А56-24508/2013</a:t>
            </a:r>
          </a:p>
        </p:txBody>
      </p:sp>
    </p:spTree>
    <p:extLst>
      <p:ext uri="{BB962C8B-B14F-4D97-AF65-F5344CB8AC3E}">
        <p14:creationId xmlns:p14="http://schemas.microsoft.com/office/powerpoint/2010/main" val="21357545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Переквалификация в трудовые отношения</a:t>
            </a:r>
          </a:p>
        </p:txBody>
      </p:sp>
      <p:sp>
        <p:nvSpPr>
          <p:cNvPr id="3" name="Объект 2"/>
          <p:cNvSpPr>
            <a:spLocks noGrp="1"/>
          </p:cNvSpPr>
          <p:nvPr>
            <p:ph sz="half" idx="1"/>
          </p:nvPr>
        </p:nvSpPr>
        <p:spPr/>
        <p:txBody>
          <a:bodyPr>
            <a:normAutofit fontScale="25000" lnSpcReduction="20000"/>
          </a:bodyPr>
          <a:lstStyle/>
          <a:p>
            <a:endParaRPr lang="ru-RU" sz="5600" dirty="0"/>
          </a:p>
          <a:p>
            <a:r>
              <a:rPr lang="ru-RU" sz="11200" b="1" dirty="0" err="1">
                <a:solidFill>
                  <a:srgbClr val="FF0000"/>
                </a:solidFill>
              </a:rPr>
              <a:t>Самозанятым</a:t>
            </a:r>
            <a:r>
              <a:rPr lang="ru-RU" sz="11200" b="1" dirty="0">
                <a:solidFill>
                  <a:srgbClr val="FF0000"/>
                </a:solidFill>
              </a:rPr>
              <a:t> НЕТ</a:t>
            </a:r>
          </a:p>
          <a:p>
            <a:r>
              <a:rPr lang="ru-RU" sz="5600" dirty="0"/>
              <a:t>Письмо ФНС России от 15.04.2022 №ЕА-4-15/4674@</a:t>
            </a:r>
            <a:endParaRPr lang="ru-RU" sz="5600" dirty="0">
              <a:hlinkClick r:id="rId2"/>
            </a:endParaRPr>
          </a:p>
          <a:p>
            <a:r>
              <a:rPr lang="ru-RU" sz="5600" dirty="0"/>
              <a:t>• выполнение работником лично работ определенного рода, а не разового задания заказчика; </a:t>
            </a:r>
          </a:p>
          <a:p>
            <a:r>
              <a:rPr lang="ru-RU" sz="5600" dirty="0"/>
              <a:t>• отсутствие в договоре конкретного объема работ (значение для сторон имеет сам процесс труда, а не достигнутый результат); </a:t>
            </a:r>
          </a:p>
          <a:p>
            <a:r>
              <a:rPr lang="ru-RU" sz="5600" dirty="0"/>
              <a:t>• ежемесячная оплата труда в установленном размере; </a:t>
            </a:r>
          </a:p>
          <a:p>
            <a:r>
              <a:rPr lang="ru-RU" sz="5600" dirty="0"/>
              <a:t>• в течение календарного года размер вознаграждения не меняется; </a:t>
            </a:r>
          </a:p>
          <a:p>
            <a:r>
              <a:rPr lang="ru-RU" sz="5600" dirty="0"/>
              <a:t>• договор предусматривает подчинение работника внутреннему трудовому распорядку, установлена дисциплинарная ответственность за его несоблюдение; </a:t>
            </a:r>
          </a:p>
          <a:p>
            <a:r>
              <a:rPr lang="ru-RU" sz="5600" dirty="0"/>
              <a:t>• договоры носят не разовый, а систематический характер и заключаются на год или до окончания календарного года; </a:t>
            </a:r>
          </a:p>
          <a:p>
            <a:r>
              <a:rPr lang="ru-RU" sz="5600" dirty="0"/>
              <a:t>• договоры возлагают материальную ответственность на фактического исполнителя работ; </a:t>
            </a:r>
          </a:p>
          <a:p>
            <a:endParaRPr lang="ru-RU" dirty="0"/>
          </a:p>
        </p:txBody>
      </p:sp>
      <p:sp>
        <p:nvSpPr>
          <p:cNvPr id="4" name="Объект 3"/>
          <p:cNvSpPr>
            <a:spLocks noGrp="1"/>
          </p:cNvSpPr>
          <p:nvPr>
            <p:ph sz="half" idx="2"/>
          </p:nvPr>
        </p:nvSpPr>
        <p:spPr/>
        <p:txBody>
          <a:bodyPr>
            <a:normAutofit fontScale="25000" lnSpcReduction="20000"/>
          </a:bodyPr>
          <a:lstStyle/>
          <a:p>
            <a:r>
              <a:rPr lang="ru-RU" sz="5600" dirty="0"/>
              <a:t>• из условий договора следует, что его исполнение контролирует работодатель; </a:t>
            </a:r>
          </a:p>
          <a:p>
            <a:r>
              <a:rPr lang="ru-RU" sz="5600" dirty="0"/>
              <a:t>• после того, как работодатель прекращал им платить, индивидуальные предприниматели прекращали деятельность и снимались с учета; </a:t>
            </a:r>
          </a:p>
          <a:p>
            <a:r>
              <a:rPr lang="ru-RU" sz="5600" dirty="0"/>
              <a:t>• ИП или </a:t>
            </a:r>
            <a:r>
              <a:rPr lang="ru-RU" sz="5600" dirty="0" err="1"/>
              <a:t>самозанятый</a:t>
            </a:r>
            <a:r>
              <a:rPr lang="ru-RU" sz="5600" dirty="0"/>
              <a:t> исполнял работы инструментами, оборудованием компании, с использованием её материалов и на её территории; </a:t>
            </a:r>
          </a:p>
          <a:p>
            <a:r>
              <a:rPr lang="ru-RU" sz="5600" dirty="0"/>
              <a:t>• централизованное предоставление отчетности в налоговый орган по телекоммуникационным каналам в один период либо по доверенности </a:t>
            </a:r>
          </a:p>
          <a:p>
            <a:r>
              <a:rPr lang="ru-RU" sz="5600" dirty="0"/>
              <a:t>• сотрудниками компании. </a:t>
            </a:r>
          </a:p>
          <a:p>
            <a:endParaRPr lang="ru-RU" dirty="0"/>
          </a:p>
          <a:p>
            <a:r>
              <a:rPr lang="ru-RU" sz="4200" dirty="0"/>
              <a:t>ВС от 08.11.2021 № 18-КГ21-100-К4 суд установил презумпцию вины работодателя. Он сослался на пункты 9, 11 Рекомендации МОТ о трудовом правоотношении, </a:t>
            </a:r>
            <a:r>
              <a:rPr lang="ru-RU" sz="4200" dirty="0">
                <a:hlinkClick r:id="rId3"/>
              </a:rPr>
              <a:t>статью 11</a:t>
            </a:r>
            <a:r>
              <a:rPr lang="ru-RU" sz="4200" dirty="0"/>
              <a:t> </a:t>
            </a:r>
            <a:r>
              <a:rPr lang="ru-RU" sz="4200" dirty="0" err="1"/>
              <a:t>ТК.Работник</a:t>
            </a:r>
            <a:r>
              <a:rPr lang="ru-RU" sz="4200" dirty="0"/>
              <a:t> вправе предъявить в суд доказательства, что он выполнял работу и получил вознаграждение. И требовать на этом основании, чтобы отношения признали трудовыми. Независимо от того, на основании какого гражданско-правового договора они возникли.</a:t>
            </a:r>
          </a:p>
          <a:p>
            <a:endParaRPr lang="ru-RU" dirty="0"/>
          </a:p>
        </p:txBody>
      </p:sp>
    </p:spTree>
    <p:extLst>
      <p:ext uri="{BB962C8B-B14F-4D97-AF65-F5344CB8AC3E}">
        <p14:creationId xmlns:p14="http://schemas.microsoft.com/office/powerpoint/2010/main" val="30325441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Компенсация за использование имущества </a:t>
            </a:r>
            <a:r>
              <a:rPr lang="ru-RU" dirty="0" err="1"/>
              <a:t>дистант</a:t>
            </a:r>
            <a:endParaRPr lang="ru-RU" dirty="0"/>
          </a:p>
        </p:txBody>
      </p:sp>
      <p:sp>
        <p:nvSpPr>
          <p:cNvPr id="3" name="Объект 2"/>
          <p:cNvSpPr>
            <a:spLocks noGrp="1"/>
          </p:cNvSpPr>
          <p:nvPr>
            <p:ph sz="half" idx="1"/>
          </p:nvPr>
        </p:nvSpPr>
        <p:spPr/>
        <p:txBody>
          <a:bodyPr>
            <a:normAutofit fontScale="62500" lnSpcReduction="20000"/>
          </a:bodyPr>
          <a:lstStyle/>
          <a:p>
            <a:pPr fontAlgn="base"/>
            <a:r>
              <a:rPr lang="ru-RU" dirty="0"/>
              <a:t>Страховых нет при соблюдении двух условий:</a:t>
            </a:r>
          </a:p>
          <a:p>
            <a:pPr fontAlgn="base"/>
            <a:r>
              <a:rPr lang="ru-RU" dirty="0"/>
              <a:t>- порядок, сроки и размеры компенсации определены коллективным договором, ЛНА, трудовым договором или </a:t>
            </a:r>
            <a:r>
              <a:rPr lang="ru-RU" dirty="0" err="1"/>
              <a:t>допсоглашением</a:t>
            </a:r>
            <a:r>
              <a:rPr lang="ru-RU" dirty="0"/>
              <a:t> к нему;</a:t>
            </a:r>
          </a:p>
          <a:p>
            <a:pPr fontAlgn="base"/>
            <a:r>
              <a:rPr lang="ru-RU" dirty="0"/>
              <a:t>- фактический размер компенсации не превышает установленный.</a:t>
            </a:r>
          </a:p>
          <a:p>
            <a:r>
              <a:rPr lang="ru-RU" u="sng" dirty="0">
                <a:hlinkClick r:id="rId2"/>
              </a:rPr>
              <a:t>Письмо Минфина от 09.07.2021 № 03-03-06/1/54895</a:t>
            </a:r>
            <a:endParaRPr lang="ru-RU" u="sng" dirty="0"/>
          </a:p>
          <a:p>
            <a:endParaRPr lang="ru-RU" u="sng" dirty="0"/>
          </a:p>
          <a:p>
            <a:r>
              <a:rPr lang="ru-RU" dirty="0"/>
              <a:t>Компенсация дистанционному сотруднику за использование оборудования, программно-технических средств, а также за услуги связи (письмо Минфина от 06.11.2020 № 03-04-06/96913</a:t>
            </a:r>
          </a:p>
          <a:p>
            <a:r>
              <a:rPr lang="ru-RU" dirty="0"/>
              <a:t>Компенсация затрат за эксплуатацию личного имущества: планшета, ноутбука и т. д. (</a:t>
            </a:r>
            <a:r>
              <a:rPr lang="ru-RU" dirty="0">
                <a:hlinkClick r:id="rId3"/>
              </a:rPr>
              <a:t>письмо Минфина от 04.02.2020 № 03-03-06/1/6672</a:t>
            </a:r>
            <a:r>
              <a:rPr lang="ru-RU" dirty="0"/>
              <a:t>)</a:t>
            </a:r>
          </a:p>
          <a:p>
            <a:endParaRPr lang="ru-RU" dirty="0"/>
          </a:p>
          <a:p>
            <a:endParaRPr lang="ru-RU" dirty="0"/>
          </a:p>
        </p:txBody>
      </p:sp>
      <p:sp>
        <p:nvSpPr>
          <p:cNvPr id="4" name="Объект 3"/>
          <p:cNvSpPr>
            <a:spLocks noGrp="1"/>
          </p:cNvSpPr>
          <p:nvPr>
            <p:ph sz="half" idx="2"/>
          </p:nvPr>
        </p:nvSpPr>
        <p:spPr/>
        <p:txBody>
          <a:bodyPr>
            <a:normAutofit fontScale="62500" lnSpcReduction="20000"/>
          </a:bodyPr>
          <a:lstStyle/>
          <a:p>
            <a:r>
              <a:rPr lang="ru-RU" b="1" dirty="0"/>
              <a:t>Работник на </a:t>
            </a:r>
            <a:r>
              <a:rPr lang="ru-RU" b="1" dirty="0" err="1"/>
              <a:t>дистанте</a:t>
            </a:r>
            <a:r>
              <a:rPr lang="ru-RU" b="1" dirty="0"/>
              <a:t>? Использует своё имущество? Компенсируем! И в расходы!</a:t>
            </a:r>
            <a:endParaRPr lang="ru-RU" dirty="0"/>
          </a:p>
          <a:p>
            <a:r>
              <a:rPr lang="ru-RU" b="1" dirty="0"/>
              <a:t>использование компа и ПО..</a:t>
            </a:r>
            <a:endParaRPr lang="ru-RU" dirty="0"/>
          </a:p>
          <a:p>
            <a:r>
              <a:rPr lang="ru-RU" dirty="0"/>
              <a:t> Не более 8 </a:t>
            </a:r>
            <a:r>
              <a:rPr lang="ru-RU" dirty="0" err="1"/>
              <a:t>тр</a:t>
            </a:r>
            <a:r>
              <a:rPr lang="ru-RU" dirty="0"/>
              <a:t> в </a:t>
            </a:r>
            <a:r>
              <a:rPr lang="ru-RU" dirty="0" err="1"/>
              <a:t>мес</a:t>
            </a:r>
            <a:r>
              <a:rPr lang="ru-RU" dirty="0"/>
              <a:t>….</a:t>
            </a:r>
          </a:p>
          <a:p>
            <a:r>
              <a:rPr lang="ru-RU" dirty="0"/>
              <a:t>ПИСЬМО МИНФИНА РОССИИ от 12.03.2021 N 03-03-06/1/17362</a:t>
            </a:r>
          </a:p>
          <a:p>
            <a:endParaRPr lang="ru-RU" dirty="0"/>
          </a:p>
          <a:p>
            <a:r>
              <a:rPr lang="ru-RU" dirty="0"/>
              <a:t>ВС РФ 306-эс19-1713 от 21.03.19</a:t>
            </a:r>
            <a:br>
              <a:rPr lang="ru-RU" dirty="0"/>
            </a:br>
            <a:r>
              <a:rPr lang="ru-RU" dirty="0"/>
              <a:t>Компенсация расходов на оплату жилья не облагаются страховыми</a:t>
            </a:r>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30200874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Личный автомобиль Письмо ФНС России от 28.07.2017 N БС-4-11/14903- нельзя</a:t>
            </a:r>
            <a:br>
              <a:rPr lang="ru-RU" dirty="0"/>
            </a:br>
            <a:endParaRPr lang="ru-RU" dirty="0"/>
          </a:p>
        </p:txBody>
      </p:sp>
      <p:sp>
        <p:nvSpPr>
          <p:cNvPr id="3" name="Содержимое 2"/>
          <p:cNvSpPr>
            <a:spLocks noGrp="1"/>
          </p:cNvSpPr>
          <p:nvPr>
            <p:ph sz="half" idx="1"/>
          </p:nvPr>
        </p:nvSpPr>
        <p:spPr/>
        <p:txBody>
          <a:bodyPr>
            <a:normAutofit fontScale="55000" lnSpcReduction="20000"/>
          </a:bodyPr>
          <a:lstStyle/>
          <a:p>
            <a:r>
              <a:rPr lang="ru-RU" b="1" dirty="0">
                <a:solidFill>
                  <a:srgbClr val="00B050"/>
                </a:solidFill>
              </a:rPr>
              <a:t>ПИСЬМО МИНФИНА РОССИИ от 06.12.2019 N 03-04-06</a:t>
            </a:r>
          </a:p>
          <a:p>
            <a:r>
              <a:rPr lang="ru-RU" sz="3400" b="1" dirty="0"/>
              <a:t>необходимость и условия использования личного автомобиля работника;</a:t>
            </a:r>
          </a:p>
          <a:p>
            <a:r>
              <a:rPr lang="ru-RU" sz="3400" b="1" dirty="0"/>
              <a:t>право собственности работника на авто;</a:t>
            </a:r>
          </a:p>
          <a:p>
            <a:r>
              <a:rPr lang="ru-RU" sz="3400" b="1" dirty="0"/>
              <a:t>использование автомобиля в служебных целях (путевые листы, авансовые отчеты, кассовые чеки, приказы руководителя, акты выполненных работ (с расшифровкой вида работы));</a:t>
            </a:r>
          </a:p>
          <a:p>
            <a:r>
              <a:rPr lang="ru-RU" sz="3400" b="1" dirty="0"/>
              <a:t>размер компенсации (размер и порядок расчета можно указать в соглашении или трудовом договоре).</a:t>
            </a:r>
          </a:p>
          <a:p>
            <a:endParaRPr lang="ru-RU" sz="3400" b="1" dirty="0"/>
          </a:p>
          <a:p>
            <a:r>
              <a:rPr lang="ru-RU" sz="3400" b="1" dirty="0"/>
              <a:t>П. 38 Ст. 270 НК РФ </a:t>
            </a:r>
            <a:r>
              <a:rPr lang="ru-RU" sz="2000" dirty="0">
                <a:hlinkClick r:id="rId2"/>
              </a:rPr>
              <a:t>38) на компенсацию за использование для служебных поездок личных легковых автомобилей и мотоциклов сверх </a:t>
            </a:r>
            <a:r>
              <a:rPr lang="ru-RU" sz="2000" dirty="0">
                <a:hlinkClick r:id="rId3"/>
              </a:rPr>
              <a:t>норм таких расходов, установленных Правительством Российской Федерации;</a:t>
            </a:r>
          </a:p>
          <a:p>
            <a:endParaRPr lang="ru-RU" sz="3400" b="1" dirty="0"/>
          </a:p>
          <a:p>
            <a:endParaRPr lang="ru-RU" dirty="0"/>
          </a:p>
        </p:txBody>
      </p:sp>
      <p:sp>
        <p:nvSpPr>
          <p:cNvPr id="4" name="Содержимое 3"/>
          <p:cNvSpPr>
            <a:spLocks noGrp="1"/>
          </p:cNvSpPr>
          <p:nvPr>
            <p:ph sz="half" idx="2"/>
          </p:nvPr>
        </p:nvSpPr>
        <p:spPr/>
        <p:txBody>
          <a:bodyPr>
            <a:normAutofit fontScale="55000" lnSpcReduction="20000"/>
          </a:bodyPr>
          <a:lstStyle/>
          <a:p>
            <a:endParaRPr lang="ru-RU" dirty="0"/>
          </a:p>
          <a:p>
            <a:pPr marL="0" indent="0">
              <a:buNone/>
            </a:pPr>
            <a:r>
              <a:rPr lang="ru-RU" dirty="0"/>
              <a:t>КАРШЕРИНГ можно (Письмо УФНС по г.Москве от 28.01.2019 № 13-11/011687)</a:t>
            </a:r>
          </a:p>
          <a:p>
            <a:pPr fontAlgn="base"/>
            <a:r>
              <a:rPr lang="ru-RU" b="1" dirty="0"/>
              <a:t>Такси в рабочее время можно</a:t>
            </a:r>
          </a:p>
          <a:p>
            <a:pPr fontAlgn="base"/>
            <a:r>
              <a:rPr lang="ru-RU" b="1" dirty="0">
                <a:solidFill>
                  <a:srgbClr val="FF0000"/>
                </a:solidFill>
              </a:rPr>
              <a:t>Если сотрудники организации добираются из дома на работу и обратно на такси, а проезд им оплачивает работодатель, у таких сотрудников возникает облагаемый НДФЛ доход. </a:t>
            </a:r>
            <a:r>
              <a:rPr lang="ru-RU" dirty="0">
                <a:solidFill>
                  <a:srgbClr val="FF0000"/>
                </a:solidFill>
              </a:rPr>
              <a:t> </a:t>
            </a:r>
            <a:r>
              <a:rPr lang="ru-RU" u="sng" dirty="0">
                <a:solidFill>
                  <a:srgbClr val="FF0000"/>
                </a:solidFill>
                <a:hlinkClick r:id="rId4"/>
              </a:rPr>
              <a:t>Письмо Минфина от 06.11.2020 № 03-04-06/96911</a:t>
            </a:r>
            <a:endParaRPr lang="ru-RU" u="sng" dirty="0">
              <a:solidFill>
                <a:srgbClr val="FF0000"/>
              </a:solidFill>
            </a:endParaRPr>
          </a:p>
          <a:p>
            <a:pPr fontAlgn="base"/>
            <a:endParaRPr lang="ru-RU" u="sng" dirty="0">
              <a:solidFill>
                <a:srgbClr val="FF0000"/>
              </a:solidFill>
            </a:endParaRPr>
          </a:p>
          <a:p>
            <a:pPr fontAlgn="base"/>
            <a:r>
              <a:rPr lang="ru-RU" b="1" u="sng" dirty="0">
                <a:solidFill>
                  <a:srgbClr val="00B050"/>
                </a:solidFill>
              </a:rPr>
              <a:t>Парковка можно  </a:t>
            </a:r>
            <a:r>
              <a:rPr lang="ru-RU" b="1" dirty="0">
                <a:solidFill>
                  <a:srgbClr val="00B050"/>
                </a:solidFill>
              </a:rPr>
              <a:t>Письмо Минфина России от 16.07.2021 N 03-03-06/1/56783</a:t>
            </a:r>
          </a:p>
          <a:p>
            <a:pPr fontAlgn="base"/>
            <a:endParaRPr lang="ru-RU" dirty="0">
              <a:solidFill>
                <a:srgbClr val="FF0000"/>
              </a:solidFill>
            </a:endParaRPr>
          </a:p>
          <a:p>
            <a:endParaRPr lang="ru-RU" dirty="0"/>
          </a:p>
          <a:p>
            <a:endParaRPr lang="ru-RU" dirty="0"/>
          </a:p>
        </p:txBody>
      </p:sp>
    </p:spTree>
    <p:extLst>
      <p:ext uri="{BB962C8B-B14F-4D97-AF65-F5344CB8AC3E}">
        <p14:creationId xmlns:p14="http://schemas.microsoft.com/office/powerpoint/2010/main" val="19423689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Командировки</a:t>
            </a:r>
          </a:p>
        </p:txBody>
      </p:sp>
      <p:sp>
        <p:nvSpPr>
          <p:cNvPr id="3" name="Объект 2"/>
          <p:cNvSpPr>
            <a:spLocks noGrp="1"/>
          </p:cNvSpPr>
          <p:nvPr>
            <p:ph idx="1"/>
          </p:nvPr>
        </p:nvSpPr>
        <p:spPr/>
        <p:txBody>
          <a:bodyPr>
            <a:normAutofit fontScale="55000" lnSpcReduction="20000"/>
          </a:bodyPr>
          <a:lstStyle/>
          <a:p>
            <a:r>
              <a:rPr lang="ru-RU" dirty="0"/>
              <a:t>Обосновать экономически эффект от командировки- </a:t>
            </a:r>
            <a:r>
              <a:rPr lang="ru-RU" dirty="0" err="1"/>
              <a:t>служебка</a:t>
            </a:r>
            <a:r>
              <a:rPr lang="ru-RU" dirty="0"/>
              <a:t> или докладная+ экономический расчет ПИСЬМО МИНФИНА РОССИИ от 29.06.2020 N 03-03-06/1/55801</a:t>
            </a:r>
          </a:p>
          <a:p>
            <a:endParaRPr lang="ru-RU" b="1" dirty="0"/>
          </a:p>
          <a:p>
            <a:r>
              <a:rPr lang="ru-RU" b="1" dirty="0"/>
              <a:t>Оплата проезда к месту командировки и обратно, если работник остается в месте командирования на Новый год (Рождество), НДФЛ не облагается П</a:t>
            </a:r>
            <a:r>
              <a:rPr lang="ru-RU" dirty="0"/>
              <a:t>исьмо Минфина России от 21.03.2017 № 03-04-06/16282, но облагается страховыми пп.1 п. 1 ст. 420 НК РФ-  ПИСЬМО МИНФИНА РОССИИ от 06.03.2020 N 03-04-06/16878</a:t>
            </a:r>
          </a:p>
          <a:p>
            <a:r>
              <a:rPr lang="ru-RU" dirty="0" err="1"/>
              <a:t>Удаленщика</a:t>
            </a:r>
            <a:r>
              <a:rPr lang="ru-RU" dirty="0"/>
              <a:t> тоже можно в командировку (ст. </a:t>
            </a:r>
            <a:r>
              <a:rPr lang="ru-RU" dirty="0">
                <a:hlinkClick r:id="rId2"/>
              </a:rPr>
              <a:t>312.1</a:t>
            </a:r>
            <a:r>
              <a:rPr lang="ru-RU" dirty="0"/>
              <a:t>, </a:t>
            </a:r>
            <a:r>
              <a:rPr lang="ru-RU" dirty="0">
                <a:hlinkClick r:id="rId3"/>
              </a:rPr>
              <a:t>312.6</a:t>
            </a:r>
            <a:r>
              <a:rPr lang="ru-RU" dirty="0"/>
              <a:t> ТК, </a:t>
            </a:r>
            <a:r>
              <a:rPr lang="ru-RU" dirty="0">
                <a:hlinkClick r:id="rId4"/>
              </a:rPr>
              <a:t>письмо Минфина от 23.07.2021 № 03-04-05/59241</a:t>
            </a:r>
            <a:r>
              <a:rPr lang="ru-RU" dirty="0"/>
              <a:t>)</a:t>
            </a:r>
          </a:p>
          <a:p>
            <a:r>
              <a:rPr lang="ru-RU" dirty="0"/>
              <a:t>Своя машина- подтверждение служебная записка</a:t>
            </a:r>
          </a:p>
          <a:p>
            <a:r>
              <a:rPr lang="ru-RU" dirty="0"/>
              <a:t>Электронные авиабилеты + посадочный талон ПИСЬМО МИНФИНА РОССИИ от 15.01.2021 N 03-03-06/1/1448</a:t>
            </a:r>
          </a:p>
          <a:p>
            <a:r>
              <a:rPr lang="ru-RU" dirty="0"/>
              <a:t>Командировочное удостоверение заполнять не нужно. Служебное задание и журнал учета командировок отменены (</a:t>
            </a:r>
            <a:r>
              <a:rPr lang="ru-RU" dirty="0">
                <a:hlinkClick r:id="rId5"/>
              </a:rPr>
              <a:t>письмо ФНС от 24.11.2015 № СД-4-3/20427</a:t>
            </a:r>
            <a:r>
              <a:rPr lang="ru-RU" dirty="0"/>
              <a:t>).</a:t>
            </a:r>
          </a:p>
          <a:p>
            <a:pPr fontAlgn="base"/>
            <a:r>
              <a:rPr lang="ru-RU" b="1" dirty="0"/>
              <a:t>На основании одного только кассового чека принять к вычету НДС по расходам на наем жилья для командированного сотрудника не выйдет.</a:t>
            </a:r>
            <a:r>
              <a:rPr lang="ru-RU" dirty="0"/>
              <a:t> </a:t>
            </a:r>
            <a:r>
              <a:rPr lang="ru-RU" u="sng" dirty="0">
                <a:hlinkClick r:id="rId6"/>
              </a:rPr>
              <a:t>Письмо Минфина от 26.02.2020 № 03-07-09/13555</a:t>
            </a:r>
            <a:r>
              <a:rPr lang="ru-RU" u="sng" dirty="0"/>
              <a:t> </a:t>
            </a:r>
            <a:r>
              <a:rPr lang="ru-RU" dirty="0"/>
              <a:t>нужно счет-фактуру и документы, подтверждающие фактическую уплату налога (в </a:t>
            </a:r>
            <a:r>
              <a:rPr lang="ru-RU" dirty="0" err="1"/>
              <a:t>т.ч</a:t>
            </a:r>
            <a:r>
              <a:rPr lang="ru-RU" dirty="0"/>
              <a:t>. кассовый чек с выделенной суммой НДС) или  либо оформленный на командированного работника БСО с выделенной отдельной строкой суммой НДС, включенный в отчет о командировке.</a:t>
            </a:r>
          </a:p>
          <a:p>
            <a:endParaRPr lang="ru-RU" dirty="0"/>
          </a:p>
        </p:txBody>
      </p:sp>
    </p:spTree>
    <p:extLst>
      <p:ext uri="{BB962C8B-B14F-4D97-AF65-F5344CB8AC3E}">
        <p14:creationId xmlns:p14="http://schemas.microsoft.com/office/powerpoint/2010/main" val="2767391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 </a:t>
            </a:r>
          </a:p>
        </p:txBody>
      </p:sp>
      <p:sp>
        <p:nvSpPr>
          <p:cNvPr id="3" name="Объект 2"/>
          <p:cNvSpPr>
            <a:spLocks noGrp="1"/>
          </p:cNvSpPr>
          <p:nvPr>
            <p:ph idx="1"/>
          </p:nvPr>
        </p:nvSpPr>
        <p:spPr/>
        <p:txBody>
          <a:bodyPr>
            <a:normAutofit lnSpcReduction="10000"/>
          </a:bodyPr>
          <a:lstStyle/>
          <a:p>
            <a:r>
              <a:rPr lang="ru-RU" b="1" dirty="0"/>
              <a:t>ФНС утвердила форму и формат согласия на представление сведений, составляющих налоговую тайну, иному лицу или признание таких сведений общедоступными, </a:t>
            </a:r>
          </a:p>
          <a:p>
            <a:r>
              <a:rPr lang="ru-RU" dirty="0"/>
              <a:t>электронный формат согласия налогоплательщика (плательщика страховых взносов) на представление сведений, составляющих налоговую тайну, </a:t>
            </a:r>
          </a:p>
          <a:p>
            <a:r>
              <a:rPr lang="ru-RU" dirty="0"/>
              <a:t>порядок представления в ИФНС такого согласия, </a:t>
            </a:r>
          </a:p>
          <a:p>
            <a:r>
              <a:rPr lang="ru-RU" dirty="0"/>
              <a:t> порядок представления налоговым органом «рассекреченных» сведений о налогоплательщике иному лицу.</a:t>
            </a:r>
          </a:p>
          <a:p>
            <a:r>
              <a:rPr lang="ru-RU" dirty="0"/>
              <a:t> </a:t>
            </a:r>
            <a:r>
              <a:rPr lang="ru-RU" u="sng" dirty="0">
                <a:hlinkClick r:id="rId2"/>
              </a:rPr>
              <a:t>Приказ ФНС от 14.11.2022 № ЕД-7-19/1085@</a:t>
            </a:r>
            <a:endParaRPr lang="ru-RU" dirty="0"/>
          </a:p>
          <a:p>
            <a:pPr algn="just"/>
            <a:endParaRPr lang="ru-RU" dirty="0"/>
          </a:p>
          <a:p>
            <a:pPr algn="just"/>
            <a:endParaRPr lang="ru-RU" b="1" dirty="0"/>
          </a:p>
          <a:p>
            <a:endParaRPr lang="ru-RU" dirty="0"/>
          </a:p>
        </p:txBody>
      </p:sp>
    </p:spTree>
    <p:extLst>
      <p:ext uri="{BB962C8B-B14F-4D97-AF65-F5344CB8AC3E}">
        <p14:creationId xmlns:p14="http://schemas.microsoft.com/office/powerpoint/2010/main" val="4711985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55DA9A-5AF2-464E-9087-87F135177AEE}"/>
              </a:ext>
            </a:extLst>
          </p:cNvPr>
          <p:cNvSpPr>
            <a:spLocks noGrp="1"/>
          </p:cNvSpPr>
          <p:nvPr>
            <p:ph type="title"/>
          </p:nvPr>
        </p:nvSpPr>
        <p:spPr/>
        <p:txBody>
          <a:bodyPr/>
          <a:lstStyle/>
          <a:p>
            <a:r>
              <a:rPr lang="ru-RU" dirty="0"/>
              <a:t>Представительские расходы</a:t>
            </a:r>
          </a:p>
        </p:txBody>
      </p:sp>
      <p:sp>
        <p:nvSpPr>
          <p:cNvPr id="3" name="Объект 2">
            <a:extLst>
              <a:ext uri="{FF2B5EF4-FFF2-40B4-BE49-F238E27FC236}">
                <a16:creationId xmlns:a16="http://schemas.microsoft.com/office/drawing/2014/main" id="{B290E4E8-959D-4EFA-A238-C389AA091540}"/>
              </a:ext>
            </a:extLst>
          </p:cNvPr>
          <p:cNvSpPr>
            <a:spLocks noGrp="1"/>
          </p:cNvSpPr>
          <p:nvPr>
            <p:ph idx="1"/>
          </p:nvPr>
        </p:nvSpPr>
        <p:spPr/>
        <p:txBody>
          <a:bodyPr>
            <a:normAutofit fontScale="62500" lnSpcReduction="20000"/>
          </a:bodyPr>
          <a:lstStyle/>
          <a:p>
            <a:r>
              <a:rPr lang="ru-RU" dirty="0"/>
              <a:t> Письмо Минфина от 28.01.2020 N 03-03-06/3/4915 и N 03-03-06/1/4913  если приложенные к авансовому отчету подтверждающие документы оформлены с нарушениями, то расходы (затраты) по такому авансовому отчету не учитываются для целей налогообложения прибыли как не имеющие надлежащего документального подтверждения (см. также письмо Минфина России от 05.03.2021 N 03-03-07/15819).</a:t>
            </a:r>
          </a:p>
          <a:p>
            <a:r>
              <a:rPr lang="ru-RU" dirty="0"/>
              <a:t>Письмо Минфина России от 22.01.2020 N 03-03-06/1/3300, от 14.10.2019 N 03-03-06/1/78500, ФНС России от 25.06.2013 N ЕД-4-3/11515@ ценности, приобретенные сотрудником для организации, а также расходы, произведенные по ее поручению, принимают к учету на основании утвержденного авансового отчета, накладных (других документов), а также документов, подтверждающих факт оплаты, в частности чеков ККТ.</a:t>
            </a:r>
          </a:p>
          <a:p>
            <a:r>
              <a:rPr lang="ru-RU" dirty="0"/>
              <a:t>То есть- СОВОКУПНОСТЬ ПЕРВИЧКИ</a:t>
            </a:r>
          </a:p>
          <a:p>
            <a:r>
              <a:rPr lang="ru-RU" dirty="0"/>
              <a:t>Неналоговый спор 7 ААС от 06.10.2021 N 07АП-7807/21при отсутствии кассового чека допустимо использовать другие документы, которые по законодательству РФ могут подтверждать оплату, в т.ч. слип (квитанцию электронного терминала) и выписку с банковского счета сотрудника о совершении транзакции с указанием назначения и получателя платежа.</a:t>
            </a:r>
          </a:p>
          <a:p>
            <a:r>
              <a:rPr lang="ru-RU" dirty="0"/>
              <a:t>ИП на ОСНО- АС Саратовской области от 16.09.2020 N А57-5530/2020 документальное несение расходов подтверждено иными документами.</a:t>
            </a:r>
          </a:p>
        </p:txBody>
      </p:sp>
    </p:spTree>
    <p:extLst>
      <p:ext uri="{BB962C8B-B14F-4D97-AF65-F5344CB8AC3E}">
        <p14:creationId xmlns:p14="http://schemas.microsoft.com/office/powerpoint/2010/main" val="2619092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52BFD1-A5E3-453D-8475-A2F80F184FFB}"/>
              </a:ext>
            </a:extLst>
          </p:cNvPr>
          <p:cNvSpPr>
            <a:spLocks noGrp="1"/>
          </p:cNvSpPr>
          <p:nvPr>
            <p:ph type="title"/>
          </p:nvPr>
        </p:nvSpPr>
        <p:spPr/>
        <p:txBody>
          <a:bodyPr/>
          <a:lstStyle/>
          <a:p>
            <a:r>
              <a:rPr lang="ru-RU" dirty="0" err="1"/>
              <a:t>Анулирование</a:t>
            </a:r>
            <a:r>
              <a:rPr lang="ru-RU" dirty="0"/>
              <a:t> деклараций</a:t>
            </a:r>
          </a:p>
        </p:txBody>
      </p:sp>
      <p:sp>
        <p:nvSpPr>
          <p:cNvPr id="3" name="Объект 2">
            <a:extLst>
              <a:ext uri="{FF2B5EF4-FFF2-40B4-BE49-F238E27FC236}">
                <a16:creationId xmlns:a16="http://schemas.microsoft.com/office/drawing/2014/main" id="{5023861B-4848-4793-9DC8-F8E28B12FC03}"/>
              </a:ext>
            </a:extLst>
          </p:cNvPr>
          <p:cNvSpPr>
            <a:spLocks noGrp="1"/>
          </p:cNvSpPr>
          <p:nvPr>
            <p:ph sz="half" idx="1"/>
          </p:nvPr>
        </p:nvSpPr>
        <p:spPr>
          <a:xfrm>
            <a:off x="838200" y="1340528"/>
            <a:ext cx="5181600" cy="4836435"/>
          </a:xfrm>
        </p:spPr>
        <p:txBody>
          <a:bodyPr>
            <a:normAutofit fontScale="25000" lnSpcReduction="20000"/>
          </a:bodyPr>
          <a:lstStyle/>
          <a:p>
            <a:r>
              <a:rPr lang="ru-RU" sz="5600" dirty="0"/>
              <a:t>Узнать подробности о том, как без ведома налогоплательщика «обнулили» его декларации, нельзя. По мнению суда, инспекция правомерно отказывает в такой информации. Постановление АС Дальневосточного округа от 06.07.2022 по делу №А-51-14876/2021</a:t>
            </a:r>
            <a:endParaRPr lang="en-US" sz="5600" dirty="0"/>
          </a:p>
          <a:p>
            <a:r>
              <a:rPr lang="ru-RU" sz="5600" dirty="0"/>
              <a:t>Аннулировать декларации компания вправе, подав </a:t>
            </a:r>
            <a:r>
              <a:rPr lang="ru-RU" sz="5600" dirty="0" err="1"/>
              <a:t>уточненку</a:t>
            </a:r>
            <a:r>
              <a:rPr lang="ru-RU" sz="5600" dirty="0"/>
              <a:t>. Права организации при этом не нарушаются (</a:t>
            </a:r>
            <a:r>
              <a:rPr lang="ru-RU" sz="5600" dirty="0">
                <a:hlinkClick r:id="rId2"/>
              </a:rPr>
              <a:t>АС ПО от 19.01.2022 № А55-18466/2020</a:t>
            </a:r>
            <a:endParaRPr lang="ru-RU" sz="5600" dirty="0"/>
          </a:p>
          <a:p>
            <a:r>
              <a:rPr lang="ru-RU" sz="5600" dirty="0"/>
              <a:t> ст. 81 НК у компаний есть право подать </a:t>
            </a:r>
            <a:r>
              <a:rPr lang="ru-RU" sz="5600" dirty="0" err="1"/>
              <a:t>уточненку</a:t>
            </a:r>
            <a:r>
              <a:rPr lang="ru-RU" sz="5600" dirty="0"/>
              <a:t>. А у налоговиков — проверить ее. И это ничем не ущемляет права организаций (</a:t>
            </a:r>
            <a:r>
              <a:rPr lang="ru-RU" sz="5600" dirty="0">
                <a:hlinkClick r:id="rId2"/>
              </a:rPr>
              <a:t>постановление АС Поволжского округа от 20.01.2022 № А55-18466/2020</a:t>
            </a:r>
            <a:r>
              <a:rPr lang="ru-RU" sz="5600" dirty="0"/>
              <a:t>).</a:t>
            </a:r>
          </a:p>
          <a:p>
            <a:r>
              <a:rPr lang="ru-RU" sz="5600" dirty="0"/>
              <a:t>ВС РФ от 27.06.2022 № 306-ЭС22-7274. Инспекция настаивала, что не может исключить липовые </a:t>
            </a:r>
            <a:r>
              <a:rPr lang="ru-RU" sz="5600" dirty="0" err="1"/>
              <a:t>уточненки</a:t>
            </a:r>
            <a:r>
              <a:rPr lang="ru-RU" sz="5600" dirty="0"/>
              <a:t> из обработки. Якобы у нее нет таких прав. Поэтому организация сама должна представить налоговой инспекции новую корректировку с верными данными. Однако судья Верховного суда передал это дело на рассмотрение Судебной коллегии. Он посчитал, что заслуживают внимания доводы компании: ничтожные документы должны быть исключены из учета именно налоговой инспекцией. Она обязана восстановить верные данные из первичных деклараций.  Если компания обнаружила </a:t>
            </a:r>
            <a:r>
              <a:rPr lang="ru-RU" sz="5600" dirty="0" err="1"/>
              <a:t>уточненку</a:t>
            </a:r>
            <a:r>
              <a:rPr lang="ru-RU" sz="5600" dirty="0"/>
              <a:t>, которую не подавала, ей надо обратиться в полицию, заблокировать ЭЦП директора и написать письмо в налоговую инспекцию. Одной только справки оператора, что спорная корректировка не подавалась с адреса компании, будет недостаточно (</a:t>
            </a:r>
            <a:r>
              <a:rPr lang="ru-RU" sz="5600" dirty="0">
                <a:hlinkClick r:id="rId3"/>
              </a:rPr>
              <a:t>постановление Тринадцатого ААС от 31.03.2022 № 13АП-2503/2022</a:t>
            </a:r>
            <a:r>
              <a:rPr lang="ru-RU" sz="5600" dirty="0"/>
              <a:t>).</a:t>
            </a:r>
          </a:p>
          <a:p>
            <a:br>
              <a:rPr lang="ru-RU" sz="3700" dirty="0"/>
            </a:br>
            <a:endParaRPr lang="ru-RU" sz="3700" dirty="0"/>
          </a:p>
        </p:txBody>
      </p:sp>
      <p:sp>
        <p:nvSpPr>
          <p:cNvPr id="4" name="Объект 3">
            <a:extLst>
              <a:ext uri="{FF2B5EF4-FFF2-40B4-BE49-F238E27FC236}">
                <a16:creationId xmlns:a16="http://schemas.microsoft.com/office/drawing/2014/main" id="{563A0341-F607-49C5-9481-3B27C8F9800A}"/>
              </a:ext>
            </a:extLst>
          </p:cNvPr>
          <p:cNvSpPr>
            <a:spLocks noGrp="1"/>
          </p:cNvSpPr>
          <p:nvPr>
            <p:ph sz="half" idx="2"/>
          </p:nvPr>
        </p:nvSpPr>
        <p:spPr/>
        <p:txBody>
          <a:bodyPr>
            <a:normAutofit fontScale="25000" lnSpcReduction="20000"/>
          </a:bodyPr>
          <a:lstStyle/>
          <a:p>
            <a:pPr>
              <a:buNone/>
            </a:pPr>
            <a:r>
              <a:rPr lang="ru-RU" sz="8000" dirty="0"/>
              <a:t>В системе учета налоговой инспекции в принципе не должно быть недостоверных сведений. Новации в </a:t>
            </a:r>
            <a:r>
              <a:rPr lang="ru-RU" sz="8000" dirty="0">
                <a:hlinkClick r:id="rId4"/>
              </a:rPr>
              <a:t>статью 80</a:t>
            </a:r>
            <a:r>
              <a:rPr lang="ru-RU" sz="8000" dirty="0"/>
              <a:t> НК позволяют признавать декларации непредставленными. Поэтому довод инспекции, что у нее нет технической возможности, несостоятелен (</a:t>
            </a:r>
            <a:r>
              <a:rPr lang="ru-RU" sz="8000" dirty="0">
                <a:hlinkClick r:id="rId5"/>
              </a:rPr>
              <a:t>АС УО от 20.01.2022 № А60-14403/2021</a:t>
            </a:r>
            <a:r>
              <a:rPr lang="ru-RU" sz="8000" dirty="0"/>
              <a:t>)</a:t>
            </a:r>
            <a:endParaRPr lang="en-US" sz="8000" dirty="0"/>
          </a:p>
          <a:p>
            <a:pPr>
              <a:buNone/>
            </a:pPr>
            <a:endParaRPr lang="en-US" sz="8000" dirty="0"/>
          </a:p>
          <a:p>
            <a:pPr>
              <a:buNone/>
            </a:pPr>
            <a:r>
              <a:rPr lang="ru-RU" sz="8000" dirty="0"/>
              <a:t>отозвать поддельную как ошибочно представленную (постановление АС ПО от 15.07.2020 № А57-19706/2019</a:t>
            </a:r>
            <a:endParaRPr lang="en-US" sz="8000" dirty="0"/>
          </a:p>
          <a:p>
            <a:endParaRPr lang="ru-RU" sz="8000" dirty="0"/>
          </a:p>
          <a:p>
            <a:r>
              <a:rPr lang="ru-RU" sz="8000" dirty="0"/>
              <a:t>Направили письмо о запрете подачу </a:t>
            </a:r>
            <a:r>
              <a:rPr lang="ru-RU" sz="8000" dirty="0" err="1"/>
              <a:t>уточненок</a:t>
            </a:r>
            <a:r>
              <a:rPr lang="ru-RU" sz="8000" dirty="0"/>
              <a:t> по доверенности от уполномоченных лиц! (</a:t>
            </a:r>
            <a:r>
              <a:rPr lang="ru-RU" sz="8000" dirty="0">
                <a:hlinkClick r:id="rId6"/>
              </a:rPr>
              <a:t>письмо ФНС от 28.06.2021 № ЕА-4-15/9014@</a:t>
            </a:r>
            <a:r>
              <a:rPr lang="ru-RU" sz="8000" dirty="0"/>
              <a:t> </a:t>
            </a:r>
            <a:br>
              <a:rPr lang="ru-RU" sz="3700" dirty="0"/>
            </a:br>
            <a:endParaRPr lang="ru-RU" sz="3700" dirty="0"/>
          </a:p>
          <a:p>
            <a:endParaRPr lang="ru-RU" dirty="0"/>
          </a:p>
          <a:p>
            <a:endParaRPr lang="ru-RU" dirty="0"/>
          </a:p>
        </p:txBody>
      </p:sp>
    </p:spTree>
    <p:extLst>
      <p:ext uri="{BB962C8B-B14F-4D97-AF65-F5344CB8AC3E}">
        <p14:creationId xmlns:p14="http://schemas.microsoft.com/office/powerpoint/2010/main" val="2400621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a:t>
            </a:r>
          </a:p>
        </p:txBody>
      </p:sp>
      <p:sp>
        <p:nvSpPr>
          <p:cNvPr id="3" name="Объект 2"/>
          <p:cNvSpPr>
            <a:spLocks noGrp="1"/>
          </p:cNvSpPr>
          <p:nvPr>
            <p:ph idx="1"/>
          </p:nvPr>
        </p:nvSpPr>
        <p:spPr/>
        <p:txBody>
          <a:bodyPr>
            <a:normAutofit fontScale="77500" lnSpcReduction="20000"/>
          </a:bodyPr>
          <a:lstStyle/>
          <a:p>
            <a:r>
              <a:rPr lang="ru-RU" dirty="0">
                <a:hlinkClick r:id="rId2"/>
              </a:rPr>
              <a:t>ФЗ от 26.03.2022 № 67‑ФЗ</a:t>
            </a:r>
            <a:r>
              <a:rPr lang="ru-RU" dirty="0"/>
              <a:t>. Они внесли поправки в НК — освободили от НДФЛ материальную выгоду в 2021-2023 </a:t>
            </a:r>
            <a:r>
              <a:rPr lang="ru-RU" dirty="0" err="1"/>
              <a:t>г.г</a:t>
            </a:r>
            <a:endParaRPr lang="ru-RU" dirty="0"/>
          </a:p>
          <a:p>
            <a:endParaRPr lang="ru-RU" dirty="0"/>
          </a:p>
          <a:p>
            <a:r>
              <a:rPr lang="ru-RU" dirty="0"/>
              <a:t>В письме от 24.05.2022 № КЧ-19-9/122@ ФНС безапелляционно называет выплату иностранному работнику заработной платы в наличной форме правонарушением. </a:t>
            </a:r>
          </a:p>
          <a:p>
            <a:r>
              <a:rPr lang="ru-RU" dirty="0"/>
              <a:t>Однако не все так однозначно. </a:t>
            </a:r>
          </a:p>
          <a:p>
            <a:r>
              <a:rPr lang="ru-RU" dirty="0"/>
              <a:t>Одним из признаком состава налогового правонарушения является вина. Но присутствует ли в этом случае вина работодателя, ведь обязать работника получать заработную плату работника только в безналичной форме он не может, а работник дискредитируется по сравнению с другими работниками?</a:t>
            </a:r>
          </a:p>
          <a:p>
            <a:r>
              <a:rPr lang="ru-RU" dirty="0"/>
              <a:t>При этом есть судебная практика, признающая это правонарушением, но малозначительным (постановления АС Восточно-Сибирского округа от 27.01.2021 № Ф02-7315/2020 по делу № А19-2301/2020, от 25.01.2021 по делу № А19-8430/2020)</a:t>
            </a:r>
          </a:p>
          <a:p>
            <a:endParaRPr lang="ru-RU" dirty="0"/>
          </a:p>
        </p:txBody>
      </p:sp>
    </p:spTree>
    <p:extLst>
      <p:ext uri="{BB962C8B-B14F-4D97-AF65-F5344CB8AC3E}">
        <p14:creationId xmlns:p14="http://schemas.microsoft.com/office/powerpoint/2010/main" val="2742576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Письмо ФНС России от 30.12.2021 № КЧ-4-18/18485@</a:t>
            </a:r>
          </a:p>
        </p:txBody>
      </p:sp>
      <p:sp>
        <p:nvSpPr>
          <p:cNvPr id="3" name="Объект 2"/>
          <p:cNvSpPr>
            <a:spLocks noGrp="1"/>
          </p:cNvSpPr>
          <p:nvPr>
            <p:ph idx="1"/>
          </p:nvPr>
        </p:nvSpPr>
        <p:spPr/>
        <p:txBody>
          <a:bodyPr>
            <a:normAutofit fontScale="70000" lnSpcReduction="20000"/>
          </a:bodyPr>
          <a:lstStyle/>
          <a:p>
            <a:r>
              <a:rPr lang="ru-RU" dirty="0"/>
              <a:t>ФНС России обобщила практику оспаривания сделок</a:t>
            </a:r>
          </a:p>
          <a:p>
            <a:r>
              <a:rPr lang="ru-RU" dirty="0"/>
              <a:t>В решениях судебных инстанций содержатся следующие выводы, в частности:</a:t>
            </a:r>
          </a:p>
          <a:p>
            <a:pPr marL="0" indent="0">
              <a:buNone/>
            </a:pPr>
            <a:r>
              <a:rPr lang="ru-RU" dirty="0"/>
              <a:t>• недостоверные сведения в ЕГРЮЛ о нахождении организации в процессе ликвидации свидетельствуют о мнимости сделки с таким лицом, наличие в банке данных исполнительных производств сведений о наличии исполнительных производств является доказательством осведомленности участника сделки о неплатежеспособности должника;</a:t>
            </a:r>
          </a:p>
          <a:p>
            <a:pPr marL="0" indent="0">
              <a:buNone/>
            </a:pPr>
            <a:r>
              <a:rPr lang="ru-RU" dirty="0"/>
              <a:t>• действия по переводу лицензируемой деятельности на другое лицо могут быть оспорены в качестве сделки (цепочки сделок) в рамках дела о банкротстве должника;</a:t>
            </a:r>
          </a:p>
          <a:p>
            <a:pPr marL="0" indent="0">
              <a:buNone/>
            </a:pPr>
            <a:r>
              <a:rPr lang="ru-RU" dirty="0"/>
              <a:t>• если должник продолжает пользоваться отчужденным ранее имуществом, в том числе на основании договора аренды, это может свидетельствовать о подозрительности отчуждения, такая сделка может быть оспорена;</a:t>
            </a:r>
          </a:p>
          <a:p>
            <a:pPr marL="0" indent="0">
              <a:buNone/>
            </a:pPr>
            <a:r>
              <a:rPr lang="ru-RU" dirty="0"/>
              <a:t>• отсутствие формальной </a:t>
            </a:r>
            <a:r>
              <a:rPr lang="ru-RU" dirty="0" err="1"/>
              <a:t>аффилированности</a:t>
            </a:r>
            <a:r>
              <a:rPr lang="ru-RU" dirty="0"/>
              <a:t> не лишает возможности признания фактической </a:t>
            </a:r>
            <a:r>
              <a:rPr lang="ru-RU" dirty="0" err="1"/>
              <a:t>аффилированности</a:t>
            </a:r>
            <a:r>
              <a:rPr lang="ru-RU" dirty="0"/>
              <a:t>, в том числе бывших супругов;</a:t>
            </a:r>
          </a:p>
          <a:p>
            <a:pPr marL="0" indent="0">
              <a:buNone/>
            </a:pPr>
            <a:r>
              <a:rPr lang="ru-RU" dirty="0"/>
              <a:t>• внутригрупповое поручительство свидетельствует о намерении нарастить подконтрольную кредиторскую задолженность на случай банкротства и может быть оспорено.</a:t>
            </a:r>
          </a:p>
          <a:p>
            <a:endParaRPr lang="ru-RU" dirty="0"/>
          </a:p>
        </p:txBody>
      </p:sp>
    </p:spTree>
    <p:extLst>
      <p:ext uri="{BB962C8B-B14F-4D97-AF65-F5344CB8AC3E}">
        <p14:creationId xmlns:p14="http://schemas.microsoft.com/office/powerpoint/2010/main" val="3162005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0821"/>
          </a:xfrm>
        </p:spPr>
        <p:txBody>
          <a:bodyPr>
            <a:normAutofit fontScale="90000"/>
          </a:bodyPr>
          <a:lstStyle/>
          <a:p>
            <a:r>
              <a:rPr lang="ru-RU" dirty="0" err="1"/>
              <a:t>Прослеживаемость</a:t>
            </a:r>
            <a:endParaRPr lang="ru-RU" dirty="0"/>
          </a:p>
        </p:txBody>
      </p:sp>
      <p:sp>
        <p:nvSpPr>
          <p:cNvPr id="3" name="Объект 2"/>
          <p:cNvSpPr>
            <a:spLocks noGrp="1"/>
          </p:cNvSpPr>
          <p:nvPr>
            <p:ph idx="1"/>
          </p:nvPr>
        </p:nvSpPr>
        <p:spPr>
          <a:xfrm>
            <a:off x="838200" y="870438"/>
            <a:ext cx="10515600" cy="5306525"/>
          </a:xfrm>
        </p:spPr>
        <p:txBody>
          <a:bodyPr>
            <a:normAutofit fontScale="92500" lnSpcReduction="20000"/>
          </a:bodyPr>
          <a:lstStyle/>
          <a:p>
            <a:r>
              <a:rPr lang="ru-RU" dirty="0"/>
              <a:t>Сервис ФНС о прослеживаемых товарах  </a:t>
            </a:r>
            <a:r>
              <a:rPr lang="en-US" dirty="0">
                <a:hlinkClick r:id="rId2"/>
              </a:rPr>
              <a:t>https://www.nalog.gov.ru/rn77/service/traceability/</a:t>
            </a:r>
            <a:endParaRPr lang="ru-RU" dirty="0"/>
          </a:p>
          <a:p>
            <a:r>
              <a:rPr lang="ru-RU" dirty="0"/>
              <a:t>Отчеты </a:t>
            </a:r>
          </a:p>
          <a:p>
            <a:r>
              <a:rPr lang="ru-RU" dirty="0"/>
              <a:t>1.Уведомление об остатках прослеживаемых товаров;</a:t>
            </a:r>
          </a:p>
          <a:p>
            <a:r>
              <a:rPr lang="ru-RU" dirty="0"/>
              <a:t>2. Уведомление о ввозе прослеживаемых товаров из стран ЕАЭС;</a:t>
            </a:r>
          </a:p>
          <a:p>
            <a:r>
              <a:rPr lang="ru-RU" dirty="0"/>
              <a:t>3.  Уведомление о перемещении прослеживаемых товаров в страны ЕАЭС;</a:t>
            </a:r>
          </a:p>
          <a:p>
            <a:r>
              <a:rPr lang="ru-RU" dirty="0"/>
              <a:t>4. Отчет об операциях с прослеживаемыми товарами.</a:t>
            </a:r>
          </a:p>
          <a:p>
            <a:r>
              <a:rPr lang="ru-RU" dirty="0"/>
              <a:t>Письмо ФНС России от 03.12.2021 № ЕА-4-15/16911@ «О направлении Рекомендаций по осуществлению налогового контроля с использованием национальной системы прослеживаемости товара»</a:t>
            </a:r>
          </a:p>
          <a:p>
            <a:endParaRPr lang="ru-RU" b="1" dirty="0"/>
          </a:p>
          <a:p>
            <a:r>
              <a:rPr lang="ru-RU" b="1" dirty="0"/>
              <a:t>Как исправить ошибки в уведомлении об остатках прослеживаемых товаров </a:t>
            </a:r>
            <a:r>
              <a:rPr lang="ru-RU" u="sng" dirty="0">
                <a:hlinkClick r:id="rId3"/>
              </a:rPr>
              <a:t>Письмо ФНС от 08.07.2022 № 08-05/0727@</a:t>
            </a:r>
            <a:endParaRPr lang="ru-RU" dirty="0"/>
          </a:p>
          <a:p>
            <a:endParaRPr lang="ru-RU" dirty="0"/>
          </a:p>
          <a:p>
            <a:endParaRPr lang="ru-RU" dirty="0"/>
          </a:p>
        </p:txBody>
      </p:sp>
    </p:spTree>
    <p:extLst>
      <p:ext uri="{BB962C8B-B14F-4D97-AF65-F5344CB8AC3E}">
        <p14:creationId xmlns:p14="http://schemas.microsoft.com/office/powerpoint/2010/main" val="50532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5E0744-DB8B-427F-8843-834274F577D1}"/>
              </a:ext>
            </a:extLst>
          </p:cNvPr>
          <p:cNvSpPr>
            <a:spLocks noGrp="1"/>
          </p:cNvSpPr>
          <p:nvPr>
            <p:ph type="title"/>
          </p:nvPr>
        </p:nvSpPr>
        <p:spPr/>
        <p:txBody>
          <a:bodyPr/>
          <a:lstStyle/>
          <a:p>
            <a:r>
              <a:rPr lang="ru-RU" dirty="0"/>
              <a:t>ЕГРЮЛ недостоверные сведения</a:t>
            </a:r>
          </a:p>
        </p:txBody>
      </p:sp>
      <p:sp>
        <p:nvSpPr>
          <p:cNvPr id="3" name="Объект 2">
            <a:extLst>
              <a:ext uri="{FF2B5EF4-FFF2-40B4-BE49-F238E27FC236}">
                <a16:creationId xmlns:a16="http://schemas.microsoft.com/office/drawing/2014/main" id="{A55B3E89-4F62-471C-BA9D-76F84AD5DF6B}"/>
              </a:ext>
            </a:extLst>
          </p:cNvPr>
          <p:cNvSpPr>
            <a:spLocks noGrp="1"/>
          </p:cNvSpPr>
          <p:nvPr>
            <p:ph idx="1"/>
          </p:nvPr>
        </p:nvSpPr>
        <p:spPr/>
        <p:txBody>
          <a:bodyPr>
            <a:normAutofit fontScale="55000" lnSpcReduction="20000"/>
          </a:bodyPr>
          <a:lstStyle/>
          <a:p>
            <a:r>
              <a:rPr lang="ru-RU" dirty="0"/>
              <a:t>Контрагенты сочтут организацию сомнительной и не захотят с ней сотрудничать. Покупатели опасаются, что проверяющие откажут им в вычете НДС и снимут расходы по поставщикам с «черной меткой» (ст. 54.1 НК, письма </a:t>
            </a:r>
            <a:r>
              <a:rPr lang="ru-RU" dirty="0">
                <a:hlinkClick r:id="rId2"/>
              </a:rPr>
              <a:t>ФНС от 13.07.2017 № ЕД-4-2/13650@</a:t>
            </a:r>
            <a:r>
              <a:rPr lang="ru-RU" dirty="0"/>
              <a:t>, </a:t>
            </a:r>
            <a:r>
              <a:rPr lang="ru-RU" dirty="0">
                <a:hlinkClick r:id="rId3"/>
              </a:rPr>
              <a:t>Минфина от 26.05.2021 № 24-06-08/40568</a:t>
            </a:r>
            <a:r>
              <a:rPr lang="ru-RU" dirty="0"/>
              <a:t>).</a:t>
            </a:r>
          </a:p>
          <a:p>
            <a:r>
              <a:rPr lang="ru-RU" dirty="0"/>
              <a:t>Инспекторы могут отказать в приеме отчетности, ссылаясь на недостоверность сведений в ЕГРЮЛ о руководителе (постановление АС Дальневосточного округа от 10.12.2019 № А73-4531/2019). Это также повлечет проблемы при заверении документов у нотариуса. Он откажется оказывать услуги, пока вы не исправите данные в госреестре.</a:t>
            </a:r>
          </a:p>
          <a:p>
            <a:r>
              <a:rPr lang="ru-RU" dirty="0"/>
              <a:t>Банк не станет открывать новый счет или уведомит о закрытии действующего, так как не сможет обновить данные организации в соответствии с требованиями </a:t>
            </a:r>
            <a:r>
              <a:rPr lang="ru-RU" dirty="0">
                <a:hlinkClick r:id="rId4"/>
              </a:rPr>
              <a:t>Федерального закона от 07.08.2001 № 115‑ФЗ</a:t>
            </a:r>
            <a:r>
              <a:rPr lang="ru-RU" dirty="0"/>
              <a:t> «О противодействии легализации (отмыванию) доходов...» (</a:t>
            </a:r>
            <a:r>
              <a:rPr lang="ru-RU" dirty="0">
                <a:hlinkClick r:id="rId5"/>
              </a:rPr>
              <a:t>постановление Президиума ВАС от 27.04.2010 № 1307/10</a:t>
            </a:r>
            <a:r>
              <a:rPr lang="ru-RU" dirty="0"/>
              <a:t>).</a:t>
            </a:r>
          </a:p>
          <a:p>
            <a:r>
              <a:rPr lang="ru-RU" dirty="0"/>
              <a:t>Придется возмещать убытки, причиненные контрагентам из-за недостоверных сведений о компании в ЕГРЮЛ (</a:t>
            </a:r>
            <a:r>
              <a:rPr lang="ru-RU" dirty="0" err="1">
                <a:hlinkClick r:id="rId6"/>
              </a:rPr>
              <a:t>абз</a:t>
            </a:r>
            <a:r>
              <a:rPr lang="ru-RU" dirty="0">
                <a:hlinkClick r:id="rId6"/>
              </a:rPr>
              <a:t>. 3</a:t>
            </a:r>
            <a:r>
              <a:rPr lang="ru-RU" dirty="0"/>
              <a:t> п. 2 ст. 51, </a:t>
            </a:r>
            <a:r>
              <a:rPr lang="ru-RU" dirty="0">
                <a:hlinkClick r:id="rId7"/>
              </a:rPr>
              <a:t>п. 2</a:t>
            </a:r>
            <a:r>
              <a:rPr lang="ru-RU" dirty="0"/>
              <a:t> ст. 1064 ГК).</a:t>
            </a:r>
          </a:p>
          <a:p>
            <a:r>
              <a:rPr lang="ru-RU" dirty="0"/>
              <a:t>Непредставление или представление в ИФНС недостоверных сведений об организации влечет штраф для должностных лиц в размере от 5 тыс. до 10 тыс. руб. (</a:t>
            </a:r>
            <a:r>
              <a:rPr lang="ru-RU" dirty="0">
                <a:hlinkClick r:id="rId8"/>
              </a:rPr>
              <a:t>ч. 4 ст. 14.25 КоАП</a:t>
            </a:r>
            <a:r>
              <a:rPr lang="ru-RU" dirty="0"/>
              <a:t>). За подачу заведомо ложных данных должностных лиц могут дисквалифицировать на срок от одного года до трех лет (</a:t>
            </a:r>
            <a:r>
              <a:rPr lang="ru-RU" dirty="0">
                <a:hlinkClick r:id="rId9"/>
              </a:rPr>
              <a:t>ч. 5 ст. 14.25 КоАП</a:t>
            </a:r>
            <a:r>
              <a:rPr lang="ru-RU" dirty="0"/>
              <a:t>).</a:t>
            </a:r>
          </a:p>
          <a:p>
            <a:r>
              <a:rPr lang="ru-RU" b="1" dirty="0">
                <a:solidFill>
                  <a:srgbClr val="FF0000"/>
                </a:solidFill>
              </a:rPr>
              <a:t> За представление документов, содержащих заведомо ложные сведения, грозит уголовная ответственность: штраф от 100 тыс. до 300 тыс. руб., принудительные работы — до двух лет, лишение свободы — до двух лет со штрафом до 100 тыс. руб. (</a:t>
            </a:r>
            <a:r>
              <a:rPr lang="ru-RU" b="1" dirty="0">
                <a:solidFill>
                  <a:srgbClr val="FF0000"/>
                </a:solidFill>
                <a:hlinkClick r:id="rId10">
                  <a:extLst>
                    <a:ext uri="{A12FA001-AC4F-418D-AE19-62706E023703}">
                      <ahyp:hlinkClr xmlns:ahyp="http://schemas.microsoft.com/office/drawing/2018/hyperlinkcolor" val="tx"/>
                    </a:ext>
                  </a:extLst>
                </a:hlinkClick>
              </a:rPr>
              <a:t>ч. 1 ст. 170.1 УК</a:t>
            </a:r>
            <a:r>
              <a:rPr lang="ru-RU" b="1" dirty="0">
                <a:solidFill>
                  <a:srgbClr val="FF0000"/>
                </a:solidFill>
              </a:rPr>
              <a:t>).</a:t>
            </a:r>
          </a:p>
          <a:p>
            <a:endParaRPr lang="ru-RU" dirty="0"/>
          </a:p>
        </p:txBody>
      </p:sp>
    </p:spTree>
    <p:extLst>
      <p:ext uri="{BB962C8B-B14F-4D97-AF65-F5344CB8AC3E}">
        <p14:creationId xmlns:p14="http://schemas.microsoft.com/office/powerpoint/2010/main" val="4051870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ЕГРЮЛ</a:t>
            </a:r>
          </a:p>
        </p:txBody>
      </p:sp>
      <p:sp>
        <p:nvSpPr>
          <p:cNvPr id="3" name="Объект 2"/>
          <p:cNvSpPr>
            <a:spLocks noGrp="1"/>
          </p:cNvSpPr>
          <p:nvPr>
            <p:ph sz="half" idx="1"/>
          </p:nvPr>
        </p:nvSpPr>
        <p:spPr/>
        <p:txBody>
          <a:bodyPr>
            <a:normAutofit fontScale="25000" lnSpcReduction="20000"/>
          </a:bodyPr>
          <a:lstStyle/>
          <a:p>
            <a:r>
              <a:rPr lang="ru-RU" sz="6200" dirty="0"/>
              <a:t>НС не должна спешить в исключение </a:t>
            </a:r>
            <a:r>
              <a:rPr lang="ru-RU" sz="6200" dirty="0" err="1"/>
              <a:t>юрлица</a:t>
            </a:r>
            <a:r>
              <a:rPr lang="ru-RU" sz="6200" dirty="0"/>
              <a:t> из ЕГРЮЛ.СКЭС Верховного суда подтвердила, что между двумя решениями об исключение должно пройти 12 месяцев. А возражения кредиторов должны учитываться для соблюдения баланса частноправовых и публичных интересов.</a:t>
            </a:r>
          </a:p>
          <a:p>
            <a:r>
              <a:rPr lang="ru-RU" sz="6200" dirty="0"/>
              <a:t>Определение от 28.10.2021 г. по делу № А40-40380/2020, № 305-ЭС21-7837</a:t>
            </a:r>
          </a:p>
          <a:p>
            <a:endParaRPr lang="ru-RU" sz="6200" dirty="0"/>
          </a:p>
          <a:p>
            <a:r>
              <a:rPr lang="ru-RU" sz="5500" b="1" dirty="0"/>
              <a:t>Налоговики смогу начать повторную процедуру исключения из ЕГРЮЛ не ранее чем через год </a:t>
            </a:r>
            <a:r>
              <a:rPr lang="ru-RU" sz="5500" dirty="0"/>
              <a:t>Суд указал, что процедуру исключения недействующего юридического лица подлежит прекращению, если поступят мотивированные возражения от самой компании, кредиторов или иных заинтересованных лиц.  В указанном случае, процедура исключения из ЕГРЮЛ этого же юридического лица, как недействующего, </a:t>
            </a:r>
            <a:r>
              <a:rPr lang="ru-RU" sz="5500" i="1" dirty="0"/>
              <a:t>не может быть инициирована до истечения 12-месячного срока со дня прекращения предыдущей процедуры</a:t>
            </a:r>
            <a:r>
              <a:rPr lang="ru-RU" sz="5500" dirty="0"/>
              <a:t> (СКЭС ВС РФ от 01.07.2021 № 305-ЭС21-2734).</a:t>
            </a:r>
          </a:p>
          <a:p>
            <a:endParaRPr lang="ru-RU" dirty="0"/>
          </a:p>
          <a:p>
            <a:endParaRPr lang="ru-RU" dirty="0"/>
          </a:p>
        </p:txBody>
      </p:sp>
      <p:sp>
        <p:nvSpPr>
          <p:cNvPr id="4" name="Объект 3"/>
          <p:cNvSpPr>
            <a:spLocks noGrp="1"/>
          </p:cNvSpPr>
          <p:nvPr>
            <p:ph sz="half" idx="2"/>
          </p:nvPr>
        </p:nvSpPr>
        <p:spPr/>
        <p:txBody>
          <a:bodyPr>
            <a:normAutofit fontScale="25000" lnSpcReduction="20000"/>
          </a:bodyPr>
          <a:lstStyle/>
          <a:p>
            <a:r>
              <a:rPr lang="ru-RU" sz="4400" dirty="0"/>
              <a:t>СКЭС Верховного Суда Верховного Суда направила на новое рассмотрение в суд первой инстанции по следующим основаниям:</a:t>
            </a:r>
          </a:p>
          <a:p>
            <a:r>
              <a:rPr lang="ru-RU" sz="4400" dirty="0"/>
              <a:t>1) установлен запрет на исключение недействующего юридического лица из реестра в случае направления/представления в установленном порядке заявления кредитора, повторная процедура не может быть инициирована регистрирующим органом до истечения 12 месяцев со дня прекращения предыдущей процедуры (ст. 21.1 Закона № 129-ФЗ);</a:t>
            </a:r>
          </a:p>
          <a:p>
            <a:r>
              <a:rPr lang="ru-RU" sz="4400" dirty="0"/>
              <a:t>2) прекращение правоспособности юридического лица в административном порядке ранее истечения 12 месяцев (ст. 21.1 Закона № 129-ФЗ) со дня прекращения предыдущей процедуры при наличии неисполненных Обществом обязательств нарушает права Компании, поскольку не позволяет взыскать задолженность, а также применить в должной мере альтернативные механизмы удовлетворения требований кредитора. на основании;</a:t>
            </a:r>
          </a:p>
          <a:p>
            <a:r>
              <a:rPr lang="ru-RU" sz="4400" dirty="0"/>
              <a:t>3) нет доказательств, того, что Компания через 27 дней (02.07.2019-29.07.2019) после направления возражений утратила интерес к сохранению правоспособности Общества и совершению действий по защите своих прав, срок, прошедший между первой и второй попытками исключения Общества из реестра, не может быть признан разумным, такой незначительный срок фактически привел к необоснованному преодолению возражений лица, чьи права и законные интересы затрагиваются исключением из ЕГРЮЛ Общества, что не отвечает принципу необходимости соблюдения баланса частноправовых и публичных интересов;</a:t>
            </a:r>
          </a:p>
          <a:p>
            <a:r>
              <a:rPr lang="ru-RU" sz="4400" dirty="0"/>
              <a:t>4) исключение недействующего юридического лица из ЕГРЮЛ может быть обжаловано кредиторами или иными лицами, чьи права и законные интересы затрагиваются этим актом, в течение года со дня, когда они узнали или должны были узнать о нарушении своих прав (п. 8 ст. 22 Закона № 129-ФЗ);</a:t>
            </a:r>
          </a:p>
          <a:p>
            <a:r>
              <a:rPr lang="ru-RU" sz="4400" dirty="0"/>
              <a:t>5) право каждого на судебную защиту (ст. 46 Конституции) выступает гарантией реализации всех других конституционных прав и свобод, носит универсальный характер и ограничению не подлежит (ч. 3 ст. 56 Конституции).</a:t>
            </a:r>
          </a:p>
          <a:p>
            <a:r>
              <a:rPr lang="ru-RU" sz="4400" dirty="0"/>
              <a:t>14.02.2022 г. решением АСГМ действия Инспекции были признаны незаконными.</a:t>
            </a:r>
          </a:p>
          <a:p>
            <a:endParaRPr lang="ru-RU" dirty="0"/>
          </a:p>
        </p:txBody>
      </p:sp>
    </p:spTree>
    <p:extLst>
      <p:ext uri="{BB962C8B-B14F-4D97-AF65-F5344CB8AC3E}">
        <p14:creationId xmlns:p14="http://schemas.microsoft.com/office/powerpoint/2010/main" val="662324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Исключение из ЕГРЮЛ</a:t>
            </a:r>
          </a:p>
        </p:txBody>
      </p:sp>
      <p:sp>
        <p:nvSpPr>
          <p:cNvPr id="3" name="Содержимое 2"/>
          <p:cNvSpPr>
            <a:spLocks noGrp="1"/>
          </p:cNvSpPr>
          <p:nvPr>
            <p:ph sz="half" idx="1"/>
          </p:nvPr>
        </p:nvSpPr>
        <p:spPr/>
        <p:txBody>
          <a:bodyPr>
            <a:normAutofit fontScale="62500" lnSpcReduction="20000"/>
          </a:bodyPr>
          <a:lstStyle/>
          <a:p>
            <a:r>
              <a:rPr lang="ru-RU" dirty="0"/>
              <a:t>Чтобы внести изменения, следует направить в инспекцию заявление по </a:t>
            </a:r>
            <a:r>
              <a:rPr lang="en-US" sz="2400" dirty="0"/>
              <a:t> </a:t>
            </a:r>
            <a:r>
              <a:rPr lang="ru-RU" sz="2400" b="1" dirty="0"/>
              <a:t>форме № Р13014</a:t>
            </a:r>
            <a:r>
              <a:rPr lang="en-US" sz="2400" dirty="0"/>
              <a:t> </a:t>
            </a:r>
            <a:r>
              <a:rPr lang="ru-RU" sz="2400" u="sng" dirty="0">
                <a:hlinkClick r:id="rId2"/>
              </a:rPr>
              <a:t>Приказ ФНС от 01.11.2021 № ЕД-7-14/948@</a:t>
            </a:r>
            <a:endParaRPr lang="en-US" sz="2400" dirty="0"/>
          </a:p>
          <a:p>
            <a:endParaRPr lang="en-US" dirty="0"/>
          </a:p>
          <a:p>
            <a:r>
              <a:rPr lang="ru-RU" dirty="0"/>
              <a:t>Если сведения в ЕГРЮЛ верные, направьте инспекторам пояснения. Если они поставили метку из-за адреса, то приложите к пояснениям копию договора аренды или свидетельства о праве собственности. Контролеры обязаны отреагировать на письменные пояснения в течение 30 календарных дней (</a:t>
            </a:r>
            <a:r>
              <a:rPr lang="ru-RU" dirty="0">
                <a:hlinkClick r:id="rId3"/>
              </a:rPr>
              <a:t>п. 93 Административного регламента, утв. приказом Минфина от 02.07.2012 № 99н</a:t>
            </a:r>
            <a:r>
              <a:rPr lang="ru-RU" dirty="0"/>
              <a:t>).</a:t>
            </a:r>
          </a:p>
          <a:p>
            <a:endParaRPr lang="ru-RU" dirty="0"/>
          </a:p>
        </p:txBody>
      </p:sp>
      <p:sp>
        <p:nvSpPr>
          <p:cNvPr id="4" name="Содержимое 3"/>
          <p:cNvSpPr>
            <a:spLocks noGrp="1"/>
          </p:cNvSpPr>
          <p:nvPr>
            <p:ph sz="half" idx="2"/>
          </p:nvPr>
        </p:nvSpPr>
        <p:spPr/>
        <p:txBody>
          <a:bodyPr>
            <a:normAutofit fontScale="62500" lnSpcReduction="20000"/>
          </a:bodyPr>
          <a:lstStyle/>
          <a:p>
            <a:pPr fontAlgn="base"/>
            <a:r>
              <a:rPr lang="ru-RU" dirty="0"/>
              <a:t>Дело в том, что исключить организацию из реестра могут, в том числе в связи с:</a:t>
            </a:r>
          </a:p>
          <a:p>
            <a:pPr fontAlgn="base"/>
            <a:r>
              <a:rPr lang="ru-RU" dirty="0"/>
              <a:t>- невозможностью ликвидации из-за отсутствия средств на необходимые расходы и невозможностью возложить эти расходы на учредителей (участников) компании;</a:t>
            </a:r>
          </a:p>
          <a:p>
            <a:pPr fontAlgn="base"/>
            <a:r>
              <a:rPr lang="ru-RU" dirty="0"/>
              <a:t>- недостоверностью сведений, внесенных в ЕГРЮЛ.</a:t>
            </a:r>
          </a:p>
          <a:p>
            <a:pPr fontAlgn="base"/>
            <a:r>
              <a:rPr lang="ru-RU" dirty="0"/>
              <a:t>Если контрагент исключен из ЕГРЮЛ по этим основаниям, его задолженность безнадежной не считается. Соответственно, учесть ее в «прибыльных» расходах нельзя.</a:t>
            </a:r>
          </a:p>
          <a:p>
            <a:pPr fontAlgn="base"/>
            <a:r>
              <a:rPr lang="ru-RU" dirty="0"/>
              <a:t>При этом ничто не мешает списать долг такого контрагента в связи с истечением срока исковой давности или по иным основаниям.</a:t>
            </a:r>
          </a:p>
          <a:p>
            <a:pPr fontAlgn="base"/>
            <a:r>
              <a:rPr lang="ru-RU" dirty="0"/>
              <a:t> </a:t>
            </a:r>
            <a:r>
              <a:rPr lang="ru-RU" u="sng" dirty="0">
                <a:hlinkClick r:id="rId4"/>
              </a:rPr>
              <a:t>Письмо Минфина от 20.01.2022 № 03-03-07/2970</a:t>
            </a:r>
            <a:r>
              <a:rPr lang="ru-RU" dirty="0"/>
              <a:t>; </a:t>
            </a:r>
            <a:r>
              <a:rPr lang="ru-RU" u="sng" dirty="0">
                <a:hlinkClick r:id="rId5"/>
              </a:rPr>
              <a:t>Письмо Минфина от 21.01.2022 № 03-03-07/3676</a:t>
            </a:r>
            <a:endParaRPr lang="ru-RU" dirty="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Исключение из ЕГРЮЛ</a:t>
            </a:r>
          </a:p>
        </p:txBody>
      </p:sp>
      <p:sp>
        <p:nvSpPr>
          <p:cNvPr id="3" name="Содержимое 2"/>
          <p:cNvSpPr>
            <a:spLocks noGrp="1"/>
          </p:cNvSpPr>
          <p:nvPr>
            <p:ph sz="half" idx="1"/>
          </p:nvPr>
        </p:nvSpPr>
        <p:spPr/>
        <p:txBody>
          <a:bodyPr>
            <a:normAutofit fontScale="47500" lnSpcReduction="20000"/>
          </a:bodyPr>
          <a:lstStyle/>
          <a:p>
            <a:r>
              <a:rPr lang="ru-RU" dirty="0"/>
              <a:t>Постановление КС РФ от 25.05.2021 №20-П</a:t>
            </a:r>
          </a:p>
          <a:p>
            <a:r>
              <a:rPr lang="ru-RU" dirty="0"/>
              <a:t>Попыталась привлечь директора и учредителя к </a:t>
            </a:r>
            <a:r>
              <a:rPr lang="ru-RU" dirty="0" err="1"/>
              <a:t>субсидиарке</a:t>
            </a:r>
            <a:r>
              <a:rPr lang="ru-RU" dirty="0"/>
              <a:t> - суды не нашли оснований.</a:t>
            </a:r>
            <a:br>
              <a:rPr lang="ru-RU" dirty="0"/>
            </a:br>
            <a:r>
              <a:rPr lang="ru-RU" dirty="0"/>
              <a:t>Доказать недобросовестность поведения контролирующих лиц (вывод активов и прочее) истица не смогла</a:t>
            </a:r>
            <a:br>
              <a:rPr lang="ru-RU" dirty="0"/>
            </a:br>
            <a:br>
              <a:rPr lang="ru-RU" dirty="0"/>
            </a:br>
            <a:br>
              <a:rPr lang="ru-RU" dirty="0"/>
            </a:br>
            <a:r>
              <a:rPr lang="ru-RU" dirty="0"/>
              <a:t>Исключение налоговиками компании из ЕГРЮЛ - мера вынужденная и не является полноценной заменой ликвидации.</a:t>
            </a:r>
            <a:br>
              <a:rPr lang="ru-RU" dirty="0"/>
            </a:br>
            <a:br>
              <a:rPr lang="ru-RU" dirty="0"/>
            </a:br>
            <a:r>
              <a:rPr lang="ru-RU" dirty="0"/>
              <a:t>Из-за злоупотреблений на практике законодатель и ввел возможность привлечения к </a:t>
            </a:r>
            <a:r>
              <a:rPr lang="ru-RU" dirty="0" err="1"/>
              <a:t>субсидиарке</a:t>
            </a:r>
            <a:r>
              <a:rPr lang="ru-RU" dirty="0"/>
              <a:t> за </a:t>
            </a:r>
            <a:r>
              <a:rPr lang="ru-RU" dirty="0" err="1"/>
              <a:t>брошенки</a:t>
            </a:r>
            <a:r>
              <a:rPr lang="ru-RU" dirty="0"/>
              <a:t> (минуя процедуру банкротства).</a:t>
            </a:r>
            <a:br>
              <a:rPr lang="ru-RU" dirty="0"/>
            </a:br>
            <a:br>
              <a:rPr lang="ru-RU" dirty="0"/>
            </a:br>
            <a:r>
              <a:rPr lang="ru-RU" dirty="0"/>
              <a:t>И раз допустили исключение из ЕГРЮЛ и не инициировали процедуру ликвидации (при том, что были долги, причем просуженные) - это уже может говорить о недобросовестности контролирующих лиц.</a:t>
            </a:r>
            <a:br>
              <a:rPr lang="ru-RU" dirty="0"/>
            </a:br>
            <a:br>
              <a:rPr lang="ru-RU" dirty="0"/>
            </a:br>
            <a:r>
              <a:rPr lang="ru-RU" dirty="0"/>
              <a:t>Кредитор (особенно обычный гражданин) не имеет доступ к финансовым документам должника, что ставит его в неравное положение.</a:t>
            </a:r>
            <a:br>
              <a:rPr lang="ru-RU" dirty="0"/>
            </a:br>
            <a:br>
              <a:rPr lang="ru-RU" dirty="0"/>
            </a:br>
            <a:r>
              <a:rPr lang="ru-RU" dirty="0"/>
              <a:t>Так что кредитору в таких делах достаточно доказать наличие убытков и факт исключения должника из ЕГРЮЛ.</a:t>
            </a:r>
            <a:br>
              <a:rPr lang="ru-RU" dirty="0"/>
            </a:br>
            <a:br>
              <a:rPr lang="ru-RU" dirty="0"/>
            </a:br>
            <a:r>
              <a:rPr lang="ru-RU" dirty="0"/>
              <a:t>Доказывать добросовестность своих действий должны контролирующие должника лица.</a:t>
            </a:r>
            <a:endParaRPr lang="ru-RU" sz="4800" b="1" dirty="0"/>
          </a:p>
          <a:p>
            <a:endParaRPr lang="ru-RU" dirty="0"/>
          </a:p>
        </p:txBody>
      </p:sp>
      <p:sp>
        <p:nvSpPr>
          <p:cNvPr id="4" name="Содержимое 3"/>
          <p:cNvSpPr>
            <a:spLocks noGrp="1"/>
          </p:cNvSpPr>
          <p:nvPr>
            <p:ph sz="half" idx="2"/>
          </p:nvPr>
        </p:nvSpPr>
        <p:spPr/>
        <p:txBody>
          <a:bodyPr>
            <a:normAutofit fontScale="47500" lnSpcReduction="20000"/>
          </a:bodyPr>
          <a:lstStyle/>
          <a:p>
            <a:r>
              <a:rPr lang="ru-RU" sz="7200" dirty="0"/>
              <a:t>Продажа доли </a:t>
            </a:r>
            <a:r>
              <a:rPr lang="ru-RU" b="1" dirty="0">
                <a:hlinkClick r:id="rId2"/>
              </a:rPr>
              <a:t>Письмо Минфина России от 25.06.2021 №03-04-05/50514</a:t>
            </a:r>
            <a:endParaRPr lang="ru-RU" dirty="0"/>
          </a:p>
          <a:p>
            <a:r>
              <a:rPr lang="ru-RU" dirty="0"/>
              <a:t>Официальная ликвидация, Реорганизация, Переезд,  Новый директор  или  учредитель, Учредитель иностранец, Падение оборотов на 50%, банкротство</a:t>
            </a:r>
          </a:p>
          <a:p>
            <a:r>
              <a:rPr lang="ru-RU" dirty="0"/>
              <a:t>Молчание и исключение из ЕГРЮЛ (но если теплится жизнь, то </a:t>
            </a:r>
            <a:r>
              <a:rPr lang="ru-RU" dirty="0" err="1"/>
              <a:t>ок</a:t>
            </a:r>
            <a:r>
              <a:rPr lang="ru-RU" dirty="0"/>
              <a:t>- можно выиграть АС МО (</a:t>
            </a:r>
            <a:r>
              <a:rPr lang="ru-RU" dirty="0">
                <a:hlinkClick r:id="rId3"/>
              </a:rPr>
              <a:t>постановление от 07.12.2017 № Ф05-18316/2017</a:t>
            </a:r>
            <a:r>
              <a:rPr lang="ru-RU" dirty="0"/>
              <a:t>).</a:t>
            </a:r>
            <a:r>
              <a:rPr lang="ru-RU" b="1" i="1" dirty="0"/>
              <a:t> </a:t>
            </a:r>
          </a:p>
          <a:p>
            <a:r>
              <a:rPr lang="ru-RU" b="1" i="1" dirty="0">
                <a:solidFill>
                  <a:srgbClr val="FF0000"/>
                </a:solidFill>
              </a:rPr>
              <a:t>Исключили из ЕГРЮЛ? Можно </a:t>
            </a:r>
            <a:r>
              <a:rPr lang="ru-RU" b="1" i="1" dirty="0" err="1">
                <a:solidFill>
                  <a:srgbClr val="FF0000"/>
                </a:solidFill>
              </a:rPr>
              <a:t>субсидиарку</a:t>
            </a:r>
            <a:r>
              <a:rPr lang="ru-RU" b="1" i="1" dirty="0">
                <a:solidFill>
                  <a:srgbClr val="FF0000"/>
                </a:solidFill>
              </a:rPr>
              <a:t> и третьих лиц ВС РФ от 19.04.2019 № 302-ЭС18–8995 (2) по делу №А33–20114/2016)</a:t>
            </a:r>
            <a:r>
              <a:rPr lang="ru-RU" dirty="0">
                <a:hlinkClick r:id="rId4"/>
              </a:rPr>
              <a:t> </a:t>
            </a:r>
            <a:endParaRPr lang="en-US" dirty="0">
              <a:hlinkClick r:id="rId4"/>
            </a:endParaRPr>
          </a:p>
          <a:p>
            <a:r>
              <a:rPr lang="ru-RU" dirty="0">
                <a:hlinkClick r:id="rId4"/>
              </a:rPr>
              <a:t>Долг перед бюджетом- отказ в ликвидации Определение КС от 13.03.2018 № 580-O</a:t>
            </a:r>
            <a:endParaRPr lang="ru-RU" dirty="0"/>
          </a:p>
          <a:p>
            <a:r>
              <a:rPr lang="ru-RU" b="1" dirty="0"/>
              <a:t>Дело № 306-ЭС19-18285 от 30 января 2020 г. – ЕСЛИ организацию исключили из ЕГРЮЛ, то привлечение к </a:t>
            </a:r>
            <a:r>
              <a:rPr lang="ru-RU" b="1" dirty="0" err="1"/>
              <a:t>субсидиарке</a:t>
            </a:r>
            <a:r>
              <a:rPr lang="ru-RU" b="1" dirty="0"/>
              <a:t> КБЛ возможно при условии доказывания умысла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8">
            <a:extLst>
              <a:ext uri="{FF2B5EF4-FFF2-40B4-BE49-F238E27FC236}">
                <a16:creationId xmlns:a16="http://schemas.microsoft.com/office/drawing/2014/main" id="{4FEBCB38-E188-4A76-B08F-9B562DA8D672}"/>
              </a:ext>
            </a:extLst>
          </p:cNvPr>
          <p:cNvSpPr/>
          <p:nvPr/>
        </p:nvSpPr>
        <p:spPr>
          <a:xfrm>
            <a:off x="3251685" y="0"/>
            <a:ext cx="8940316" cy="1477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22" name="Rectangle 18">
            <a:extLst>
              <a:ext uri="{FF2B5EF4-FFF2-40B4-BE49-F238E27FC236}">
                <a16:creationId xmlns:a16="http://schemas.microsoft.com/office/drawing/2014/main" id="{B5849E7D-A6DB-45AA-8AEC-8D52B1560B82}"/>
              </a:ext>
            </a:extLst>
          </p:cNvPr>
          <p:cNvSpPr/>
          <p:nvPr/>
        </p:nvSpPr>
        <p:spPr>
          <a:xfrm>
            <a:off x="-1" y="0"/>
            <a:ext cx="3179071" cy="1477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27" name="TextBox 26">
            <a:extLst>
              <a:ext uri="{FF2B5EF4-FFF2-40B4-BE49-F238E27FC236}">
                <a16:creationId xmlns:a16="http://schemas.microsoft.com/office/drawing/2014/main" id="{F0FE6F30-0674-45E9-B560-0419ED86B809}"/>
              </a:ext>
            </a:extLst>
          </p:cNvPr>
          <p:cNvSpPr txBox="1"/>
          <p:nvPr/>
        </p:nvSpPr>
        <p:spPr>
          <a:xfrm>
            <a:off x="3251684" y="378506"/>
            <a:ext cx="8793087" cy="615553"/>
          </a:xfrm>
          <a:prstGeom prst="rect">
            <a:avLst/>
          </a:prstGeom>
          <a:noFill/>
        </p:spPr>
        <p:txBody>
          <a:bodyPr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srgbClr val="C00000"/>
                </a:solidFill>
                <a:effectLst/>
                <a:uLnTx/>
                <a:uFillTx/>
                <a:latin typeface="PT Sans" charset="-52"/>
                <a:ea typeface="PT Sans" charset="-52"/>
                <a:cs typeface="PT Sans" charset="-52"/>
              </a:rPr>
              <a:t>ОСНОВНЫЕ ПОКАЗАТЕЛИ ДЕЯТЕЛЬНОСТИ ФНС РОССИИ </a:t>
            </a:r>
            <a:br>
              <a:rPr kumimoji="0" lang="ru-RU" sz="2000" b="1" i="0" u="none" strike="noStrike" kern="1200" cap="none" spc="0" normalizeH="0" baseline="0" noProof="0" dirty="0">
                <a:ln>
                  <a:noFill/>
                </a:ln>
                <a:solidFill>
                  <a:srgbClr val="C00000"/>
                </a:solidFill>
                <a:effectLst/>
                <a:uLnTx/>
                <a:uFillTx/>
                <a:latin typeface="PT Sans" charset="-52"/>
                <a:ea typeface="PT Sans" charset="-52"/>
                <a:cs typeface="PT Sans" charset="-52"/>
              </a:rPr>
            </a:br>
            <a:r>
              <a:rPr kumimoji="0" lang="ru-RU" sz="2000" b="1" i="0" u="none" strike="noStrike" kern="1200" cap="none" spc="0" normalizeH="0" baseline="0" noProof="0" dirty="0">
                <a:ln>
                  <a:noFill/>
                </a:ln>
                <a:solidFill>
                  <a:srgbClr val="C00000"/>
                </a:solidFill>
                <a:effectLst/>
                <a:uLnTx/>
                <a:uFillTx/>
                <a:latin typeface="PT Sans" charset="-52"/>
                <a:ea typeface="PT Sans" charset="-52"/>
                <a:cs typeface="PT Sans" charset="-52"/>
              </a:rPr>
              <a:t>ЗА 2021 ГОД</a:t>
            </a:r>
          </a:p>
        </p:txBody>
      </p:sp>
      <p:sp>
        <p:nvSpPr>
          <p:cNvPr id="119" name="Прямоугольник 118">
            <a:extLst>
              <a:ext uri="{FF2B5EF4-FFF2-40B4-BE49-F238E27FC236}">
                <a16:creationId xmlns:a16="http://schemas.microsoft.com/office/drawing/2014/main" id="{D599073B-5207-456F-991E-70A6C9A796EA}"/>
              </a:ext>
            </a:extLst>
          </p:cNvPr>
          <p:cNvSpPr/>
          <p:nvPr/>
        </p:nvSpPr>
        <p:spPr>
          <a:xfrm>
            <a:off x="6975328" y="5353412"/>
            <a:ext cx="4151701" cy="307777"/>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a:ln>
                  <a:noFill/>
                </a:ln>
                <a:solidFill>
                  <a:srgbClr val="1C5686">
                    <a:lumMod val="50000"/>
                  </a:srgbClr>
                </a:solidFill>
                <a:effectLst/>
                <a:uLnTx/>
                <a:uFillTx/>
                <a:latin typeface="PT Sans" charset="-52"/>
                <a:ea typeface="PT Sans" charset="-52"/>
                <a:cs typeface="PT Sans" charset="-52"/>
              </a:rPr>
              <a:t>  2019	   2020	    2021</a:t>
            </a:r>
          </a:p>
        </p:txBody>
      </p:sp>
      <p:sp>
        <p:nvSpPr>
          <p:cNvPr id="120" name="Прямоугольник 119">
            <a:extLst>
              <a:ext uri="{FF2B5EF4-FFF2-40B4-BE49-F238E27FC236}">
                <a16:creationId xmlns:a16="http://schemas.microsoft.com/office/drawing/2014/main" id="{E828373C-A7CF-4ADB-87DF-FB83EC936A76}"/>
              </a:ext>
            </a:extLst>
          </p:cNvPr>
          <p:cNvSpPr/>
          <p:nvPr/>
        </p:nvSpPr>
        <p:spPr>
          <a:xfrm>
            <a:off x="6883000" y="5403301"/>
            <a:ext cx="196825" cy="262433"/>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21" name="Прямоугольник 120">
            <a:extLst>
              <a:ext uri="{FF2B5EF4-FFF2-40B4-BE49-F238E27FC236}">
                <a16:creationId xmlns:a16="http://schemas.microsoft.com/office/drawing/2014/main" id="{4D2C0F7C-5848-4310-983E-8E947126F334}"/>
              </a:ext>
            </a:extLst>
          </p:cNvPr>
          <p:cNvSpPr/>
          <p:nvPr/>
        </p:nvSpPr>
        <p:spPr>
          <a:xfrm>
            <a:off x="8025080" y="5403301"/>
            <a:ext cx="196825" cy="262433"/>
          </a:xfrm>
          <a:prstGeom prst="rect">
            <a:avLst/>
          </a:prstGeom>
          <a:solidFill>
            <a:srgbClr val="2470A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prstClr val="white"/>
                </a:solidFill>
                <a:effectLst/>
                <a:uLnTx/>
                <a:uFillTx/>
                <a:latin typeface="PT Sans" charset="-52"/>
                <a:ea typeface="PT Sans" charset="-52"/>
                <a:cs typeface="PT Sans" charset="-52"/>
              </a:rPr>
              <a:t>  </a:t>
            </a:r>
          </a:p>
        </p:txBody>
      </p:sp>
      <p:sp>
        <p:nvSpPr>
          <p:cNvPr id="122" name="Прямоугольник 121">
            <a:extLst>
              <a:ext uri="{FF2B5EF4-FFF2-40B4-BE49-F238E27FC236}">
                <a16:creationId xmlns:a16="http://schemas.microsoft.com/office/drawing/2014/main" id="{3EA4B65F-0004-4AB1-A626-4D161F5A54E1}"/>
              </a:ext>
            </a:extLst>
          </p:cNvPr>
          <p:cNvSpPr/>
          <p:nvPr/>
        </p:nvSpPr>
        <p:spPr>
          <a:xfrm>
            <a:off x="9288633" y="5403301"/>
            <a:ext cx="196825" cy="262433"/>
          </a:xfrm>
          <a:prstGeom prst="rect">
            <a:avLst/>
          </a:prstGeom>
          <a:solidFill>
            <a:srgbClr val="E3801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grpSp>
        <p:nvGrpSpPr>
          <p:cNvPr id="123" name="Группа 122"/>
          <p:cNvGrpSpPr/>
          <p:nvPr/>
        </p:nvGrpSpPr>
        <p:grpSpPr>
          <a:xfrm>
            <a:off x="3149773" y="3485458"/>
            <a:ext cx="2697359" cy="1447804"/>
            <a:chOff x="3114203" y="1618771"/>
            <a:chExt cx="2953406" cy="1643767"/>
          </a:xfrm>
        </p:grpSpPr>
        <p:sp>
          <p:nvSpPr>
            <p:cNvPr id="124" name="Прямоугольник 123">
              <a:extLst>
                <a:ext uri="{FF2B5EF4-FFF2-40B4-BE49-F238E27FC236}">
                  <a16:creationId xmlns:a16="http://schemas.microsoft.com/office/drawing/2014/main" id="{FF3888F5-A089-418D-819E-F8B73DBBCD26}"/>
                </a:ext>
              </a:extLst>
            </p:cNvPr>
            <p:cNvSpPr/>
            <p:nvPr/>
          </p:nvSpPr>
          <p:spPr>
            <a:xfrm>
              <a:off x="3114203" y="1618771"/>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25" name="Oval 35">
              <a:extLst>
                <a:ext uri="{FF2B5EF4-FFF2-40B4-BE49-F238E27FC236}">
                  <a16:creationId xmlns:a16="http://schemas.microsoft.com/office/drawing/2014/main" id="{B069A2D8-020D-4AB2-A0C8-9B6939FEBB24}"/>
                </a:ext>
              </a:extLst>
            </p:cNvPr>
            <p:cNvSpPr/>
            <p:nvPr/>
          </p:nvSpPr>
          <p:spPr>
            <a:xfrm>
              <a:off x="3226510" y="1760919"/>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white"/>
                  </a:solidFill>
                  <a:effectLst/>
                  <a:uLnTx/>
                  <a:uFillTx/>
                  <a:latin typeface="PT Sans" charset="-52"/>
                  <a:ea typeface="PT Sans" charset="-52"/>
                  <a:cs typeface="PT Sans" charset="-52"/>
                </a:rPr>
                <a:t>5</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26" name="Rectangle 29">
              <a:extLst>
                <a:ext uri="{FF2B5EF4-FFF2-40B4-BE49-F238E27FC236}">
                  <a16:creationId xmlns:a16="http://schemas.microsoft.com/office/drawing/2014/main" id="{0B7F4703-2F95-4646-B8F0-B3FD0E07687D}"/>
                </a:ext>
              </a:extLst>
            </p:cNvPr>
            <p:cNvSpPr/>
            <p:nvPr/>
          </p:nvSpPr>
          <p:spPr>
            <a:xfrm>
              <a:off x="3529588" y="1709202"/>
              <a:ext cx="2403269" cy="436866"/>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КОЛИЧЕСТВО ВЫЕЗДНЫХ </a:t>
              </a:r>
            </a:p>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НАЛОГОВЫХ ПРОВЕРОК</a:t>
              </a:r>
            </a:p>
          </p:txBody>
        </p:sp>
        <p:sp>
          <p:nvSpPr>
            <p:cNvPr id="127" name="Rectangle 29">
              <a:extLst>
                <a:ext uri="{FF2B5EF4-FFF2-40B4-BE49-F238E27FC236}">
                  <a16:creationId xmlns:a16="http://schemas.microsoft.com/office/drawing/2014/main" id="{30FE08AF-402F-4B77-9BA4-B4B108350CA7}"/>
                </a:ext>
              </a:extLst>
            </p:cNvPr>
            <p:cNvSpPr/>
            <p:nvPr/>
          </p:nvSpPr>
          <p:spPr>
            <a:xfrm>
              <a:off x="3169327" y="2349977"/>
              <a:ext cx="2071470" cy="804209"/>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8,1</a:t>
              </a:r>
              <a:r>
                <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 ТЫС.ЕД.</a:t>
              </a:r>
            </a:p>
          </p:txBody>
        </p:sp>
        <p:graphicFrame>
          <p:nvGraphicFramePr>
            <p:cNvPr id="128" name="Диаграмма 127">
              <a:extLst>
                <a:ext uri="{FF2B5EF4-FFF2-40B4-BE49-F238E27FC236}">
                  <a16:creationId xmlns:a16="http://schemas.microsoft.com/office/drawing/2014/main" id="{126F6DE5-9D20-4C39-8F7E-198946A3D314}"/>
                </a:ext>
              </a:extLst>
            </p:cNvPr>
            <p:cNvGraphicFramePr/>
            <p:nvPr/>
          </p:nvGraphicFramePr>
          <p:xfrm>
            <a:off x="5038838" y="2262082"/>
            <a:ext cx="1028771" cy="1000456"/>
          </p:xfrm>
          <a:graphic>
            <a:graphicData uri="http://schemas.openxmlformats.org/drawingml/2006/chart">
              <c:chart xmlns:c="http://schemas.openxmlformats.org/drawingml/2006/chart" xmlns:r="http://schemas.openxmlformats.org/officeDocument/2006/relationships" r:id="rId2"/>
            </a:graphicData>
          </a:graphic>
        </p:graphicFrame>
      </p:grpSp>
      <p:grpSp>
        <p:nvGrpSpPr>
          <p:cNvPr id="129" name="Группа 128"/>
          <p:cNvGrpSpPr/>
          <p:nvPr/>
        </p:nvGrpSpPr>
        <p:grpSpPr>
          <a:xfrm>
            <a:off x="9221931" y="1346827"/>
            <a:ext cx="2544245" cy="1704136"/>
            <a:chOff x="6156176" y="1526678"/>
            <a:chExt cx="2970069" cy="1681585"/>
          </a:xfrm>
        </p:grpSpPr>
        <p:sp>
          <p:nvSpPr>
            <p:cNvPr id="130" name="Прямоугольник 129">
              <a:extLst>
                <a:ext uri="{FF2B5EF4-FFF2-40B4-BE49-F238E27FC236}">
                  <a16:creationId xmlns:a16="http://schemas.microsoft.com/office/drawing/2014/main" id="{E15E5F7C-0447-4069-86EA-B3AE2988D59D}"/>
                </a:ext>
              </a:extLst>
            </p:cNvPr>
            <p:cNvSpPr/>
            <p:nvPr/>
          </p:nvSpPr>
          <p:spPr>
            <a:xfrm>
              <a:off x="6156176" y="1561505"/>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31" name="Oval 35">
              <a:extLst>
                <a:ext uri="{FF2B5EF4-FFF2-40B4-BE49-F238E27FC236}">
                  <a16:creationId xmlns:a16="http://schemas.microsoft.com/office/drawing/2014/main" id="{C6C19F22-CCD5-4DC7-AC45-D2B0A2783D30}"/>
                </a:ext>
              </a:extLst>
            </p:cNvPr>
            <p:cNvSpPr/>
            <p:nvPr/>
          </p:nvSpPr>
          <p:spPr>
            <a:xfrm>
              <a:off x="6285146" y="1706643"/>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white"/>
                  </a:solidFill>
                  <a:effectLst/>
                  <a:uLnTx/>
                  <a:uFillTx/>
                  <a:latin typeface="PT Sans" charset="-52"/>
                  <a:ea typeface="PT Sans" charset="-52"/>
                  <a:cs typeface="PT Sans" charset="-52"/>
                </a:rPr>
                <a:t>4</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32" name="Rectangle 29">
              <a:extLst>
                <a:ext uri="{FF2B5EF4-FFF2-40B4-BE49-F238E27FC236}">
                  <a16:creationId xmlns:a16="http://schemas.microsoft.com/office/drawing/2014/main" id="{083888CB-9994-443A-99E9-3C529E4D9CB0}"/>
                </a:ext>
              </a:extLst>
            </p:cNvPr>
            <p:cNvSpPr/>
            <p:nvPr/>
          </p:nvSpPr>
          <p:spPr>
            <a:xfrm>
              <a:off x="6588225" y="1526678"/>
              <a:ext cx="2403269" cy="810194"/>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КОЛИЧЕСТВО РЕШЕНИЙ СУДОВ </a:t>
              </a:r>
              <a:b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b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ПО СПОРАМ, ПРОШЕДШИМ ДОСУДЕБНОЕ УРЕГУЛИРОВАНИЕ</a:t>
              </a:r>
            </a:p>
          </p:txBody>
        </p:sp>
        <p:sp>
          <p:nvSpPr>
            <p:cNvPr id="133" name="Rectangle 29">
              <a:extLst>
                <a:ext uri="{FF2B5EF4-FFF2-40B4-BE49-F238E27FC236}">
                  <a16:creationId xmlns:a16="http://schemas.microsoft.com/office/drawing/2014/main" id="{2E52324C-7A48-4993-AFFA-D314101BA7DB}"/>
                </a:ext>
              </a:extLst>
            </p:cNvPr>
            <p:cNvSpPr/>
            <p:nvPr/>
          </p:nvSpPr>
          <p:spPr>
            <a:xfrm>
              <a:off x="6227963" y="2295701"/>
              <a:ext cx="2071470" cy="701731"/>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4,</a:t>
              </a:r>
              <a:r>
                <a:rPr kumimoji="0" lang="en-US" sz="4400" b="1" i="0" u="none" strike="noStrike" kern="1200" cap="none" spc="0" normalizeH="0" baseline="0" noProof="0">
                  <a:ln w="9525">
                    <a:noFill/>
                  </a:ln>
                  <a:solidFill>
                    <a:srgbClr val="E3801D"/>
                  </a:solidFill>
                  <a:effectLst/>
                  <a:uLnTx/>
                  <a:uFillTx/>
                  <a:latin typeface="PT Sans" charset="-52"/>
                  <a:ea typeface="PT Sans" charset="-52"/>
                  <a:cs typeface="PT Sans" charset="-52"/>
                </a:rPr>
                <a:t>8</a:t>
              </a:r>
              <a:r>
                <a:rPr kumimoji="0" lang="ru-RU" sz="1400" b="1" i="0" u="none" strike="noStrike" kern="1200" cap="none" spc="0" normalizeH="0" baseline="0" noProof="0">
                  <a:ln w="9525">
                    <a:noFill/>
                  </a:ln>
                  <a:solidFill>
                    <a:srgbClr val="E3801D"/>
                  </a:solidFill>
                  <a:effectLst/>
                  <a:uLnTx/>
                  <a:uFillTx/>
                  <a:latin typeface="PT Sans" charset="-52"/>
                  <a:ea typeface="PT Sans" charset="-52"/>
                  <a:cs typeface="PT Sans" charset="-52"/>
                </a:rPr>
                <a:t> </a:t>
              </a:r>
              <a:r>
                <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ТЫС. ДЕЛ</a:t>
              </a:r>
            </a:p>
          </p:txBody>
        </p:sp>
        <p:graphicFrame>
          <p:nvGraphicFramePr>
            <p:cNvPr id="134" name="Диаграмма 133">
              <a:extLst>
                <a:ext uri="{FF2B5EF4-FFF2-40B4-BE49-F238E27FC236}">
                  <a16:creationId xmlns:a16="http://schemas.microsoft.com/office/drawing/2014/main" id="{3A038763-2658-4B21-8BFD-ECCDF8AE8903}"/>
                </a:ext>
              </a:extLst>
            </p:cNvPr>
            <p:cNvGraphicFramePr/>
            <p:nvPr/>
          </p:nvGraphicFramePr>
          <p:xfrm>
            <a:off x="8119848" y="2196079"/>
            <a:ext cx="1006397" cy="1012184"/>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135" name="Группа 134"/>
          <p:cNvGrpSpPr/>
          <p:nvPr/>
        </p:nvGrpSpPr>
        <p:grpSpPr>
          <a:xfrm>
            <a:off x="-169129" y="1386573"/>
            <a:ext cx="3253565" cy="1652460"/>
            <a:chOff x="-198629" y="3172884"/>
            <a:chExt cx="3222706" cy="1687363"/>
          </a:xfrm>
        </p:grpSpPr>
        <p:sp>
          <p:nvSpPr>
            <p:cNvPr id="136" name="Прямоугольник 135">
              <a:extLst>
                <a:ext uri="{FF2B5EF4-FFF2-40B4-BE49-F238E27FC236}">
                  <a16:creationId xmlns:a16="http://schemas.microsoft.com/office/drawing/2014/main" id="{04A133C7-BF3F-4010-9DBF-08CA156AF154}"/>
                </a:ext>
              </a:extLst>
            </p:cNvPr>
            <p:cNvSpPr/>
            <p:nvPr/>
          </p:nvSpPr>
          <p:spPr>
            <a:xfrm>
              <a:off x="107504" y="3244909"/>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37" name="Oval 35">
              <a:extLst>
                <a:ext uri="{FF2B5EF4-FFF2-40B4-BE49-F238E27FC236}">
                  <a16:creationId xmlns:a16="http://schemas.microsoft.com/office/drawing/2014/main" id="{E244BBFC-B68B-4DAA-BD7C-811C97B1D663}"/>
                </a:ext>
              </a:extLst>
            </p:cNvPr>
            <p:cNvSpPr/>
            <p:nvPr/>
          </p:nvSpPr>
          <p:spPr>
            <a:xfrm>
              <a:off x="249530" y="3367541"/>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white"/>
                  </a:solidFill>
                  <a:effectLst/>
                  <a:uLnTx/>
                  <a:uFillTx/>
                  <a:latin typeface="PT Sans" charset="-52"/>
                  <a:ea typeface="PT Sans" charset="-52"/>
                  <a:cs typeface="PT Sans" charset="-52"/>
                </a:rPr>
                <a:t>1</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38" name="Rectangle 29">
              <a:extLst>
                <a:ext uri="{FF2B5EF4-FFF2-40B4-BE49-F238E27FC236}">
                  <a16:creationId xmlns:a16="http://schemas.microsoft.com/office/drawing/2014/main" id="{05A63CBE-9DB3-43F1-8CDA-813743F741E6}"/>
                </a:ext>
              </a:extLst>
            </p:cNvPr>
            <p:cNvSpPr/>
            <p:nvPr/>
          </p:nvSpPr>
          <p:spPr>
            <a:xfrm>
              <a:off x="552607" y="3172884"/>
              <a:ext cx="2471470" cy="839577"/>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КОЛИЧЕСТВО ДОКУМЕНТОВ, ПРЕДСТАВЛЕННЫХ ДЛЯ ГОСУДАРСТВЕННОЙ РЕГИСТРАЦИИ В ЭЛЕКТРОННОМ ВИДЕ</a:t>
              </a:r>
            </a:p>
          </p:txBody>
        </p:sp>
        <p:sp>
          <p:nvSpPr>
            <p:cNvPr id="139" name="Rectangle 29">
              <a:extLst>
                <a:ext uri="{FF2B5EF4-FFF2-40B4-BE49-F238E27FC236}">
                  <a16:creationId xmlns:a16="http://schemas.microsoft.com/office/drawing/2014/main" id="{456C29B1-A5E6-4687-AF92-A33E80B6C144}"/>
                </a:ext>
              </a:extLst>
            </p:cNvPr>
            <p:cNvSpPr/>
            <p:nvPr/>
          </p:nvSpPr>
          <p:spPr>
            <a:xfrm>
              <a:off x="-198629" y="3944417"/>
              <a:ext cx="2552652" cy="915830"/>
            </a:xfrm>
            <a:prstGeom prst="rect">
              <a:avLst/>
            </a:prstGeom>
          </p:spPr>
          <p:txBody>
            <a:bodyPr wrap="square" anchor="t">
              <a:spAutoFit/>
            </a:bodyPr>
            <a:lstStyle/>
            <a:p>
              <a:pPr marL="0" marR="0" lvl="0" indent="0" algn="ctr"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a:ln w="9525">
                    <a:noFill/>
                  </a:ln>
                  <a:solidFill>
                    <a:srgbClr val="E3801D"/>
                  </a:solidFill>
                  <a:effectLst/>
                  <a:uLnTx/>
                  <a:uFillTx/>
                  <a:latin typeface="PT Sans" charset="-52"/>
                  <a:ea typeface="PT Sans" charset="-52"/>
                  <a:cs typeface="PT Sans" charset="-52"/>
                </a:rPr>
                <a:t>3 123,5</a:t>
              </a:r>
            </a:p>
            <a:p>
              <a:pPr marL="0" marR="0" lvl="0" indent="0" algn="ctr" defTabSz="1219170" rtl="0" eaLnBrk="1" fontAlgn="auto" latinLnBrk="0" hangingPunct="1">
                <a:lnSpc>
                  <a:spcPct val="90000"/>
                </a:lnSpc>
                <a:spcBef>
                  <a:spcPts val="0"/>
                </a:spcBef>
                <a:spcAft>
                  <a:spcPts val="0"/>
                </a:spcAft>
                <a:buClrTx/>
                <a:buSzTx/>
                <a:buFontTx/>
                <a:buNone/>
                <a:tabLst/>
                <a:defRPr/>
              </a:pPr>
              <a:r>
                <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 ТЫС. ЕД.</a:t>
              </a:r>
            </a:p>
          </p:txBody>
        </p:sp>
        <p:graphicFrame>
          <p:nvGraphicFramePr>
            <p:cNvPr id="140" name="Диаграмма 139">
              <a:extLst>
                <a:ext uri="{FF2B5EF4-FFF2-40B4-BE49-F238E27FC236}">
                  <a16:creationId xmlns:a16="http://schemas.microsoft.com/office/drawing/2014/main" id="{D21B017A-496F-411C-B1D1-D8AF04CBE84F}"/>
                </a:ext>
              </a:extLst>
            </p:cNvPr>
            <p:cNvGraphicFramePr/>
            <p:nvPr>
              <p:extLst/>
            </p:nvPr>
          </p:nvGraphicFramePr>
          <p:xfrm>
            <a:off x="1571081" y="3856977"/>
            <a:ext cx="1451607" cy="956746"/>
          </p:xfrm>
          <a:graphic>
            <a:graphicData uri="http://schemas.openxmlformats.org/drawingml/2006/chart">
              <c:chart xmlns:c="http://schemas.openxmlformats.org/drawingml/2006/chart" xmlns:r="http://schemas.openxmlformats.org/officeDocument/2006/relationships" r:id="rId4"/>
            </a:graphicData>
          </a:graphic>
        </p:graphicFrame>
      </p:grpSp>
      <p:grpSp>
        <p:nvGrpSpPr>
          <p:cNvPr id="141" name="Группа 140"/>
          <p:cNvGrpSpPr/>
          <p:nvPr/>
        </p:nvGrpSpPr>
        <p:grpSpPr>
          <a:xfrm>
            <a:off x="3218287" y="1455245"/>
            <a:ext cx="2628845" cy="1595718"/>
            <a:chOff x="3151685" y="4921486"/>
            <a:chExt cx="2969966" cy="1638032"/>
          </a:xfrm>
        </p:grpSpPr>
        <p:sp>
          <p:nvSpPr>
            <p:cNvPr id="142" name="Прямоугольник 141">
              <a:extLst>
                <a:ext uri="{FF2B5EF4-FFF2-40B4-BE49-F238E27FC236}">
                  <a16:creationId xmlns:a16="http://schemas.microsoft.com/office/drawing/2014/main" id="{E5AA5C61-4271-4584-887F-7BA46ADB6009}"/>
                </a:ext>
              </a:extLst>
            </p:cNvPr>
            <p:cNvSpPr/>
            <p:nvPr/>
          </p:nvSpPr>
          <p:spPr>
            <a:xfrm>
              <a:off x="3151685" y="4921486"/>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43" name="Oval 35">
              <a:extLst>
                <a:ext uri="{FF2B5EF4-FFF2-40B4-BE49-F238E27FC236}">
                  <a16:creationId xmlns:a16="http://schemas.microsoft.com/office/drawing/2014/main" id="{AA8C1351-ABF2-44B8-9006-6F91B361FF88}"/>
                </a:ext>
              </a:extLst>
            </p:cNvPr>
            <p:cNvSpPr/>
            <p:nvPr/>
          </p:nvSpPr>
          <p:spPr>
            <a:xfrm>
              <a:off x="3280551" y="5057899"/>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white"/>
                  </a:solidFill>
                  <a:effectLst/>
                  <a:uLnTx/>
                  <a:uFillTx/>
                  <a:latin typeface="PT Sans" charset="-52"/>
                  <a:ea typeface="PT Sans" charset="-52"/>
                  <a:cs typeface="PT Sans" charset="-52"/>
                </a:rPr>
                <a:t>2</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44" name="Rectangle 29">
              <a:extLst>
                <a:ext uri="{FF2B5EF4-FFF2-40B4-BE49-F238E27FC236}">
                  <a16:creationId xmlns:a16="http://schemas.microsoft.com/office/drawing/2014/main" id="{553A5538-48E7-4258-A83F-6110893C7287}"/>
                </a:ext>
              </a:extLst>
            </p:cNvPr>
            <p:cNvSpPr/>
            <p:nvPr/>
          </p:nvSpPr>
          <p:spPr>
            <a:xfrm>
              <a:off x="3583629" y="4936258"/>
              <a:ext cx="2483240" cy="693550"/>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УРОВЕНЬ УДОВЛЕТВОРЕННОСТИ ГРАЖДАН КАЧЕСТВОМ ПРЕДОСТАВЛЕНИЯ ГОСУДАРСТВЕННЫХ УСЛУГ</a:t>
              </a:r>
            </a:p>
          </p:txBody>
        </p:sp>
        <p:sp>
          <p:nvSpPr>
            <p:cNvPr id="145" name="Rectangle 29">
              <a:extLst>
                <a:ext uri="{FF2B5EF4-FFF2-40B4-BE49-F238E27FC236}">
                  <a16:creationId xmlns:a16="http://schemas.microsoft.com/office/drawing/2014/main" id="{F1B6124B-DF65-4C29-B8CF-45E163A341A1}"/>
                </a:ext>
              </a:extLst>
            </p:cNvPr>
            <p:cNvSpPr/>
            <p:nvPr/>
          </p:nvSpPr>
          <p:spPr>
            <a:xfrm>
              <a:off x="3223368" y="5646957"/>
              <a:ext cx="2071470" cy="727118"/>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99,5%</a:t>
              </a:r>
            </a:p>
          </p:txBody>
        </p:sp>
        <p:graphicFrame>
          <p:nvGraphicFramePr>
            <p:cNvPr id="146" name="Диаграмма 145">
              <a:extLst>
                <a:ext uri="{FF2B5EF4-FFF2-40B4-BE49-F238E27FC236}">
                  <a16:creationId xmlns:a16="http://schemas.microsoft.com/office/drawing/2014/main" id="{490E4905-F9B0-4858-BD91-7E1571C5774E}"/>
                </a:ext>
              </a:extLst>
            </p:cNvPr>
            <p:cNvGraphicFramePr/>
            <p:nvPr/>
          </p:nvGraphicFramePr>
          <p:xfrm>
            <a:off x="5044495" y="5606265"/>
            <a:ext cx="1077156" cy="953253"/>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147" name="Группа 146"/>
          <p:cNvGrpSpPr/>
          <p:nvPr/>
        </p:nvGrpSpPr>
        <p:grpSpPr>
          <a:xfrm>
            <a:off x="9247735" y="3244502"/>
            <a:ext cx="2518441" cy="1621183"/>
            <a:chOff x="6136720" y="2990812"/>
            <a:chExt cx="2944417" cy="1942701"/>
          </a:xfrm>
        </p:grpSpPr>
        <p:sp>
          <p:nvSpPr>
            <p:cNvPr id="148" name="Прямоугольник 147">
              <a:extLst>
                <a:ext uri="{FF2B5EF4-FFF2-40B4-BE49-F238E27FC236}">
                  <a16:creationId xmlns:a16="http://schemas.microsoft.com/office/drawing/2014/main" id="{16A27723-20D9-4EC3-8656-3E4916D03433}"/>
                </a:ext>
              </a:extLst>
            </p:cNvPr>
            <p:cNvSpPr/>
            <p:nvPr/>
          </p:nvSpPr>
          <p:spPr>
            <a:xfrm>
              <a:off x="6136720" y="3244909"/>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49" name="Oval 35">
              <a:extLst>
                <a:ext uri="{FF2B5EF4-FFF2-40B4-BE49-F238E27FC236}">
                  <a16:creationId xmlns:a16="http://schemas.microsoft.com/office/drawing/2014/main" id="{518D64A3-4207-4375-A840-B12F5DE3D406}"/>
                </a:ext>
              </a:extLst>
            </p:cNvPr>
            <p:cNvSpPr/>
            <p:nvPr/>
          </p:nvSpPr>
          <p:spPr>
            <a:xfrm>
              <a:off x="6240037" y="3415224"/>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PT Sans" charset="-52"/>
                  <a:ea typeface="PT Sans" charset="-52"/>
                  <a:cs typeface="PT Sans" charset="-52"/>
                </a:rPr>
                <a:t>8</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50" name="Rectangle 29">
              <a:extLst>
                <a:ext uri="{FF2B5EF4-FFF2-40B4-BE49-F238E27FC236}">
                  <a16:creationId xmlns:a16="http://schemas.microsoft.com/office/drawing/2014/main" id="{A4D4DDFB-2C11-4A9D-B772-035026C40A81}"/>
                </a:ext>
              </a:extLst>
            </p:cNvPr>
            <p:cNvSpPr/>
            <p:nvPr/>
          </p:nvSpPr>
          <p:spPr>
            <a:xfrm>
              <a:off x="6543115" y="2990812"/>
              <a:ext cx="2403269" cy="1332424"/>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ДОЛЯ НАЛОГОПЛАТЕЛЬЩИКОВ, ДАЮЩИХ ВЫСОКИЙ УРОВЕНЬ ОЦЕНКИ РАБОТЕ, ПРОВОДИМОЙ ФНС РОССИИ ПО ПРОТИВОДЕЙСТВИЮ КОРРУПЦИИ</a:t>
              </a:r>
            </a:p>
          </p:txBody>
        </p:sp>
        <p:sp>
          <p:nvSpPr>
            <p:cNvPr id="151" name="Rectangle 29">
              <a:extLst>
                <a:ext uri="{FF2B5EF4-FFF2-40B4-BE49-F238E27FC236}">
                  <a16:creationId xmlns:a16="http://schemas.microsoft.com/office/drawing/2014/main" id="{666F1288-A62F-4BFE-BC85-56DEDD2B73C7}"/>
                </a:ext>
              </a:extLst>
            </p:cNvPr>
            <p:cNvSpPr/>
            <p:nvPr/>
          </p:nvSpPr>
          <p:spPr>
            <a:xfrm>
              <a:off x="6182854" y="4020950"/>
              <a:ext cx="2071470" cy="848814"/>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85%</a:t>
              </a:r>
              <a:endPar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endParaRPr>
            </a:p>
          </p:txBody>
        </p:sp>
        <p:graphicFrame>
          <p:nvGraphicFramePr>
            <p:cNvPr id="152" name="Диаграмма 151">
              <a:extLst>
                <a:ext uri="{FF2B5EF4-FFF2-40B4-BE49-F238E27FC236}">
                  <a16:creationId xmlns:a16="http://schemas.microsoft.com/office/drawing/2014/main" id="{EB4F5F47-67B1-4229-A3C3-905C761F26CE}"/>
                </a:ext>
              </a:extLst>
            </p:cNvPr>
            <p:cNvGraphicFramePr/>
            <p:nvPr/>
          </p:nvGraphicFramePr>
          <p:xfrm>
            <a:off x="7956376" y="3933057"/>
            <a:ext cx="1124761" cy="1000456"/>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153" name="Группа 152"/>
          <p:cNvGrpSpPr/>
          <p:nvPr/>
        </p:nvGrpSpPr>
        <p:grpSpPr>
          <a:xfrm>
            <a:off x="6252050" y="3467244"/>
            <a:ext cx="2851730" cy="1457565"/>
            <a:chOff x="107504" y="4889017"/>
            <a:chExt cx="2969966" cy="1631676"/>
          </a:xfrm>
        </p:grpSpPr>
        <p:sp>
          <p:nvSpPr>
            <p:cNvPr id="154" name="Прямоугольник 153">
              <a:extLst>
                <a:ext uri="{FF2B5EF4-FFF2-40B4-BE49-F238E27FC236}">
                  <a16:creationId xmlns:a16="http://schemas.microsoft.com/office/drawing/2014/main" id="{443FCF10-A09A-4D7A-87B1-F0A9A2C024C6}"/>
                </a:ext>
              </a:extLst>
            </p:cNvPr>
            <p:cNvSpPr/>
            <p:nvPr/>
          </p:nvSpPr>
          <p:spPr>
            <a:xfrm>
              <a:off x="107504" y="4896441"/>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55" name="Oval 35">
              <a:extLst>
                <a:ext uri="{FF2B5EF4-FFF2-40B4-BE49-F238E27FC236}">
                  <a16:creationId xmlns:a16="http://schemas.microsoft.com/office/drawing/2014/main" id="{C9194B6A-B73A-49D6-B28B-1973CF2BE426}"/>
                </a:ext>
              </a:extLst>
            </p:cNvPr>
            <p:cNvSpPr/>
            <p:nvPr/>
          </p:nvSpPr>
          <p:spPr>
            <a:xfrm>
              <a:off x="236370" y="5082176"/>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rPr>
                <a:t>7</a:t>
              </a:r>
            </a:p>
          </p:txBody>
        </p:sp>
        <p:sp>
          <p:nvSpPr>
            <p:cNvPr id="156" name="Rectangle 29">
              <a:extLst>
                <a:ext uri="{FF2B5EF4-FFF2-40B4-BE49-F238E27FC236}">
                  <a16:creationId xmlns:a16="http://schemas.microsoft.com/office/drawing/2014/main" id="{9125088B-77C4-4B98-A127-BC2CB90F5597}"/>
                </a:ext>
              </a:extLst>
            </p:cNvPr>
            <p:cNvSpPr/>
            <p:nvPr/>
          </p:nvSpPr>
          <p:spPr>
            <a:xfrm>
              <a:off x="539448" y="4889017"/>
              <a:ext cx="2403269" cy="593545"/>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РЕЗУЛЬТАТИВНОСТЬ ПРОВЕРОК СОБЛЮДЕНИЯ ВАЛЮТНОГО ЗАКОНОДАТЕЛЬСТВА</a:t>
              </a:r>
            </a:p>
          </p:txBody>
        </p:sp>
        <p:sp>
          <p:nvSpPr>
            <p:cNvPr id="157" name="Rectangle 29">
              <a:extLst>
                <a:ext uri="{FF2B5EF4-FFF2-40B4-BE49-F238E27FC236}">
                  <a16:creationId xmlns:a16="http://schemas.microsoft.com/office/drawing/2014/main" id="{8FF13F61-1DB9-42F0-84E3-5C2BFE16A139}"/>
                </a:ext>
              </a:extLst>
            </p:cNvPr>
            <p:cNvSpPr/>
            <p:nvPr/>
          </p:nvSpPr>
          <p:spPr>
            <a:xfrm>
              <a:off x="179187" y="5608131"/>
              <a:ext cx="2071470" cy="792948"/>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99%</a:t>
              </a:r>
              <a:endPar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endParaRPr>
            </a:p>
          </p:txBody>
        </p:sp>
        <p:graphicFrame>
          <p:nvGraphicFramePr>
            <p:cNvPr id="158" name="Диаграмма 157">
              <a:extLst>
                <a:ext uri="{FF2B5EF4-FFF2-40B4-BE49-F238E27FC236}">
                  <a16:creationId xmlns:a16="http://schemas.microsoft.com/office/drawing/2014/main" id="{8DE400D0-D875-4C0D-960B-5416154B03EF}"/>
                </a:ext>
              </a:extLst>
            </p:cNvPr>
            <p:cNvGraphicFramePr/>
            <p:nvPr/>
          </p:nvGraphicFramePr>
          <p:xfrm>
            <a:off x="1952709" y="5508509"/>
            <a:ext cx="1124761" cy="1012184"/>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159" name="Группа 158"/>
          <p:cNvGrpSpPr/>
          <p:nvPr/>
        </p:nvGrpSpPr>
        <p:grpSpPr>
          <a:xfrm>
            <a:off x="114043" y="3396940"/>
            <a:ext cx="2839065" cy="1503141"/>
            <a:chOff x="107504" y="1618771"/>
            <a:chExt cx="2972987" cy="1649246"/>
          </a:xfrm>
        </p:grpSpPr>
        <p:sp>
          <p:nvSpPr>
            <p:cNvPr id="160" name="Прямоугольник 159">
              <a:extLst>
                <a:ext uri="{FF2B5EF4-FFF2-40B4-BE49-F238E27FC236}">
                  <a16:creationId xmlns:a16="http://schemas.microsoft.com/office/drawing/2014/main" id="{84849F6C-46C1-42B7-9FD9-C40332F9BCE7}"/>
                </a:ext>
              </a:extLst>
            </p:cNvPr>
            <p:cNvSpPr/>
            <p:nvPr/>
          </p:nvSpPr>
          <p:spPr>
            <a:xfrm>
              <a:off x="107504" y="1618771"/>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61" name="Oval 35">
              <a:extLst>
                <a:ext uri="{FF2B5EF4-FFF2-40B4-BE49-F238E27FC236}">
                  <a16:creationId xmlns:a16="http://schemas.microsoft.com/office/drawing/2014/main" id="{825057DE-39D6-45F9-8755-07923419096B}"/>
                </a:ext>
              </a:extLst>
            </p:cNvPr>
            <p:cNvSpPr/>
            <p:nvPr/>
          </p:nvSpPr>
          <p:spPr>
            <a:xfrm>
              <a:off x="239392" y="1790329"/>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rPr>
                <a:t>6</a:t>
              </a:r>
            </a:p>
          </p:txBody>
        </p:sp>
        <p:sp>
          <p:nvSpPr>
            <p:cNvPr id="162" name="Rectangle 29">
              <a:extLst>
                <a:ext uri="{FF2B5EF4-FFF2-40B4-BE49-F238E27FC236}">
                  <a16:creationId xmlns:a16="http://schemas.microsoft.com/office/drawing/2014/main" id="{EB744599-033E-4C44-A42F-0BFF9366D6CE}"/>
                </a:ext>
              </a:extLst>
            </p:cNvPr>
            <p:cNvSpPr/>
            <p:nvPr/>
          </p:nvSpPr>
          <p:spPr>
            <a:xfrm>
              <a:off x="542470" y="1676946"/>
              <a:ext cx="2403269" cy="412525"/>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ДОНАЧИСЛЕНО НА ОДНУ </a:t>
              </a:r>
            </a:p>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ВЫЕЗДНУЮ ПРОВЕРКУ</a:t>
              </a:r>
            </a:p>
          </p:txBody>
        </p:sp>
        <p:sp>
          <p:nvSpPr>
            <p:cNvPr id="163" name="Rectangle 29">
              <a:extLst>
                <a:ext uri="{FF2B5EF4-FFF2-40B4-BE49-F238E27FC236}">
                  <a16:creationId xmlns:a16="http://schemas.microsoft.com/office/drawing/2014/main" id="{877444F1-4145-44BE-BB8D-6786684A034C}"/>
                </a:ext>
              </a:extLst>
            </p:cNvPr>
            <p:cNvSpPr/>
            <p:nvPr/>
          </p:nvSpPr>
          <p:spPr>
            <a:xfrm>
              <a:off x="182209" y="2305551"/>
              <a:ext cx="2071470" cy="962466"/>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49,7</a:t>
              </a:r>
              <a:r>
                <a:rPr kumimoji="0" lang="ru-RU" sz="1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 МЛН РУБ.</a:t>
              </a:r>
            </a:p>
          </p:txBody>
        </p:sp>
        <p:graphicFrame>
          <p:nvGraphicFramePr>
            <p:cNvPr id="164" name="Диаграмма 163">
              <a:extLst>
                <a:ext uri="{FF2B5EF4-FFF2-40B4-BE49-F238E27FC236}">
                  <a16:creationId xmlns:a16="http://schemas.microsoft.com/office/drawing/2014/main" id="{696638BC-B1F1-431D-9254-C9A5854A51A0}"/>
                </a:ext>
              </a:extLst>
            </p:cNvPr>
            <p:cNvGraphicFramePr/>
            <p:nvPr/>
          </p:nvGraphicFramePr>
          <p:xfrm>
            <a:off x="1979712" y="2204864"/>
            <a:ext cx="1100779" cy="1013248"/>
          </p:xfrm>
          <a:graphic>
            <a:graphicData uri="http://schemas.openxmlformats.org/drawingml/2006/chart">
              <c:chart xmlns:c="http://schemas.openxmlformats.org/drawingml/2006/chart" xmlns:r="http://schemas.openxmlformats.org/officeDocument/2006/relationships" r:id="rId8"/>
            </a:graphicData>
          </a:graphic>
        </p:graphicFrame>
      </p:grpSp>
      <p:grpSp>
        <p:nvGrpSpPr>
          <p:cNvPr id="165" name="Группа 164"/>
          <p:cNvGrpSpPr/>
          <p:nvPr/>
        </p:nvGrpSpPr>
        <p:grpSpPr>
          <a:xfrm>
            <a:off x="6314825" y="1331688"/>
            <a:ext cx="2858616" cy="1604075"/>
            <a:chOff x="3151685" y="4871482"/>
            <a:chExt cx="2987998" cy="1608069"/>
          </a:xfrm>
        </p:grpSpPr>
        <p:sp>
          <p:nvSpPr>
            <p:cNvPr id="166" name="Прямоугольник 165">
              <a:extLst>
                <a:ext uri="{FF2B5EF4-FFF2-40B4-BE49-F238E27FC236}">
                  <a16:creationId xmlns:a16="http://schemas.microsoft.com/office/drawing/2014/main" id="{E5AA5C61-4271-4584-887F-7BA46ADB6009}"/>
                </a:ext>
              </a:extLst>
            </p:cNvPr>
            <p:cNvSpPr/>
            <p:nvPr/>
          </p:nvSpPr>
          <p:spPr>
            <a:xfrm>
              <a:off x="3151685" y="4921486"/>
              <a:ext cx="2915184" cy="1558065"/>
            </a:xfrm>
            <a:prstGeom prst="rect">
              <a:avLst/>
            </a:prstGeom>
            <a:solidFill>
              <a:schemeClr val="bg1"/>
            </a:solidFill>
            <a:ln>
              <a:noFill/>
            </a:ln>
            <a:effectLst>
              <a:outerShdw blurRad="203200" sx="102000" sy="102000" algn="ctr" rotWithShape="0">
                <a:prstClr val="black">
                  <a:alpha val="14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prstClr val="white"/>
                </a:solidFill>
                <a:effectLst/>
                <a:uLnTx/>
                <a:uFillTx/>
                <a:latin typeface="PT Sans" charset="-52"/>
                <a:ea typeface="PT Sans" charset="-52"/>
                <a:cs typeface="PT Sans" charset="-52"/>
              </a:endParaRPr>
            </a:p>
          </p:txBody>
        </p:sp>
        <p:sp>
          <p:nvSpPr>
            <p:cNvPr id="167" name="Oval 35">
              <a:extLst>
                <a:ext uri="{FF2B5EF4-FFF2-40B4-BE49-F238E27FC236}">
                  <a16:creationId xmlns:a16="http://schemas.microsoft.com/office/drawing/2014/main" id="{AA8C1351-ABF2-44B8-9006-6F91B361FF88}"/>
                </a:ext>
              </a:extLst>
            </p:cNvPr>
            <p:cNvSpPr/>
            <p:nvPr/>
          </p:nvSpPr>
          <p:spPr>
            <a:xfrm>
              <a:off x="3280551" y="5057899"/>
              <a:ext cx="228147" cy="304436"/>
            </a:xfrm>
            <a:prstGeom prst="ellipse">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white"/>
                  </a:solidFill>
                  <a:effectLst/>
                  <a:uLnTx/>
                  <a:uFillTx/>
                  <a:latin typeface="PT Sans" charset="-52"/>
                  <a:ea typeface="PT Sans" charset="-52"/>
                  <a:cs typeface="PT Sans" charset="-52"/>
                </a:rPr>
                <a:t>3</a:t>
              </a:r>
              <a:endParaRPr kumimoji="0" lang="en-US" sz="1600" b="1" i="0" u="none" strike="noStrike" kern="1200" cap="none" spc="0" normalizeH="0" baseline="0" noProof="0" dirty="0">
                <a:ln>
                  <a:noFill/>
                </a:ln>
                <a:solidFill>
                  <a:prstClr val="white"/>
                </a:solidFill>
                <a:effectLst/>
                <a:uLnTx/>
                <a:uFillTx/>
                <a:latin typeface="PT Sans" charset="-52"/>
                <a:ea typeface="PT Sans" charset="-52"/>
                <a:cs typeface="PT Sans" charset="-52"/>
              </a:endParaRPr>
            </a:p>
          </p:txBody>
        </p:sp>
        <p:sp>
          <p:nvSpPr>
            <p:cNvPr id="168" name="Rectangle 29">
              <a:extLst>
                <a:ext uri="{FF2B5EF4-FFF2-40B4-BE49-F238E27FC236}">
                  <a16:creationId xmlns:a16="http://schemas.microsoft.com/office/drawing/2014/main" id="{553A5538-48E7-4258-A83F-6110893C7287}"/>
                </a:ext>
              </a:extLst>
            </p:cNvPr>
            <p:cNvSpPr/>
            <p:nvPr/>
          </p:nvSpPr>
          <p:spPr>
            <a:xfrm>
              <a:off x="3583629" y="4871482"/>
              <a:ext cx="2556054" cy="823103"/>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1" i="0" u="none" strike="noStrike" kern="1200" cap="none" spc="0" normalizeH="0" baseline="0" noProof="0" dirty="0">
                  <a:ln>
                    <a:noFill/>
                  </a:ln>
                  <a:solidFill>
                    <a:srgbClr val="57565A">
                      <a:lumMod val="75000"/>
                    </a:srgbClr>
                  </a:solidFill>
                  <a:effectLst/>
                  <a:uLnTx/>
                  <a:uFillTx/>
                  <a:latin typeface="PT Sans" charset="-52"/>
                  <a:ea typeface="PT Sans" charset="-52"/>
                  <a:cs typeface="PT Sans" charset="-52"/>
                </a:rPr>
                <a:t>УВЕЛИЧЕНИЕ КОЛИЧЕСТВА НАЛОГОПЛАТЕЛЬЩИКОВ, В ОТНОШЕНИИ КОТОРЫХ ПРОВОДИТСЯ НАЛОГОВЫЙ МОНИТОРИНГ</a:t>
              </a:r>
            </a:p>
          </p:txBody>
        </p:sp>
        <p:sp>
          <p:nvSpPr>
            <p:cNvPr id="169" name="Rectangle 29">
              <a:extLst>
                <a:ext uri="{FF2B5EF4-FFF2-40B4-BE49-F238E27FC236}">
                  <a16:creationId xmlns:a16="http://schemas.microsoft.com/office/drawing/2014/main" id="{F1B6124B-DF65-4C29-B8CF-45E163A341A1}"/>
                </a:ext>
              </a:extLst>
            </p:cNvPr>
            <p:cNvSpPr/>
            <p:nvPr/>
          </p:nvSpPr>
          <p:spPr>
            <a:xfrm>
              <a:off x="3252885" y="5832579"/>
              <a:ext cx="2823357" cy="506461"/>
            </a:xfrm>
            <a:prstGeom prst="rect">
              <a:avLst/>
            </a:prstGeom>
          </p:spPr>
          <p:txBody>
            <a:bodyPr wrap="square" anchor="t">
              <a:spAutoFit/>
            </a:bodyPr>
            <a:lstStyle/>
            <a:p>
              <a:pPr marL="0" marR="0" lvl="0" indent="0" algn="l" defTabSz="1219170" rtl="0" eaLnBrk="1" fontAlgn="auto" latinLnBrk="0" hangingPunct="1">
                <a:lnSpc>
                  <a:spcPct val="50000"/>
                </a:lnSpc>
                <a:spcBef>
                  <a:spcPts val="0"/>
                </a:spcBef>
                <a:spcAft>
                  <a:spcPts val="0"/>
                </a:spcAft>
                <a:buClrTx/>
                <a:buSzTx/>
                <a:buFontTx/>
                <a:buNone/>
                <a:tabLst/>
                <a:defRPr/>
              </a:pPr>
              <a:r>
                <a:rPr kumimoji="0" lang="ru-RU" sz="4400" b="1" i="0" u="none" strike="noStrike" kern="1200" cap="none" spc="0" normalizeH="0" baseline="0" noProof="0" dirty="0">
                  <a:ln w="9525">
                    <a:noFill/>
                  </a:ln>
                  <a:solidFill>
                    <a:srgbClr val="E3801D"/>
                  </a:solidFill>
                  <a:effectLst/>
                  <a:uLnTx/>
                  <a:uFillTx/>
                  <a:latin typeface="PT Sans" charset="-52"/>
                  <a:ea typeface="PT Sans" charset="-52"/>
                  <a:cs typeface="PT Sans" charset="-52"/>
                </a:rPr>
                <a:t>62%*</a:t>
              </a:r>
            </a:p>
          </p:txBody>
        </p:sp>
      </p:grpSp>
      <p:sp>
        <p:nvSpPr>
          <p:cNvPr id="170" name="Rectangle 29">
            <a:extLst>
              <a:ext uri="{FF2B5EF4-FFF2-40B4-BE49-F238E27FC236}">
                <a16:creationId xmlns:a16="http://schemas.microsoft.com/office/drawing/2014/main" id="{F1B6124B-DF65-4C29-B8CF-45E163A341A1}"/>
              </a:ext>
            </a:extLst>
          </p:cNvPr>
          <p:cNvSpPr/>
          <p:nvPr/>
        </p:nvSpPr>
        <p:spPr>
          <a:xfrm>
            <a:off x="7459090" y="2506622"/>
            <a:ext cx="1704627" cy="383182"/>
          </a:xfrm>
          <a:prstGeom prst="rect">
            <a:avLst/>
          </a:prstGeom>
        </p:spPr>
        <p:txBody>
          <a:bodyPr wrap="square" anchor="t">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0" i="0" u="none" strike="noStrike" kern="1200" cap="none" spc="0" normalizeH="0" baseline="0" noProof="0" dirty="0">
                <a:ln w="9525">
                  <a:noFill/>
                </a:ln>
                <a:solidFill>
                  <a:srgbClr val="57565A"/>
                </a:solidFill>
                <a:effectLst/>
                <a:uLnTx/>
                <a:uFillTx/>
                <a:latin typeface="PT Sans" charset="-52"/>
                <a:ea typeface="PT Sans" charset="-52"/>
                <a:cs typeface="PT Sans" charset="-52"/>
              </a:rPr>
              <a:t>* - годовой показатель, </a:t>
            </a:r>
          </a:p>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050" b="0" i="0" u="none" strike="noStrike" kern="1200" cap="none" spc="0" normalizeH="0" baseline="0" noProof="0" dirty="0">
                <a:ln w="9525">
                  <a:noFill/>
                </a:ln>
                <a:solidFill>
                  <a:srgbClr val="57565A"/>
                </a:solidFill>
                <a:effectLst/>
                <a:uLnTx/>
                <a:uFillTx/>
                <a:latin typeface="PT Sans" charset="-52"/>
                <a:ea typeface="PT Sans" charset="-52"/>
                <a:cs typeface="PT Sans" charset="-52"/>
              </a:rPr>
              <a:t>введен с 2021 года</a:t>
            </a:r>
          </a:p>
        </p:txBody>
      </p:sp>
    </p:spTree>
    <p:extLst>
      <p:ext uri="{BB962C8B-B14F-4D97-AF65-F5344CB8AC3E}">
        <p14:creationId xmlns:p14="http://schemas.microsoft.com/office/powerpoint/2010/main" val="204754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Проверки ККТ</a:t>
            </a:r>
          </a:p>
        </p:txBody>
      </p:sp>
      <p:sp>
        <p:nvSpPr>
          <p:cNvPr id="3" name="Текст 2"/>
          <p:cNvSpPr>
            <a:spLocks noGrp="1"/>
          </p:cNvSpPr>
          <p:nvPr>
            <p:ph type="body" idx="1"/>
          </p:nvPr>
        </p:nvSpPr>
        <p:spPr/>
        <p:txBody>
          <a:bodyPr/>
          <a:lstStyle/>
          <a:p>
            <a:r>
              <a:rPr lang="ru-RU" sz="1800" dirty="0"/>
              <a:t>Возбуждение административного дела возможно только после проведения контрольных мероприятий с самим налогоплательщиком. Не достаточно жалоб, информации в рамках межведомственного взаимодействия. Контрольные </a:t>
            </a:r>
            <a:r>
              <a:rPr lang="ru-RU" sz="1800" dirty="0" err="1"/>
              <a:t>мероприяти</a:t>
            </a:r>
            <a:r>
              <a:rPr lang="ru-RU" sz="1800" dirty="0"/>
              <a:t> проводятся исключительно только при решении начальника или зам начальника ФНС России. Предписание об устранении нарушения выдаётся при согласовании внеплановой проверкой </a:t>
            </a:r>
            <a:r>
              <a:rPr lang="ru-RU" sz="1800" dirty="0" err="1"/>
              <a:t>ккт</a:t>
            </a:r>
            <a:r>
              <a:rPr lang="ru-RU" sz="1800" dirty="0"/>
              <a:t> на основании Решения начальника или замначальника </a:t>
            </a:r>
            <a:r>
              <a:rPr lang="ru-RU" sz="1800" dirty="0" err="1"/>
              <a:t>Фнс</a:t>
            </a:r>
            <a:r>
              <a:rPr lang="ru-RU" sz="1800" dirty="0"/>
              <a:t> и прокуратуры. Выдается если нарушение создает угрозу жизни, здоровью, безопасности. Если не влечет фиксируют в акте и могут направить предостережение о недопустимости нарушений.</a:t>
            </a:r>
          </a:p>
          <a:p>
            <a:br>
              <a:rPr lang="ru-RU" sz="1800" dirty="0"/>
            </a:br>
            <a:endParaRPr lang="ru-RU" sz="1800" dirty="0"/>
          </a:p>
          <a:p>
            <a:r>
              <a:rPr lang="ru-RU" sz="1800" dirty="0"/>
              <a:t>Письмо Федеральной налоговой службы от 19 апреля 2022 г. № АБ-4-20/4732@ “Об организации и проведении контрольных мероприятий за соблюдением законодательства Российской Федерации о применении контрольно-кассовой техники”</a:t>
            </a:r>
          </a:p>
          <a:p>
            <a:endParaRPr lang="ru-RU" sz="1800" dirty="0"/>
          </a:p>
          <a:p>
            <a:endParaRPr lang="ru-RU" dirty="0"/>
          </a:p>
        </p:txBody>
      </p:sp>
    </p:spTree>
    <p:extLst>
      <p:ext uri="{BB962C8B-B14F-4D97-AF65-F5344CB8AC3E}">
        <p14:creationId xmlns:p14="http://schemas.microsoft.com/office/powerpoint/2010/main" val="187134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Проверки ККТ</a:t>
            </a:r>
          </a:p>
        </p:txBody>
      </p:sp>
      <p:sp>
        <p:nvSpPr>
          <p:cNvPr id="3" name="Объект 2"/>
          <p:cNvSpPr>
            <a:spLocks noGrp="1"/>
          </p:cNvSpPr>
          <p:nvPr>
            <p:ph sz="half" idx="1"/>
          </p:nvPr>
        </p:nvSpPr>
        <p:spPr/>
        <p:txBody>
          <a:bodyPr>
            <a:normAutofit fontScale="47500" lnSpcReduction="20000"/>
          </a:bodyPr>
          <a:lstStyle/>
          <a:p>
            <a:r>
              <a:rPr lang="ru-RU" b="1" dirty="0">
                <a:solidFill>
                  <a:srgbClr val="FF0000"/>
                </a:solidFill>
              </a:rPr>
              <a:t>Кассовый чек можно направить покупателю в </a:t>
            </a:r>
            <a:r>
              <a:rPr lang="ru-RU" b="1" dirty="0" err="1">
                <a:solidFill>
                  <a:srgbClr val="FF0000"/>
                </a:solidFill>
              </a:rPr>
              <a:t>WhatsApp</a:t>
            </a:r>
            <a:r>
              <a:rPr lang="ru-RU" b="1" dirty="0">
                <a:solidFill>
                  <a:srgbClr val="FF0000"/>
                </a:solidFill>
              </a:rPr>
              <a:t> или </a:t>
            </a:r>
            <a:r>
              <a:rPr lang="ru-RU" b="1" dirty="0" err="1">
                <a:solidFill>
                  <a:srgbClr val="FF0000"/>
                </a:solidFill>
              </a:rPr>
              <a:t>Telegram</a:t>
            </a:r>
            <a:r>
              <a:rPr lang="ru-RU" b="1" dirty="0">
                <a:solidFill>
                  <a:srgbClr val="FF0000"/>
                </a:solidFill>
              </a:rPr>
              <a:t> </a:t>
            </a:r>
            <a:r>
              <a:rPr lang="ru-RU" b="1" u="sng" dirty="0">
                <a:solidFill>
                  <a:srgbClr val="FF0000"/>
                </a:solidFill>
                <a:hlinkClick r:id="rId2"/>
              </a:rPr>
              <a:t>Письмо Минфина от 09.02.2022 № 30-01-15/8660</a:t>
            </a:r>
            <a:endParaRPr lang="ru-RU" b="1" dirty="0">
              <a:solidFill>
                <a:srgbClr val="FF0000"/>
              </a:solidFill>
            </a:endParaRPr>
          </a:p>
          <a:p>
            <a:r>
              <a:rPr lang="ru-RU" dirty="0"/>
              <a:t>ВС РФ от 26.03.2021 № 305-ЭС21-2075 согласился с налоговым органом в том, что, если организация получила от физлица безналичную оплату в размере 2 млн руб. за проданное ему транспортное средство, она должна оформить кассовый чек. Поскольку этого сделано не было, правомерен штраф за неприменение онлайн-кассы по ч. 2 ст. 14.5 КоАП РФ. Сумма штрафа составила три четверти суммы оплаты, то есть 1 500 000 рублей.</a:t>
            </a:r>
          </a:p>
          <a:p>
            <a:r>
              <a:rPr lang="ru-RU" dirty="0"/>
              <a:t>Продажа спецодежды-чек нужен. </a:t>
            </a:r>
          </a:p>
          <a:p>
            <a:r>
              <a:rPr lang="ru-RU" dirty="0"/>
              <a:t>Основания - </a:t>
            </a:r>
            <a:r>
              <a:rPr lang="ru-RU" dirty="0">
                <a:hlinkClick r:id="rId3"/>
              </a:rPr>
              <a:t>ст. 60, </a:t>
            </a:r>
            <a:r>
              <a:rPr lang="ru-RU" dirty="0">
                <a:hlinkClick r:id="rId4"/>
              </a:rPr>
              <a:t>ч. 4, </a:t>
            </a:r>
            <a:r>
              <a:rPr lang="ru-RU" dirty="0"/>
              <a:t>7 ст. 138 Федерального закона от 11.06.2021 N 170-ФЗ но</a:t>
            </a:r>
          </a:p>
          <a:p>
            <a:r>
              <a:rPr lang="ru-RU" dirty="0"/>
              <a:t> с 1.03.22  - от 31.07.2020 </a:t>
            </a:r>
            <a:r>
              <a:rPr lang="en-US" dirty="0"/>
              <a:t>N 248-</a:t>
            </a:r>
            <a:r>
              <a:rPr lang="ru-RU" dirty="0"/>
              <a:t>ФЗ "О государственном контроле (надзоре) и муниципальном контроле в Российской Федерации"</a:t>
            </a:r>
          </a:p>
          <a:p>
            <a:r>
              <a:rPr lang="ru-RU" dirty="0"/>
              <a:t>Административный регламент исполнения ФНС- Приказ Минфина России от 17.10.2011 N 133н</a:t>
            </a:r>
          </a:p>
          <a:p>
            <a:r>
              <a:rPr lang="ru-RU" dirty="0"/>
              <a:t>Проверка 20 рабочих дней</a:t>
            </a:r>
          </a:p>
          <a:p>
            <a:r>
              <a:rPr lang="ru-RU" dirty="0"/>
              <a:t>Поручение на проведение проверки</a:t>
            </a:r>
          </a:p>
          <a:p>
            <a:r>
              <a:rPr lang="ru-RU" dirty="0"/>
              <a:t>Документы день в день или на след рабочий день (П. 28 и 29 Регламента)</a:t>
            </a:r>
          </a:p>
          <a:p>
            <a:endParaRPr lang="ru-RU" dirty="0"/>
          </a:p>
          <a:p>
            <a:endParaRPr lang="ru-RU" dirty="0">
              <a:hlinkClick r:id="rId5"/>
            </a:endParaRPr>
          </a:p>
          <a:p>
            <a:endParaRPr lang="ru-RU" dirty="0"/>
          </a:p>
        </p:txBody>
      </p:sp>
      <p:sp>
        <p:nvSpPr>
          <p:cNvPr id="4" name="Объект 3"/>
          <p:cNvSpPr>
            <a:spLocks noGrp="1"/>
          </p:cNvSpPr>
          <p:nvPr>
            <p:ph sz="half" idx="2"/>
          </p:nvPr>
        </p:nvSpPr>
        <p:spPr/>
        <p:txBody>
          <a:bodyPr>
            <a:normAutofit fontScale="47500" lnSpcReduction="20000"/>
          </a:bodyPr>
          <a:lstStyle/>
          <a:p>
            <a:r>
              <a:rPr lang="ru-RU" i="1" dirty="0"/>
              <a:t>Штраф за непредставление документов</a:t>
            </a:r>
          </a:p>
          <a:p>
            <a:r>
              <a:rPr lang="ru-RU" dirty="0">
                <a:hlinkClick r:id="rId6"/>
              </a:rPr>
              <a:t>ч. 1 ст. 19.4.1 КоАП РФ):</a:t>
            </a:r>
            <a:r>
              <a:rPr lang="ru-RU" dirty="0"/>
              <a:t>на юридических лиц - от 5 000 руб. до 10 000 </a:t>
            </a:r>
            <a:r>
              <a:rPr lang="ru-RU" dirty="0" err="1"/>
              <a:t>руб.;на</a:t>
            </a:r>
            <a:r>
              <a:rPr lang="ru-RU" dirty="0"/>
              <a:t> руководителя или ИП - от 2 000 руб. до 4 000 руб.</a:t>
            </a:r>
          </a:p>
          <a:p>
            <a:r>
              <a:rPr lang="ru-RU" dirty="0"/>
              <a:t>Если же в результате ваших действий (или бездействия) проведение проверки или ее завершение стало невозможным, то штраф может быть еще больше (</a:t>
            </a:r>
            <a:r>
              <a:rPr lang="ru-RU" dirty="0">
                <a:hlinkClick r:id="rId7"/>
              </a:rPr>
              <a:t>ч. 2 ст. 19.4.1 КоАП РФ):</a:t>
            </a:r>
          </a:p>
          <a:p>
            <a:r>
              <a:rPr lang="ru-RU" dirty="0"/>
              <a:t>на юридических лиц - от 20 000 руб. до 50 000 </a:t>
            </a:r>
            <a:r>
              <a:rPr lang="ru-RU" dirty="0" err="1"/>
              <a:t>руб.;на</a:t>
            </a:r>
            <a:r>
              <a:rPr lang="ru-RU" dirty="0"/>
              <a:t> руководителя или ИП - от 5 000 руб. до 10 000 руб.</a:t>
            </a:r>
          </a:p>
          <a:p>
            <a:r>
              <a:rPr lang="ru-RU" dirty="0"/>
              <a:t>Акт проверки, если нарушение, то протокол </a:t>
            </a:r>
            <a:r>
              <a:rPr lang="ru-RU" dirty="0">
                <a:hlinkClick r:id="rId8"/>
              </a:rPr>
              <a:t>ч. 1 ст. 28.2 КоАП РФ</a:t>
            </a:r>
          </a:p>
          <a:p>
            <a:r>
              <a:rPr lang="ru-RU" dirty="0"/>
              <a:t>Возражения на акт, постановление о штрафе можно обжаловать как в арбитражный суд, так и вышестоящему должностному лицу в УФНС (</a:t>
            </a:r>
            <a:r>
              <a:rPr lang="ru-RU" dirty="0">
                <a:hlinkClick r:id="rId9"/>
              </a:rPr>
              <a:t>п. 3 ч. 1, </a:t>
            </a:r>
            <a:r>
              <a:rPr lang="ru-RU" dirty="0">
                <a:hlinkClick r:id="rId10"/>
              </a:rPr>
              <a:t>ч. 3 ст. 30.1 КоАП РФ). Для обжалования отведено 10 суток (включая выходные и праздничные дни) со дня вручения или получения копии постановления (</a:t>
            </a:r>
            <a:r>
              <a:rPr lang="ru-RU" dirty="0">
                <a:hlinkClick r:id="rId11"/>
              </a:rPr>
              <a:t>ч. 1 ст. 30.3 КоАП РФ).</a:t>
            </a:r>
          </a:p>
          <a:p>
            <a:endParaRPr lang="ru-RU" dirty="0"/>
          </a:p>
          <a:p>
            <a:pPr algn="r"/>
            <a:r>
              <a:rPr lang="ru-RU" dirty="0"/>
              <a:t>Не применил ККТ и сформировал чек коррекции до того момента, как о нарушении станет известно налоговикам- ШТРАФА НЕ БУДЕТ</a:t>
            </a:r>
          </a:p>
          <a:p>
            <a:pPr marL="0" indent="0" algn="r">
              <a:buNone/>
            </a:pPr>
            <a:r>
              <a:rPr lang="ru-RU" u="sng" dirty="0">
                <a:hlinkClick r:id="rId12"/>
              </a:rPr>
              <a:t>Письмо Минфина от 25.10.2022 № 30-01-15/103178</a:t>
            </a:r>
            <a:endParaRPr lang="ru-RU" dirty="0"/>
          </a:p>
          <a:p>
            <a:endParaRPr lang="ru-RU" dirty="0"/>
          </a:p>
        </p:txBody>
      </p:sp>
    </p:spTree>
    <p:extLst>
      <p:ext uri="{BB962C8B-B14F-4D97-AF65-F5344CB8AC3E}">
        <p14:creationId xmlns:p14="http://schemas.microsoft.com/office/powerpoint/2010/main" val="205642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ККТ</a:t>
            </a:r>
          </a:p>
        </p:txBody>
      </p:sp>
      <p:sp>
        <p:nvSpPr>
          <p:cNvPr id="3" name="Объект 2"/>
          <p:cNvSpPr>
            <a:spLocks noGrp="1"/>
          </p:cNvSpPr>
          <p:nvPr>
            <p:ph sz="half" idx="1"/>
          </p:nvPr>
        </p:nvSpPr>
        <p:spPr>
          <a:xfrm>
            <a:off x="838200" y="1825625"/>
            <a:ext cx="45719" cy="4351338"/>
          </a:xfrm>
        </p:spPr>
        <p:txBody>
          <a:bodyPr>
            <a:normAutofit fontScale="62500" lnSpcReduction="20000"/>
          </a:bodyPr>
          <a:lstStyle/>
          <a:p>
            <a:pPr marL="0" indent="0">
              <a:buNone/>
            </a:pPr>
            <a:endParaRPr lang="ru-RU" dirty="0"/>
          </a:p>
          <a:p>
            <a:endParaRPr lang="ru-RU" dirty="0"/>
          </a:p>
        </p:txBody>
      </p:sp>
      <p:sp>
        <p:nvSpPr>
          <p:cNvPr id="4" name="Объект 3"/>
          <p:cNvSpPr>
            <a:spLocks noGrp="1"/>
          </p:cNvSpPr>
          <p:nvPr>
            <p:ph sz="half" idx="2"/>
          </p:nvPr>
        </p:nvSpPr>
        <p:spPr>
          <a:xfrm>
            <a:off x="950976" y="1825625"/>
            <a:ext cx="10402824" cy="4351338"/>
          </a:xfrm>
        </p:spPr>
        <p:txBody>
          <a:bodyPr>
            <a:normAutofit fontScale="62500" lnSpcReduction="20000"/>
          </a:bodyPr>
          <a:lstStyle/>
          <a:p>
            <a:r>
              <a:rPr lang="ru-RU" b="1" dirty="0"/>
              <a:t>При торговле с доставкой адрес в чеке может быть адрес отправки</a:t>
            </a:r>
            <a:r>
              <a:rPr lang="ru-RU" dirty="0"/>
              <a:t>: </a:t>
            </a:r>
            <a:r>
              <a:rPr lang="ru-RU" u="sng" dirty="0">
                <a:hlinkClick r:id="rId2"/>
              </a:rPr>
              <a:t>Письмо ФНС от 11.02.2021 № АБ-4-20/1680@</a:t>
            </a:r>
            <a:endParaRPr lang="ru-RU" u="sng" dirty="0"/>
          </a:p>
          <a:p>
            <a:r>
              <a:rPr lang="ru-RU" dirty="0"/>
              <a:t>Что делать с наличкой в кассе (поступившей выручкой)? Что можно, а что нельзя? А если делаем то, что нельзя, то штраф для компании составит от 40 тыс. до 50 тыс. руб., для директора — от 4 тыс. до 5 тыс. руб. (</a:t>
            </a:r>
            <a:r>
              <a:rPr lang="ru-RU" u="sng" dirty="0">
                <a:hlinkClick r:id="rId3"/>
              </a:rPr>
              <a:t>ч. 1</a:t>
            </a:r>
            <a:r>
              <a:rPr lang="ru-RU" dirty="0"/>
              <a:t> ст. 4.5, </a:t>
            </a:r>
            <a:r>
              <a:rPr lang="ru-RU" u="sng" dirty="0">
                <a:hlinkClick r:id="rId4"/>
              </a:rPr>
              <a:t>ч. 1</a:t>
            </a:r>
            <a:r>
              <a:rPr lang="ru-RU" dirty="0"/>
              <a:t> ст. 23.5 и </a:t>
            </a:r>
            <a:r>
              <a:rPr lang="ru-RU" u="sng" dirty="0">
                <a:hlinkClick r:id="rId5"/>
              </a:rPr>
              <a:t>ч. 1</a:t>
            </a:r>
            <a:r>
              <a:rPr lang="ru-RU" dirty="0"/>
              <a:t> ст. 15.1 КоАП). Ну если ИФНС придут. Именно по этому вопросу.. Предположим. То  </a:t>
            </a:r>
            <a:r>
              <a:rPr lang="ru-RU" u="sng" dirty="0">
                <a:hlinkClick r:id="rId6"/>
              </a:rPr>
              <a:t>Указание ЦБ РФ от 09.12.2019 № 5348-У</a:t>
            </a:r>
            <a:endParaRPr lang="ru-RU" dirty="0"/>
          </a:p>
          <a:p>
            <a:r>
              <a:rPr lang="ru-RU" dirty="0"/>
              <a:t>Можно наличные из выручки тратить: на зарплату и матпомощь; выплаты страховых возмещений физлицам, уплатившим ранее страховые премии наличными деньгами; выдачу наличных денег на личные нужды ИП; оплату товаров (кроме ценных бумаг), работ, услуг; выдачу наличных денег работникам под отчет; возврат за оплаченные ранее наличными деньгами и возвращенные товары, невыполненные работы, </a:t>
            </a:r>
            <a:r>
              <a:rPr lang="ru-RU" dirty="0" err="1"/>
              <a:t>неоказанные</a:t>
            </a:r>
            <a:r>
              <a:rPr lang="ru-RU" dirty="0"/>
              <a:t> услуги; выдачу наличных денег банковским платежным агентом в соответствии с требованиями </a:t>
            </a:r>
            <a:r>
              <a:rPr lang="ru-RU" dirty="0">
                <a:hlinkClick r:id="rId7"/>
              </a:rPr>
              <a:t>статьи 14</a:t>
            </a:r>
            <a:r>
              <a:rPr lang="ru-RU" dirty="0"/>
              <a:t> Федерального закона от 27.06.2011 № 161‑ФЗ. Остальное в банк.. Если деньги даем подотчет, то помним – расчеты 100 </a:t>
            </a:r>
            <a:r>
              <a:rPr lang="ru-RU" dirty="0" err="1"/>
              <a:t>т.р</a:t>
            </a:r>
            <a:r>
              <a:rPr lang="ru-RU" dirty="0"/>
              <a:t>. по одному договору остались.</a:t>
            </a:r>
          </a:p>
          <a:p>
            <a:r>
              <a:rPr lang="ru-RU" dirty="0"/>
              <a:t>Подотчетные деньги для меня лично- огромный риск для бизнеса.</a:t>
            </a:r>
          </a:p>
          <a:p>
            <a:r>
              <a:rPr lang="ru-RU" b="1" dirty="0"/>
              <a:t>ИП обязаны платить налоги с дохода, даже если деньги от клиента пришли не на расчетный счет ИП, а на его обычный банковский счет, открытый на физлицо. Федеральная налоговая служба (ФНС) напомнила об этом в письме от 17 октября 2019 года № БС-3-11/9055@</a:t>
            </a:r>
            <a:endParaRPr lang="ru-RU" dirty="0"/>
          </a:p>
          <a:p>
            <a:endParaRPr lang="ru-RU" dirty="0"/>
          </a:p>
        </p:txBody>
      </p:sp>
    </p:spTree>
    <p:extLst>
      <p:ext uri="{BB962C8B-B14F-4D97-AF65-F5344CB8AC3E}">
        <p14:creationId xmlns:p14="http://schemas.microsoft.com/office/powerpoint/2010/main" val="3066716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a:t>Письмо ФНС России от 29.06.2022 N АБ-4-20/8116@ "О реализации проекта по исключению недобросовестного поведения на рынках в 2022 году" (вместе с "Пошаговой инструкцией работы с системой для роли "КНО")</a:t>
            </a:r>
            <a:br>
              <a:rPr lang="ru-RU" sz="2400" b="1" dirty="0"/>
            </a:br>
            <a:endParaRPr lang="ru-RU" sz="2400" dirty="0"/>
          </a:p>
        </p:txBody>
      </p:sp>
      <p:sp>
        <p:nvSpPr>
          <p:cNvPr id="3" name="Содержимое 2"/>
          <p:cNvSpPr>
            <a:spLocks noGrp="1"/>
          </p:cNvSpPr>
          <p:nvPr>
            <p:ph idx="1"/>
          </p:nvPr>
        </p:nvSpPr>
        <p:spPr/>
        <p:txBody>
          <a:bodyPr>
            <a:normAutofit fontScale="55000" lnSpcReduction="20000"/>
          </a:bodyPr>
          <a:lstStyle/>
          <a:p>
            <a:pPr lvl="1"/>
            <a:r>
              <a:rPr lang="ru-RU" dirty="0">
                <a:hlinkClick r:id="rId2"/>
              </a:rPr>
              <a:t>1. Мероприятия по инвентаризации торговых территорий</a:t>
            </a:r>
            <a:endParaRPr lang="ru-RU" dirty="0"/>
          </a:p>
          <a:p>
            <a:pPr lvl="1"/>
            <a:r>
              <a:rPr lang="ru-RU" dirty="0">
                <a:hlinkClick r:id="rId3"/>
              </a:rPr>
              <a:t>2. Наблюдение за соблюдением обязательных требований</a:t>
            </a:r>
            <a:endParaRPr lang="ru-RU" dirty="0"/>
          </a:p>
          <a:p>
            <a:pPr lvl="1"/>
            <a:r>
              <a:rPr lang="ru-RU" dirty="0">
                <a:hlinkClick r:id="rId4"/>
              </a:rPr>
              <a:t>3. Проведение профилактических мероприятий</a:t>
            </a:r>
            <a:endParaRPr lang="ru-RU" dirty="0"/>
          </a:p>
          <a:p>
            <a:pPr lvl="2"/>
            <a:r>
              <a:rPr lang="ru-RU" dirty="0">
                <a:hlinkClick r:id="rId5"/>
              </a:rPr>
              <a:t>3.1 Профилактический визит</a:t>
            </a:r>
            <a:endParaRPr lang="ru-RU" dirty="0"/>
          </a:p>
          <a:p>
            <a:pPr lvl="2"/>
            <a:r>
              <a:rPr lang="ru-RU" dirty="0">
                <a:hlinkClick r:id="rId6"/>
              </a:rPr>
              <a:t>3.2 Объявление предостережений о недопустимости нарушений обязательных требований</a:t>
            </a:r>
            <a:endParaRPr lang="ru-RU" dirty="0"/>
          </a:p>
          <a:p>
            <a:pPr lvl="1"/>
            <a:r>
              <a:rPr lang="ru-RU" dirty="0">
                <a:hlinkClick r:id="rId7"/>
              </a:rPr>
              <a:t>4. Проведение контрольных (надзорных) мероприятий</a:t>
            </a:r>
            <a:endParaRPr lang="ru-RU" dirty="0"/>
          </a:p>
          <a:p>
            <a:r>
              <a:rPr lang="ru-RU" dirty="0">
                <a:hlinkClick r:id="rId8"/>
              </a:rPr>
              <a:t>Приложение</a:t>
            </a:r>
            <a:endParaRPr lang="ru-RU" dirty="0"/>
          </a:p>
          <a:p>
            <a:pPr lvl="1"/>
            <a:r>
              <a:rPr lang="ru-RU" dirty="0">
                <a:hlinkClick r:id="rId9"/>
              </a:rPr>
              <a:t>Задание на проведение в рамках федерального государственного контроля (надзора) за соблюдением законодательства Российской Федерации о применении контрольно-кассовой техники контрольного (надзорного) мероприятия без взаимодействия (Форма)</a:t>
            </a:r>
            <a:endParaRPr lang="ru-RU" dirty="0"/>
          </a:p>
          <a:p>
            <a:pPr lvl="1"/>
            <a:r>
              <a:rPr lang="ru-RU" dirty="0">
                <a:hlinkClick r:id="rId10"/>
              </a:rPr>
              <a:t>Протокол осмотра</a:t>
            </a:r>
            <a:endParaRPr lang="ru-RU" dirty="0"/>
          </a:p>
          <a:p>
            <a:pPr lvl="1"/>
            <a:r>
              <a:rPr lang="ru-RU" dirty="0">
                <a:hlinkClick r:id="rId11"/>
              </a:rPr>
              <a:t>Мотивированное представление</a:t>
            </a:r>
            <a:endParaRPr lang="ru-RU" dirty="0"/>
          </a:p>
          <a:p>
            <a:pPr lvl="1"/>
            <a:r>
              <a:rPr lang="ru-RU" dirty="0">
                <a:hlinkClick r:id="rId12"/>
              </a:rPr>
              <a:t>Решение об объявлении предостережения</a:t>
            </a:r>
            <a:endParaRPr lang="ru-RU" dirty="0"/>
          </a:p>
          <a:p>
            <a:pPr lvl="1"/>
            <a:r>
              <a:rPr lang="ru-RU" dirty="0">
                <a:hlinkClick r:id="rId13"/>
              </a:rPr>
              <a:t>Предостережение о недопустимости нарушения обязательных требований</a:t>
            </a:r>
            <a:endParaRPr lang="ru-RU" dirty="0"/>
          </a:p>
          <a:p>
            <a:pPr lvl="1"/>
            <a:r>
              <a:rPr lang="ru-RU" dirty="0">
                <a:hlinkClick r:id="rId14"/>
              </a:rPr>
              <a:t>Уведомление о проведении обязательного профилактического визита</a:t>
            </a:r>
            <a:endParaRPr lang="ru-RU" dirty="0"/>
          </a:p>
          <a:p>
            <a:pPr lvl="1"/>
            <a:r>
              <a:rPr lang="ru-RU" dirty="0">
                <a:hlinkClick r:id="rId15"/>
              </a:rPr>
              <a:t>Пример заполнения паспорта профилактического мероприятия (в виде профилактического визита) в ЕРКНМ</a:t>
            </a:r>
            <a:endParaRPr lang="ru-RU" dirty="0"/>
          </a:p>
          <a:p>
            <a:r>
              <a:rPr lang="ru-RU" dirty="0">
                <a:hlinkClick r:id="rId16"/>
              </a:rPr>
              <a:t>Приложение N 1. Перечень налогоплательщиков, не изменивших модель своего поведения и продолжающих нарушать обязательные требования, установленные законодательством Российской Федерации о применении контрольно-кассовой техники</a:t>
            </a:r>
            <a:endParaRPr lang="ru-RU" dirty="0"/>
          </a:p>
          <a:p>
            <a:r>
              <a:rPr lang="ru-RU" dirty="0">
                <a:hlinkClick r:id="rId17"/>
              </a:rPr>
              <a:t>Пошаговая инструкция работы с системой для роли "КНО"</a:t>
            </a:r>
            <a:endParaRPr lang="ru-RU" dirty="0"/>
          </a:p>
          <a:p>
            <a:pPr lvl="1"/>
            <a:r>
              <a:rPr lang="ru-RU" dirty="0">
                <a:hlinkClick r:id="rId18"/>
              </a:rPr>
              <a:t>1. Настройка ЛК</a:t>
            </a:r>
            <a:endParaRPr lang="ru-RU" dirty="0"/>
          </a:p>
          <a:p>
            <a:pPr lvl="2"/>
            <a:r>
              <a:rPr lang="ru-RU" dirty="0">
                <a:hlinkClick r:id="rId19"/>
              </a:rPr>
              <a:t>1.1 Настройка Общей информации</a:t>
            </a:r>
            <a:endParaRPr lang="ru-RU" dirty="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Проверки ККТ</a:t>
            </a:r>
          </a:p>
        </p:txBody>
      </p:sp>
      <p:sp>
        <p:nvSpPr>
          <p:cNvPr id="3" name="Объект 2"/>
          <p:cNvSpPr>
            <a:spLocks noGrp="1"/>
          </p:cNvSpPr>
          <p:nvPr>
            <p:ph sz="half" idx="1"/>
          </p:nvPr>
        </p:nvSpPr>
        <p:spPr/>
        <p:txBody>
          <a:bodyPr>
            <a:normAutofit fontScale="40000" lnSpcReduction="20000"/>
          </a:bodyPr>
          <a:lstStyle/>
          <a:p>
            <a:r>
              <a:rPr lang="ru-RU" dirty="0"/>
              <a:t> 1 марта 2022 года отменят плановые проверки ККТ. Но это не облегчение контроля, а лишь смещение акцента на внеплановые проверки. Их будут проводить по месту установки ККТ без уведомления налогоплательщика (</a:t>
            </a:r>
            <a:r>
              <a:rPr lang="ru-RU" dirty="0">
                <a:hlinkClick r:id="rId2"/>
              </a:rPr>
              <a:t>ст. 60 Федерального закона от 11.06.2021 № 170‑ФЗ</a:t>
            </a:r>
            <a:r>
              <a:rPr lang="ru-RU" dirty="0"/>
              <a:t>). По новым правилам внеплановую контрольную закупку будут предварительно согласовывать с прокуратурой (</a:t>
            </a:r>
            <a:r>
              <a:rPr lang="ru-RU" dirty="0">
                <a:hlinkClick r:id="rId3"/>
              </a:rPr>
              <a:t>ч. 11 ст. 67 Федерального закона от 31.07.2020 № 248‑ФЗ</a:t>
            </a:r>
            <a:r>
              <a:rPr lang="ru-RU" dirty="0"/>
              <a:t>).</a:t>
            </a:r>
          </a:p>
          <a:p>
            <a:r>
              <a:rPr lang="ru-RU" dirty="0"/>
              <a:t>(</a:t>
            </a:r>
            <a:r>
              <a:rPr lang="ru-RU" dirty="0">
                <a:hlinkClick r:id="rId4"/>
              </a:rPr>
              <a:t>ч. 2 ст. 14.5 КоАП</a:t>
            </a:r>
            <a:r>
              <a:rPr lang="ru-RU" dirty="0"/>
              <a:t>):</a:t>
            </a:r>
          </a:p>
          <a:p>
            <a:r>
              <a:rPr lang="ru-RU" dirty="0"/>
              <a:t>Не выдача кассового чека или БСО, компанию оштрафуют на 10 тыс. руб., а руководителя или его заместителя — на 2 тыс. руб. (</a:t>
            </a:r>
            <a:r>
              <a:rPr lang="ru-RU" dirty="0">
                <a:hlinkClick r:id="rId5"/>
              </a:rPr>
              <a:t>ч. 6 ст. 14.5 КоАП</a:t>
            </a:r>
            <a:r>
              <a:rPr lang="ru-RU" dirty="0"/>
              <a:t>). </a:t>
            </a:r>
          </a:p>
          <a:p>
            <a:r>
              <a:rPr lang="ru-RU" dirty="0"/>
              <a:t>Использование незарегистрированной ККТ или использование с истекшим сроком фискального накопителя </a:t>
            </a:r>
            <a:r>
              <a:rPr lang="ru-RU" dirty="0">
                <a:hlinkClick r:id="rId6"/>
              </a:rPr>
              <a:t>ВС РФ от 26.03.2021 № 305-ЭС21-1993</a:t>
            </a:r>
            <a:r>
              <a:rPr lang="ru-RU" dirty="0"/>
              <a:t> или неприменение ККТ на организацию — от 3/4 до одного размера суммы расчета без применения ККТ, но не менее 30 тыс. руб.; на должностных лиц или предпринимателей — от 1/4 до 1/2 суммы расчета без применения ККТ, но не менее 10 тыс. руб.</a:t>
            </a:r>
          </a:p>
          <a:p>
            <a:r>
              <a:rPr lang="ru-RU" dirty="0"/>
              <a:t>автоматическое снятие касс с учета (</a:t>
            </a:r>
            <a:r>
              <a:rPr lang="ru-RU" dirty="0">
                <a:hlinkClick r:id="rId7"/>
              </a:rPr>
              <a:t>письмо от 24.02.2021 № АБ-4-20/2278@</a:t>
            </a:r>
            <a:r>
              <a:rPr lang="ru-RU" dirty="0"/>
              <a:t>). Контролеры сами снимут ККТ, если истек срок ключа фискального накопителя, в ЕГРЮЛ внесли запись о прекращении деятельности </a:t>
            </a:r>
            <a:r>
              <a:rPr lang="ru-RU" dirty="0" err="1"/>
              <a:t>юрлица</a:t>
            </a:r>
            <a:r>
              <a:rPr lang="ru-RU" dirty="0"/>
              <a:t>, техника не соответствует требованиям закона (п. </a:t>
            </a:r>
            <a:r>
              <a:rPr lang="ru-RU" dirty="0">
                <a:hlinkClick r:id="rId8"/>
              </a:rPr>
              <a:t>15</a:t>
            </a:r>
            <a:r>
              <a:rPr lang="ru-RU" dirty="0"/>
              <a:t>, </a:t>
            </a:r>
            <a:r>
              <a:rPr lang="ru-RU" dirty="0">
                <a:hlinkClick r:id="rId9"/>
              </a:rPr>
              <a:t>16</a:t>
            </a:r>
            <a:r>
              <a:rPr lang="ru-RU" dirty="0"/>
              <a:t>, </a:t>
            </a:r>
            <a:r>
              <a:rPr lang="ru-RU" dirty="0">
                <a:hlinkClick r:id="rId10"/>
              </a:rPr>
              <a:t>18</a:t>
            </a:r>
            <a:r>
              <a:rPr lang="ru-RU" dirty="0"/>
              <a:t> ст. 4.2 Закона № 54-ФЗ)</a:t>
            </a:r>
          </a:p>
          <a:p>
            <a:r>
              <a:rPr lang="ru-RU" dirty="0"/>
              <a:t>повторно и сумма расчетов без чеков составит 1 млн руб. и более, то не только наложат штраф, но и приостановят работу компании или ИП на срок до 90 суток. Руководителя компании дисквалифицируют на срок от года до двух лет (</a:t>
            </a:r>
            <a:r>
              <a:rPr lang="ru-RU" dirty="0">
                <a:hlinkClick r:id="rId11"/>
              </a:rPr>
              <a:t>ч. 3 ст. 14.5 КоАП</a:t>
            </a:r>
            <a:r>
              <a:rPr lang="ru-RU" dirty="0"/>
              <a:t>). Если вы пробили кассовый чек с ошибками или без обязательных реквизитов, организации могут вынести предупреждение или оштрафовать на сумму от 5 тыс. до 10 тыс. руб. (</a:t>
            </a:r>
            <a:r>
              <a:rPr lang="ru-RU" dirty="0">
                <a:hlinkClick r:id="rId12"/>
              </a:rPr>
              <a:t>ч. 4 ст. 14.5 КоАП</a:t>
            </a:r>
            <a:r>
              <a:rPr lang="ru-RU" dirty="0"/>
              <a:t>).</a:t>
            </a:r>
          </a:p>
        </p:txBody>
      </p:sp>
      <p:sp>
        <p:nvSpPr>
          <p:cNvPr id="4" name="Объект 3"/>
          <p:cNvSpPr>
            <a:spLocks noGrp="1"/>
          </p:cNvSpPr>
          <p:nvPr>
            <p:ph sz="half" idx="2"/>
          </p:nvPr>
        </p:nvSpPr>
        <p:spPr/>
        <p:txBody>
          <a:bodyPr>
            <a:normAutofit fontScale="40000" lnSpcReduction="20000"/>
          </a:bodyPr>
          <a:lstStyle/>
          <a:p>
            <a:r>
              <a:rPr lang="ru-RU" dirty="0"/>
              <a:t>Срок давности привлечения к ответственности — один год со дня совершения нарушения по ККТ (</a:t>
            </a:r>
            <a:r>
              <a:rPr lang="ru-RU" dirty="0">
                <a:hlinkClick r:id="rId13"/>
              </a:rPr>
              <a:t>ст. 4.5 КоАП</a:t>
            </a:r>
            <a:r>
              <a:rPr lang="ru-RU" dirty="0"/>
              <a:t>).</a:t>
            </a:r>
          </a:p>
          <a:p>
            <a:r>
              <a:rPr lang="ru-RU" dirty="0"/>
              <a:t>Порядок применения контрольно-кассовой техники вправе проверить и инспекция, в которой налогоплательщик не состоит на учете. Например, если эта инспекция находится в подчинении вышестоящего налогового органа, который инициировал проверку (</a:t>
            </a:r>
            <a:r>
              <a:rPr lang="ru-RU" dirty="0">
                <a:hlinkClick r:id="rId14"/>
              </a:rPr>
              <a:t>определение ВС от 01.10.2018 № 305-АД18-9558</a:t>
            </a:r>
            <a:r>
              <a:rPr lang="ru-RU" dirty="0"/>
              <a:t>, п. 23 Обзора правовых позиций КС и ВС от 08.10.2018).</a:t>
            </a:r>
          </a:p>
          <a:p>
            <a:r>
              <a:rPr lang="ru-RU" dirty="0"/>
              <a:t>Жалобы,</a:t>
            </a:r>
          </a:p>
          <a:p>
            <a:r>
              <a:rPr lang="ru-RU" dirty="0"/>
              <a:t>Контрольные закупки</a:t>
            </a:r>
          </a:p>
          <a:p>
            <a:r>
              <a:rPr lang="ru-RU" dirty="0"/>
              <a:t>оформление и выдачу кассовых чеков и БСО</a:t>
            </a:r>
          </a:p>
          <a:p>
            <a:r>
              <a:rPr lang="ru-RU" dirty="0"/>
              <a:t>Несоответствие отражения выручки</a:t>
            </a:r>
          </a:p>
          <a:p>
            <a:r>
              <a:rPr lang="ru-RU" dirty="0"/>
              <a:t>сведения из баз операторов фискальных данных</a:t>
            </a:r>
          </a:p>
          <a:p>
            <a:r>
              <a:rPr lang="ru-RU" dirty="0"/>
              <a:t>сверка данных накопителя с информацией от оператора фискальных данных (</a:t>
            </a:r>
            <a:r>
              <a:rPr lang="ru-RU" dirty="0">
                <a:hlinkClick r:id="rId15"/>
              </a:rPr>
              <a:t>п. 2 ст. 7 Закона № 54-ФЗ</a:t>
            </a:r>
            <a:r>
              <a:rPr lang="ru-RU" dirty="0"/>
              <a:t>) Операторы фискальных данных обязаны обеспечить инспекторам онлайн-доступ к своим базам данных (</a:t>
            </a:r>
            <a:r>
              <a:rPr lang="ru-RU" dirty="0">
                <a:hlinkClick r:id="rId16"/>
              </a:rPr>
              <a:t>п. 2</a:t>
            </a:r>
            <a:r>
              <a:rPr lang="ru-RU" dirty="0"/>
              <a:t> ст. 4.5 Закона № 54-ФЗ, </a:t>
            </a:r>
            <a:r>
              <a:rPr lang="ru-RU" dirty="0">
                <a:hlinkClick r:id="rId17"/>
              </a:rPr>
              <a:t>приказ ФНС от 14.12.2017 № ММВ-7-20/1061@</a:t>
            </a:r>
            <a:r>
              <a:rPr lang="ru-RU" dirty="0"/>
              <a:t>). Также они должны представить информацию, если проверяющие пришлют запрос (п. </a:t>
            </a:r>
            <a:r>
              <a:rPr lang="ru-RU" dirty="0">
                <a:hlinkClick r:id="rId16"/>
              </a:rPr>
              <a:t>2</a:t>
            </a:r>
            <a:r>
              <a:rPr lang="ru-RU" dirty="0"/>
              <a:t>, </a:t>
            </a:r>
            <a:r>
              <a:rPr lang="ru-RU" dirty="0">
                <a:hlinkClick r:id="rId18"/>
              </a:rPr>
              <a:t>8</a:t>
            </a:r>
            <a:r>
              <a:rPr lang="ru-RU" dirty="0"/>
              <a:t> ст. 4.5 Закона № 54-ФЗ).</a:t>
            </a:r>
          </a:p>
        </p:txBody>
      </p:sp>
    </p:spTree>
    <p:extLst>
      <p:ext uri="{BB962C8B-B14F-4D97-AF65-F5344CB8AC3E}">
        <p14:creationId xmlns:p14="http://schemas.microsoft.com/office/powerpoint/2010/main" val="3421773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Проверки ККТ</a:t>
            </a:r>
          </a:p>
        </p:txBody>
      </p:sp>
      <p:sp>
        <p:nvSpPr>
          <p:cNvPr id="3" name="Объект 2"/>
          <p:cNvSpPr>
            <a:spLocks noGrp="1"/>
          </p:cNvSpPr>
          <p:nvPr>
            <p:ph sz="half" idx="1"/>
          </p:nvPr>
        </p:nvSpPr>
        <p:spPr/>
        <p:txBody>
          <a:bodyPr>
            <a:normAutofit fontScale="62500" lnSpcReduction="20000"/>
          </a:bodyPr>
          <a:lstStyle/>
          <a:p>
            <a:r>
              <a:rPr lang="ru-RU" dirty="0"/>
              <a:t>Исправление ошибки- оформите чек коррекции или возвратный чек в зависимости от вида ошибки и формата фискальных данных, который поддерживает касса.</a:t>
            </a:r>
          </a:p>
          <a:p>
            <a:r>
              <a:rPr lang="ru-RU" dirty="0"/>
              <a:t>Если вы оформили возвратный чек, сообщите в ИФНС об ошибке. Направьте в ИФНС сообщение в произвольной форме в течение трех рабочих дней (</a:t>
            </a:r>
            <a:r>
              <a:rPr lang="ru-RU" dirty="0">
                <a:hlinkClick r:id="rId2"/>
              </a:rPr>
              <a:t>подп. 11 п. 9 приказа ФНС от 29.05.2017 № ММВ-7-20/483@</a:t>
            </a:r>
            <a:r>
              <a:rPr lang="ru-RU" dirty="0"/>
              <a:t>). Если найдут ошибку раньше, чем получат сообщение о корректировке, то штраф (примеч. к </a:t>
            </a:r>
            <a:r>
              <a:rPr lang="ru-RU" dirty="0">
                <a:hlinkClick r:id="rId3"/>
              </a:rPr>
              <a:t>ст. 4.5</a:t>
            </a:r>
            <a:r>
              <a:rPr lang="ru-RU" dirty="0"/>
              <a:t> КоАП, </a:t>
            </a:r>
            <a:r>
              <a:rPr lang="ru-RU" dirty="0">
                <a:hlinkClick r:id="rId4"/>
              </a:rPr>
              <a:t>письмо ФНС от 07.12.2017 № ЕД-4-20/24899</a:t>
            </a:r>
            <a:r>
              <a:rPr lang="ru-RU" dirty="0"/>
              <a:t>).</a:t>
            </a:r>
          </a:p>
          <a:p>
            <a:r>
              <a:rPr lang="ru-RU" dirty="0"/>
              <a:t>Минфин обратил внимание на то, что по чеку, в котором нет QR-кода, учесть затраты в целях расчета налога на прибыль не получится. QR-код — обязательный реквизит кассового чека (</a:t>
            </a:r>
            <a:r>
              <a:rPr lang="ru-RU" dirty="0">
                <a:hlinkClick r:id="rId5"/>
              </a:rPr>
              <a:t>письмо от 05.03.2021 № 03-03-07/15819</a:t>
            </a:r>
            <a:r>
              <a:rPr lang="ru-RU" dirty="0"/>
              <a:t>)</a:t>
            </a:r>
          </a:p>
        </p:txBody>
      </p:sp>
      <p:sp>
        <p:nvSpPr>
          <p:cNvPr id="4" name="Объект 3"/>
          <p:cNvSpPr>
            <a:spLocks noGrp="1"/>
          </p:cNvSpPr>
          <p:nvPr>
            <p:ph sz="half" idx="2"/>
          </p:nvPr>
        </p:nvSpPr>
        <p:spPr/>
        <p:txBody>
          <a:bodyPr>
            <a:normAutofit fontScale="62500" lnSpcReduction="20000"/>
          </a:bodyPr>
          <a:lstStyle/>
          <a:p>
            <a:r>
              <a:rPr lang="ru-RU" dirty="0"/>
              <a:t>Если исправление ошибки с помощью чека коррекции, то сообщать в ИФНС не нужно (</a:t>
            </a:r>
            <a:r>
              <a:rPr lang="ru-RU" dirty="0">
                <a:hlinkClick r:id="rId6"/>
              </a:rPr>
              <a:t>письмо ФНС от 06.08.2018 № ЕД-4-20/15240@</a:t>
            </a:r>
            <a:r>
              <a:rPr lang="ru-RU" dirty="0"/>
              <a:t>)</a:t>
            </a:r>
          </a:p>
          <a:p>
            <a:r>
              <a:rPr lang="ru-RU" dirty="0"/>
              <a:t>Чек коррекции или возвратный чек можно оформить, если:</a:t>
            </a:r>
          </a:p>
          <a:p>
            <a:r>
              <a:rPr lang="ru-RU" dirty="0"/>
              <a:t>не указали наименование товара или указали его неправильно;</a:t>
            </a:r>
          </a:p>
          <a:p>
            <a:r>
              <a:rPr lang="ru-RU" dirty="0"/>
              <a:t>неправильно указали форму расчета;</a:t>
            </a:r>
          </a:p>
          <a:p>
            <a:r>
              <a:rPr lang="ru-RU" dirty="0"/>
              <a:t>пробили два чека на одну покупку;</a:t>
            </a:r>
          </a:p>
          <a:p>
            <a:r>
              <a:rPr lang="ru-RU" dirty="0"/>
              <a:t>по ошибке не выделили НДС;</a:t>
            </a:r>
          </a:p>
          <a:p>
            <a:r>
              <a:rPr lang="ru-RU" dirty="0"/>
              <a:t>неправильно указали режим налогообложения;</a:t>
            </a:r>
          </a:p>
          <a:p>
            <a:r>
              <a:rPr lang="ru-RU" dirty="0"/>
              <a:t>пробили цену ниже, чем нужно;</a:t>
            </a:r>
          </a:p>
          <a:p>
            <a:r>
              <a:rPr lang="ru-RU" dirty="0"/>
              <a:t>не указали Ф. И. О. кассира.</a:t>
            </a:r>
          </a:p>
          <a:p>
            <a:endParaRPr lang="ru-RU" dirty="0"/>
          </a:p>
        </p:txBody>
      </p:sp>
    </p:spTree>
    <p:extLst>
      <p:ext uri="{BB962C8B-B14F-4D97-AF65-F5344CB8AC3E}">
        <p14:creationId xmlns:p14="http://schemas.microsoft.com/office/powerpoint/2010/main" val="4125147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Штрафы ККТ</a:t>
            </a:r>
          </a:p>
        </p:txBody>
      </p:sp>
      <p:sp>
        <p:nvSpPr>
          <p:cNvPr id="3" name="Объект 2"/>
          <p:cNvSpPr>
            <a:spLocks noGrp="1"/>
          </p:cNvSpPr>
          <p:nvPr>
            <p:ph sz="half" idx="1"/>
          </p:nvPr>
        </p:nvSpPr>
        <p:spPr/>
        <p:txBody>
          <a:bodyPr>
            <a:normAutofit fontScale="47500" lnSpcReduction="20000"/>
          </a:bodyPr>
          <a:lstStyle/>
          <a:p>
            <a:r>
              <a:rPr lang="ru-RU" dirty="0"/>
              <a:t>Письмо Федеральной налоговой службы от 15 февраля 2022 г. № АБ-4-20/1791@ “О направлении обзора судебных актов по вопросам привлечения к ответственности по ст. 14.5 КоАП РФ”</a:t>
            </a:r>
          </a:p>
          <a:p>
            <a:r>
              <a:rPr lang="ru-RU" dirty="0"/>
              <a:t>ФНС подготовила обзор судебных актов за IV квартал 2021 г. по вопросам привлечения к ответственности за неприменение ККТ. Отмечается, в частности, следующее:</a:t>
            </a:r>
          </a:p>
          <a:p>
            <a:r>
              <a:rPr lang="ru-RU" dirty="0"/>
              <a:t>- назначат штраф, а не предупреждение, если общество уже было оштрафовано за нарушение санитарно-эпидемиологических требований;</a:t>
            </a:r>
          </a:p>
          <a:p>
            <a:r>
              <a:rPr lang="ru-RU" dirty="0"/>
              <a:t>- штраф заменят на предупреждение, если общество ранее к административной ответственности не привлекалось, хотя совершено несколько правонарушений и все они зафиксированы в одном протоколе;</a:t>
            </a:r>
          </a:p>
          <a:p>
            <a:r>
              <a:rPr lang="ru-RU" dirty="0"/>
              <a:t>- общество не оштрафуют за отсутствие в чеке реквизита "применяемая система налогообложения", т. к. он может не включаться в печатную форму;</a:t>
            </a:r>
          </a:p>
          <a:p>
            <a:r>
              <a:rPr lang="ru-RU" dirty="0"/>
              <a:t>- если смена, в которую осуществлен расчет за услуги перевозки пассажиров, переходит на следующие сутки, то чек может быть сформирован в течение суток, в которые была окончена смена;</a:t>
            </a:r>
          </a:p>
          <a:p>
            <a:r>
              <a:rPr lang="ru-RU" dirty="0"/>
              <a:t>- позиция по использованию одной единицы ККТ для нескольких терминалов банковского платежного агента ошибочна.</a:t>
            </a:r>
          </a:p>
          <a:p>
            <a:endParaRPr lang="ru-RU" dirty="0"/>
          </a:p>
        </p:txBody>
      </p:sp>
      <p:sp>
        <p:nvSpPr>
          <p:cNvPr id="4" name="Объект 3"/>
          <p:cNvSpPr>
            <a:spLocks noGrp="1"/>
          </p:cNvSpPr>
          <p:nvPr>
            <p:ph sz="half" idx="2"/>
          </p:nvPr>
        </p:nvSpPr>
        <p:spPr/>
        <p:txBody>
          <a:bodyPr>
            <a:normAutofit fontScale="47500" lnSpcReduction="20000"/>
          </a:bodyPr>
          <a:lstStyle/>
          <a:p>
            <a:r>
              <a:rPr lang="ru-RU" dirty="0"/>
              <a:t>Если налоговики оштрафовали компанию, но не известили о составлении протокола, административный штраф незаконен. К такому выводу пришел АС Дальневосточного округа (</a:t>
            </a:r>
            <a:r>
              <a:rPr lang="ru-RU" dirty="0">
                <a:hlinkClick r:id="rId2"/>
              </a:rPr>
              <a:t>постановление от 07.12.2021 № А51-6497/2021</a:t>
            </a:r>
            <a:r>
              <a:rPr lang="ru-RU" dirty="0"/>
              <a:t>).</a:t>
            </a:r>
          </a:p>
          <a:p>
            <a:r>
              <a:rPr lang="ru-RU" dirty="0"/>
              <a:t>Налоговики вправе штрафовать вас за нарушение кассовой дисциплины, сроков представления отчетности, сведений, документов и пр. (ст. </a:t>
            </a:r>
            <a:r>
              <a:rPr lang="ru-RU" dirty="0">
                <a:hlinkClick r:id="rId3"/>
              </a:rPr>
              <a:t>15.1</a:t>
            </a:r>
            <a:r>
              <a:rPr lang="ru-RU" dirty="0"/>
              <a:t>, </a:t>
            </a:r>
            <a:r>
              <a:rPr lang="ru-RU" dirty="0">
                <a:hlinkClick r:id="rId4"/>
              </a:rPr>
              <a:t>15.5</a:t>
            </a:r>
            <a:r>
              <a:rPr lang="ru-RU" dirty="0"/>
              <a:t>, </a:t>
            </a:r>
            <a:r>
              <a:rPr lang="ru-RU" dirty="0">
                <a:hlinkClick r:id="rId5"/>
              </a:rPr>
              <a:t>15.6</a:t>
            </a:r>
            <a:r>
              <a:rPr lang="ru-RU" dirty="0"/>
              <a:t> КоАП). Однако при составлении протокола должен присутствовать представитель организации. Ему разъясняют права и обязанности (</a:t>
            </a:r>
            <a:r>
              <a:rPr lang="ru-RU" dirty="0">
                <a:hlinkClick r:id="rId6"/>
              </a:rPr>
              <a:t>ч. 3 ст. 28.2 КоАП</a:t>
            </a:r>
            <a:r>
              <a:rPr lang="ru-RU" dirty="0"/>
              <a:t>). Нарушителя надо заранее уведомить о дате и месте составления протокола (</a:t>
            </a:r>
            <a:r>
              <a:rPr lang="ru-RU" dirty="0">
                <a:hlinkClick r:id="rId7"/>
              </a:rPr>
              <a:t>ч. 2 ст. 28.2 КоАП</a:t>
            </a:r>
            <a:r>
              <a:rPr lang="ru-RU" dirty="0"/>
              <a:t>). Без него можно обойтись, только если он проигнорировал уведомление (</a:t>
            </a:r>
            <a:r>
              <a:rPr lang="ru-RU" dirty="0">
                <a:hlinkClick r:id="rId8"/>
              </a:rPr>
              <a:t>ч. 4.1 ст. 28.2 КоАП</a:t>
            </a:r>
            <a:r>
              <a:rPr lang="ru-RU" dirty="0"/>
              <a:t>).</a:t>
            </a:r>
          </a:p>
          <a:p>
            <a:r>
              <a:rPr lang="ru-RU" dirty="0"/>
              <a:t>В указанном споре инспекция направила уведомление по адресу регистрации ИП, но он его не получил. ИП доказал, что его права нарушены. Ведь он не мог приводить аргументы в свою защиту при составлении протокола. Контролеры и ранее проигрывали подобные споры (</a:t>
            </a:r>
            <a:r>
              <a:rPr lang="ru-RU" dirty="0">
                <a:hlinkClick r:id="rId9"/>
              </a:rPr>
              <a:t>постановление АС Поволжского округа от 14.08.2019 № А06-12414/2018</a:t>
            </a:r>
            <a:r>
              <a:rPr lang="ru-RU" dirty="0"/>
              <a:t>).</a:t>
            </a:r>
          </a:p>
          <a:p>
            <a:endParaRPr lang="ru-RU" dirty="0"/>
          </a:p>
        </p:txBody>
      </p:sp>
    </p:spTree>
    <p:extLst>
      <p:ext uri="{BB962C8B-B14F-4D97-AF65-F5344CB8AC3E}">
        <p14:creationId xmlns:p14="http://schemas.microsoft.com/office/powerpoint/2010/main" val="2939630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5334000" cy="1325563"/>
          </a:xfrm>
        </p:spPr>
        <p:txBody>
          <a:bodyPr/>
          <a:lstStyle/>
          <a:p>
            <a:r>
              <a:rPr lang="ru-RU"/>
              <a:t>Смягчить </a:t>
            </a:r>
            <a:r>
              <a:rPr lang="ru-RU" dirty="0"/>
              <a:t>штрафы</a:t>
            </a:r>
          </a:p>
        </p:txBody>
      </p:sp>
      <p:sp>
        <p:nvSpPr>
          <p:cNvPr id="3" name="Объект 2"/>
          <p:cNvSpPr>
            <a:spLocks noGrp="1"/>
          </p:cNvSpPr>
          <p:nvPr>
            <p:ph sz="half" idx="1"/>
          </p:nvPr>
        </p:nvSpPr>
        <p:spPr/>
        <p:txBody>
          <a:bodyPr>
            <a:noAutofit/>
          </a:bodyPr>
          <a:lstStyle/>
          <a:p>
            <a:r>
              <a:rPr lang="ru-RU" sz="1400" dirty="0"/>
              <a:t>С 06.04.22 г. вступили в действие поправки к Административному кодексу в сторону смягчения ответственности для МСП. </a:t>
            </a:r>
          </a:p>
          <a:p>
            <a:r>
              <a:rPr lang="ru-RU" sz="1400" dirty="0"/>
              <a:t>1. Нарушение, которое налоговики нашли в первый раз, заменяется предупреждением. </a:t>
            </a:r>
          </a:p>
          <a:p>
            <a:r>
              <a:rPr lang="ru-RU" sz="1400" dirty="0"/>
              <a:t>Главное, чтобы оно действительно было совершено впервые, выявлено в ходе </a:t>
            </a:r>
            <a:r>
              <a:rPr lang="ru-RU" sz="1400" dirty="0" err="1"/>
              <a:t>гос</a:t>
            </a:r>
            <a:r>
              <a:rPr lang="ru-RU" sz="1400" dirty="0"/>
              <a:t>- или муниципального контроля и не было связано с причинением вреда и имущественным ущербом. </a:t>
            </a:r>
          </a:p>
          <a:p>
            <a:r>
              <a:rPr lang="ru-RU" sz="1400" dirty="0"/>
              <a:t>Ещё нужно отследить, что этого нарушения точно нет в ч. 2 ст. 4.1.1 КоАП. </a:t>
            </a:r>
          </a:p>
          <a:p>
            <a:r>
              <a:rPr lang="ru-RU" sz="1400" dirty="0"/>
              <a:t>2. Штрафа не будет, если компания хоть что-то делала для того, чтобы не допустить нарушения.</a:t>
            </a:r>
          </a:p>
          <a:p>
            <a:r>
              <a:rPr lang="ru-RU" sz="1400" dirty="0"/>
              <a:t>Это возможно, если и компания, и её сотрудник проходят по одному административному делу. Тем более, если сотрудник уже привлечен к ответственности. </a:t>
            </a:r>
          </a:p>
          <a:p>
            <a:r>
              <a:rPr lang="ru-RU" sz="1400" dirty="0"/>
              <a:t>3. Если штрафа всё-таки не избежать, для малых и </a:t>
            </a:r>
            <a:r>
              <a:rPr lang="ru-RU" sz="1400" dirty="0" err="1"/>
              <a:t>микрокомпаний</a:t>
            </a:r>
            <a:r>
              <a:rPr lang="ru-RU" sz="1400" dirty="0"/>
              <a:t> он будет такой же, как для ИП, то есть в разы меньше. А если после проверки штрафов будет несколько, выпишут один. </a:t>
            </a:r>
          </a:p>
          <a:p>
            <a:r>
              <a:rPr lang="ru-RU" sz="1400" dirty="0"/>
              <a:t> </a:t>
            </a:r>
          </a:p>
        </p:txBody>
      </p:sp>
      <p:sp>
        <p:nvSpPr>
          <p:cNvPr id="4" name="Объект 3"/>
          <p:cNvSpPr>
            <a:spLocks noGrp="1"/>
          </p:cNvSpPr>
          <p:nvPr>
            <p:ph sz="half" idx="2"/>
          </p:nvPr>
        </p:nvSpPr>
        <p:spPr>
          <a:xfrm>
            <a:off x="6172200" y="166255"/>
            <a:ext cx="5181600" cy="6010708"/>
          </a:xfrm>
        </p:spPr>
        <p:txBody>
          <a:bodyPr>
            <a:normAutofit fontScale="40000" lnSpcReduction="20000"/>
          </a:bodyPr>
          <a:lstStyle/>
          <a:p>
            <a:r>
              <a:rPr lang="ru-RU" dirty="0"/>
              <a:t>     </a:t>
            </a:r>
          </a:p>
          <a:p>
            <a:r>
              <a:rPr lang="ru-RU" dirty="0"/>
              <a:t>Причем ИП-</a:t>
            </a:r>
            <a:r>
              <a:rPr lang="ru-RU" dirty="0" err="1"/>
              <a:t>шные</a:t>
            </a:r>
            <a:r>
              <a:rPr lang="ru-RU" dirty="0"/>
              <a:t> штрафы будут применяться по верхней шкале. Для сравнения, штраф для компаний за нарушение трудового законодательства – 50 000 рублей, а для ИП всего 5 000. Чувствуете разницу?</a:t>
            </a:r>
          </a:p>
          <a:p>
            <a:r>
              <a:rPr lang="ru-RU" dirty="0"/>
              <a:t>Если же у вас малое или </a:t>
            </a:r>
            <a:r>
              <a:rPr lang="ru-RU" dirty="0" err="1"/>
              <a:t>микропредприятие</a:t>
            </a:r>
            <a:r>
              <a:rPr lang="ru-RU" dirty="0"/>
              <a:t>, наказание будет на уровне минимального штрафа для должностного лица.</a:t>
            </a:r>
          </a:p>
          <a:p>
            <a:r>
              <a:rPr lang="ru-RU" dirty="0"/>
              <a:t>Кстати, если вам уже выписаны штрафы по проверкам, но вы не поторопились их уплатить, сейчас их тоже можно уменьшить. </a:t>
            </a:r>
          </a:p>
          <a:p>
            <a:r>
              <a:rPr lang="ru-RU" dirty="0"/>
              <a:t>Это не получится только в одном случае – если они уже уплачены в бюджет. Закон обратной силы не имеет.</a:t>
            </a:r>
          </a:p>
          <a:p>
            <a:r>
              <a:rPr lang="ru-RU" dirty="0"/>
              <a:t>Как действовать, чтобы уменьшить штрафы?</a:t>
            </a:r>
          </a:p>
          <a:p>
            <a:r>
              <a:rPr lang="ru-RU" dirty="0"/>
              <a:t>1. Если дело не рассмотрено и постановление ещё не вынесено, пишите ходатайство в налоговую или суд о том, что у вас есть право уменьшить штрафные санкции в соответствии с последними изменениями в КоАП.</a:t>
            </a:r>
          </a:p>
          <a:p>
            <a:r>
              <a:rPr lang="ru-RU" dirty="0"/>
              <a:t>Для этого могут понадобиться дополнительные документы, тогда просите продлить срок рассмотрения дела. Его можно увеличить на 2 месяца. Спокойно всё соберёте.</a:t>
            </a:r>
          </a:p>
          <a:p>
            <a:r>
              <a:rPr lang="ru-RU" dirty="0"/>
              <a:t>2. Если постановление уже вынесено, но ещё не вступило в силу, обжалуйте в вышестоящую инстанцию или суд в течение 10 дней со дня получения. </a:t>
            </a:r>
          </a:p>
          <a:p>
            <a:r>
              <a:rPr lang="ru-RU" dirty="0"/>
              <a:t>Вышестоящие рассмотрят жалобу за 10 дней, а суд за 2 месяца. </a:t>
            </a:r>
          </a:p>
          <a:p>
            <a:r>
              <a:rPr lang="ru-RU" dirty="0"/>
              <a:t>Но есть исключение – если по выявленным нарушениям предполагается приостановка деятельности, то суд рассмотрит жалобу за рекордные 5 дней. </a:t>
            </a:r>
          </a:p>
          <a:p>
            <a:r>
              <a:rPr lang="ru-RU" dirty="0"/>
              <a:t>3. Если постановление о штрафе уже вступило в силу, нужно подать жалобу о его пересмотре. Сделать это можно в любой момент до его исполнения, то есть до уплаты штрафа.</a:t>
            </a:r>
          </a:p>
          <a:p>
            <a:r>
              <a:rPr lang="ru-RU" dirty="0"/>
              <a:t>Жалобу подавайте в апелляционный, кассационный или ВС соответственно, с приложением копий постановлений и решений предыдущих судов.</a:t>
            </a:r>
          </a:p>
          <a:p>
            <a:r>
              <a:rPr lang="ru-RU" dirty="0"/>
              <a:t>В случае, если штраф всё-таки взыщут уже после вступления в силу решения суда в вашу пользу, его можно вернуть.</a:t>
            </a:r>
          </a:p>
          <a:p>
            <a:r>
              <a:rPr lang="ru-RU" dirty="0"/>
              <a:t>Действуйте, господа предприниматели. Государство-таки идёт на уступки для бизнеса.</a:t>
            </a:r>
          </a:p>
          <a:p>
            <a:endParaRPr lang="ru-RU" dirty="0"/>
          </a:p>
        </p:txBody>
      </p:sp>
    </p:spTree>
    <p:extLst>
      <p:ext uri="{BB962C8B-B14F-4D97-AF65-F5344CB8AC3E}">
        <p14:creationId xmlns:p14="http://schemas.microsoft.com/office/powerpoint/2010/main" val="2041679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Банкротство</a:t>
            </a:r>
          </a:p>
        </p:txBody>
      </p:sp>
      <p:sp>
        <p:nvSpPr>
          <p:cNvPr id="3" name="Содержимое 2"/>
          <p:cNvSpPr>
            <a:spLocks noGrp="1"/>
          </p:cNvSpPr>
          <p:nvPr>
            <p:ph sz="half" idx="1"/>
          </p:nvPr>
        </p:nvSpPr>
        <p:spPr/>
        <p:txBody>
          <a:bodyPr>
            <a:normAutofit fontScale="77500" lnSpcReduction="20000"/>
          </a:bodyPr>
          <a:lstStyle/>
          <a:p>
            <a:r>
              <a:rPr lang="ru-RU" dirty="0"/>
              <a:t>ВС не пустил в реестр выкупившего долг </a:t>
            </a:r>
            <a:r>
              <a:rPr lang="ru-RU" dirty="0" err="1"/>
              <a:t>аффилированного</a:t>
            </a:r>
            <a:r>
              <a:rPr lang="ru-RU" dirty="0"/>
              <a:t> кредитора. Контролируемые Банкротство усложнили ВС РФ от 25.04.2022 N 305-ЭС21-29686 по делу N А40-161499/2020</a:t>
            </a:r>
          </a:p>
          <a:p>
            <a:r>
              <a:rPr lang="ru-RU" dirty="0"/>
              <a:t>Продал землю ниже кадастровой стоимости в семь раз, рыночной – более чем в девять раз- сделка оспорена ВС РФ № 305-ЭС21-21196 (5) от 11.08.2022 г. по делу о банкротстве ООО «Константа» </a:t>
            </a:r>
          </a:p>
          <a:p>
            <a:endParaRPr lang="ru-RU" dirty="0"/>
          </a:p>
        </p:txBody>
      </p:sp>
      <p:sp>
        <p:nvSpPr>
          <p:cNvPr id="4" name="Содержимое 3"/>
          <p:cNvSpPr>
            <a:spLocks noGrp="1"/>
          </p:cNvSpPr>
          <p:nvPr>
            <p:ph sz="half" idx="2"/>
          </p:nvPr>
        </p:nvSpPr>
        <p:spPr/>
        <p:txBody>
          <a:bodyPr>
            <a:normAutofit fontScale="77500" lnSpcReduction="20000"/>
          </a:bodyPr>
          <a:lstStyle/>
          <a:p>
            <a:r>
              <a:rPr lang="ru-RU" dirty="0"/>
              <a:t>Для отстранения арбитражного управляющего достаточно установить его фактическую заинтересованность и отсутствие независимости </a:t>
            </a:r>
            <a:r>
              <a:rPr lang="ru-RU" b="1" dirty="0"/>
              <a:t>Дело о банкротстве:</a:t>
            </a:r>
            <a:r>
              <a:rPr lang="ru-RU" dirty="0"/>
              <a:t> № </a:t>
            </a:r>
            <a:r>
              <a:rPr lang="ru-RU" dirty="0">
                <a:hlinkClick r:id="rId2"/>
              </a:rPr>
              <a:t>А56-71414/2013</a:t>
            </a:r>
            <a:r>
              <a:rPr lang="ru-RU" dirty="0"/>
              <a:t>, должник – ООО «Веста СПб»</a:t>
            </a:r>
          </a:p>
          <a:p>
            <a:endParaRPr lang="ru-RU" dirty="0"/>
          </a:p>
          <a:p>
            <a:r>
              <a:rPr lang="ru-RU" dirty="0"/>
              <a:t>Прощенный долг по мировому соглашению включается в доход. Если банкроту простили долг по мировому соглашению, то с него нужно будет уплатить налог на прибыль в обычном порядке. </a:t>
            </a:r>
            <a:r>
              <a:rPr lang="ru-RU" b="1" dirty="0"/>
              <a:t>Письмо Минфина России от 19.07.2022 г. № 03-03-06/1/69565</a:t>
            </a:r>
          </a:p>
          <a:p>
            <a:endParaRPr lang="ru-RU" dirty="0"/>
          </a:p>
          <a:p>
            <a:endParaRPr lang="ru-RU" dirty="0"/>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Банкротство</a:t>
            </a:r>
          </a:p>
        </p:txBody>
      </p:sp>
      <p:sp>
        <p:nvSpPr>
          <p:cNvPr id="3" name="Содержимое 2"/>
          <p:cNvSpPr>
            <a:spLocks noGrp="1"/>
          </p:cNvSpPr>
          <p:nvPr>
            <p:ph sz="half" idx="1"/>
          </p:nvPr>
        </p:nvSpPr>
        <p:spPr/>
        <p:txBody>
          <a:bodyPr>
            <a:normAutofit fontScale="62500" lnSpcReduction="20000"/>
          </a:bodyPr>
          <a:lstStyle/>
          <a:p>
            <a:r>
              <a:rPr lang="ru-RU" dirty="0"/>
              <a:t>Если ты банкрот, то запись о недостоверности адреса может быть внесена в ЕГРЮЛ. А убирать ее обязанность арбитражного управляющего. Подаём заявление по форме № Р13014 Письмо Минфина от 08.06.2022 № 03-12-13/54210</a:t>
            </a:r>
          </a:p>
          <a:p>
            <a:r>
              <a:rPr lang="ru-RU" dirty="0"/>
              <a:t>Для истребования базы 1С управляющий должен обосновать, как ее отсутствие влияет на формирование конкурсной массы АС ЗСО от 20 июля 2022 </a:t>
            </a:r>
            <a:r>
              <a:rPr lang="ru-RU" dirty="0" err="1"/>
              <a:t>года№</a:t>
            </a:r>
            <a:r>
              <a:rPr lang="ru-RU" dirty="0"/>
              <a:t> </a:t>
            </a:r>
            <a:r>
              <a:rPr lang="ru-RU" dirty="0">
                <a:hlinkClick r:id="rId2"/>
              </a:rPr>
              <a:t>А46-14122/2020</a:t>
            </a:r>
            <a:r>
              <a:rPr lang="ru-RU" dirty="0"/>
              <a:t>, должник – ООО «Деловой центр «Бизнес-Сити» не доказал невозможность восстановления данных. Суд округа остался на стороне первой инстанции, пояснив, что управляющий не привел доводов о неполноте переданных ему документов и необходимости восстановить базу 1С.</a:t>
            </a:r>
          </a:p>
          <a:p>
            <a:br>
              <a:rPr lang="ru-RU" b="1" dirty="0"/>
            </a:br>
            <a:endParaRPr lang="ru-RU" dirty="0"/>
          </a:p>
          <a:p>
            <a:endParaRPr lang="ru-RU" dirty="0"/>
          </a:p>
          <a:p>
            <a:endParaRPr lang="ru-RU" dirty="0"/>
          </a:p>
        </p:txBody>
      </p:sp>
      <p:sp>
        <p:nvSpPr>
          <p:cNvPr id="4" name="Содержимое 3"/>
          <p:cNvSpPr>
            <a:spLocks noGrp="1"/>
          </p:cNvSpPr>
          <p:nvPr>
            <p:ph sz="half" idx="2"/>
          </p:nvPr>
        </p:nvSpPr>
        <p:spPr/>
        <p:txBody>
          <a:bodyPr>
            <a:normAutofit fontScale="62500" lnSpcReduction="20000"/>
          </a:bodyPr>
          <a:lstStyle/>
          <a:p>
            <a:r>
              <a:rPr lang="ru-RU" dirty="0"/>
              <a:t>СКЭС ВС РФ: за </a:t>
            </a:r>
            <a:r>
              <a:rPr lang="ru-RU" dirty="0" err="1"/>
              <a:t>юрлицо</a:t>
            </a:r>
            <a:r>
              <a:rPr lang="ru-RU" dirty="0"/>
              <a:t>, допустившее неуплату налога, </a:t>
            </a:r>
            <a:r>
              <a:rPr lang="ru-RU" dirty="0" err="1"/>
              <a:t>субсидиарно</a:t>
            </a:r>
            <a:r>
              <a:rPr lang="ru-RU" dirty="0"/>
              <a:t> отвечают его контролирующие лица ВС РФ от 21 июля  № 306-ЭС22-4660 по </a:t>
            </a:r>
            <a:r>
              <a:rPr lang="ru-RU" dirty="0">
                <a:hlinkClick r:id="rId3"/>
              </a:rPr>
              <a:t>делу</a:t>
            </a:r>
            <a:r>
              <a:rPr lang="ru-RU" dirty="0"/>
              <a:t> № А55-22970/2020 о привлечении к субсидиарной ответственности двух граждан, ранее контролировавших деятельность организации, допустившей неуплату НДС в бюджет.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8">
            <a:extLst>
              <a:ext uri="{FF2B5EF4-FFF2-40B4-BE49-F238E27FC236}">
                <a16:creationId xmlns:a16="http://schemas.microsoft.com/office/drawing/2014/main" id="{6A3BAEBF-7E82-49F5-9463-8AC80A4328F2}"/>
              </a:ext>
            </a:extLst>
          </p:cNvPr>
          <p:cNvSpPr/>
          <p:nvPr/>
        </p:nvSpPr>
        <p:spPr>
          <a:xfrm>
            <a:off x="10835171" y="0"/>
            <a:ext cx="1356828" cy="1477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C00000"/>
              </a:solidFill>
              <a:effectLst/>
              <a:uLnTx/>
              <a:uFillTx/>
              <a:latin typeface="PT Sans" charset="-52"/>
              <a:ea typeface="PT Sans" charset="-52"/>
              <a:cs typeface="PT Sans" charset="-52"/>
            </a:endParaRPr>
          </a:p>
        </p:txBody>
      </p:sp>
      <p:sp>
        <p:nvSpPr>
          <p:cNvPr id="21" name="Rectangle 18">
            <a:extLst>
              <a:ext uri="{FF2B5EF4-FFF2-40B4-BE49-F238E27FC236}">
                <a16:creationId xmlns:a16="http://schemas.microsoft.com/office/drawing/2014/main" id="{4FEBCB38-E188-4A76-B08F-9B562DA8D672}"/>
              </a:ext>
            </a:extLst>
          </p:cNvPr>
          <p:cNvSpPr/>
          <p:nvPr/>
        </p:nvSpPr>
        <p:spPr>
          <a:xfrm>
            <a:off x="2941007" y="0"/>
            <a:ext cx="7835514" cy="1477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C00000"/>
              </a:solidFill>
              <a:effectLst/>
              <a:uLnTx/>
              <a:uFillTx/>
              <a:latin typeface="PT Sans" charset="-52"/>
              <a:ea typeface="PT Sans" charset="-52"/>
              <a:cs typeface="PT Sans" charset="-52"/>
            </a:endParaRPr>
          </a:p>
        </p:txBody>
      </p:sp>
      <p:sp>
        <p:nvSpPr>
          <p:cNvPr id="22" name="Rectangle 18">
            <a:extLst>
              <a:ext uri="{FF2B5EF4-FFF2-40B4-BE49-F238E27FC236}">
                <a16:creationId xmlns:a16="http://schemas.microsoft.com/office/drawing/2014/main" id="{B5849E7D-A6DB-45AA-8AEC-8D52B1560B82}"/>
              </a:ext>
            </a:extLst>
          </p:cNvPr>
          <p:cNvSpPr/>
          <p:nvPr/>
        </p:nvSpPr>
        <p:spPr>
          <a:xfrm>
            <a:off x="1" y="0"/>
            <a:ext cx="2891644" cy="1477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C00000"/>
              </a:solidFill>
              <a:effectLst/>
              <a:uLnTx/>
              <a:uFillTx/>
              <a:latin typeface="PT Sans" charset="-52"/>
              <a:ea typeface="PT Sans" charset="-52"/>
              <a:cs typeface="PT Sans" charset="-52"/>
            </a:endParaRPr>
          </a:p>
        </p:txBody>
      </p:sp>
      <p:sp>
        <p:nvSpPr>
          <p:cNvPr id="27" name="TextBox 26">
            <a:extLst>
              <a:ext uri="{FF2B5EF4-FFF2-40B4-BE49-F238E27FC236}">
                <a16:creationId xmlns:a16="http://schemas.microsoft.com/office/drawing/2014/main" id="{F0FE6F30-0674-45E9-B560-0419ED86B809}"/>
              </a:ext>
            </a:extLst>
          </p:cNvPr>
          <p:cNvSpPr txBox="1"/>
          <p:nvPr/>
        </p:nvSpPr>
        <p:spPr>
          <a:xfrm>
            <a:off x="3251685" y="230452"/>
            <a:ext cx="7272807" cy="984885"/>
          </a:xfrm>
          <a:prstGeom prst="rect">
            <a:avLst/>
          </a:prstGeom>
          <a:noFill/>
        </p:spPr>
        <p:txBody>
          <a:bodyPr wrap="square" lIns="0" tIns="0" rIns="0" bIns="0" rtlCol="0" anchor="ctr" anchorCtr="0">
            <a:spAutoFit/>
          </a:bodyPr>
          <a:lstStyle/>
          <a:p>
            <a:pPr marL="0" marR="0" lvl="0" indent="0" algn="just"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srgbClr val="C00000"/>
                </a:solidFill>
                <a:effectLst/>
                <a:uLnTx/>
                <a:uFillTx/>
                <a:latin typeface="PT Sans" charset="-52"/>
                <a:ea typeface="PT Sans" charset="-52"/>
                <a:cs typeface="PT Sans" charset="-52"/>
              </a:rPr>
              <a:t>ПОВЫШЕНИЕ ЭФФЕКТИВНОСТИ ИСПОЛЬЗОВАНИЯ ИНСТРУМЕНТОВ НАЛОГОВОГО АДМИНИСТРИРОВАНИЯ, НАПРАВЛЕННЫХ НА МОТИВИРОВАНИЕ НАЛОГОПЛАТЕЛЬЩИКОВ К ДОБРОВОЛЬНОЙ УПЛАТЕ НАЛОГОВ И СБОРОВ И ПРИМЕНЕНИЮ В СДЕЛКАХ ЦЕН, СООТВЕТСТВУЮЩИХ РЫНОЧНЫМ</a:t>
            </a:r>
          </a:p>
        </p:txBody>
      </p:sp>
      <p:sp>
        <p:nvSpPr>
          <p:cNvPr id="9" name="TextBox 8">
            <a:extLst>
              <a:ext uri="{FF2B5EF4-FFF2-40B4-BE49-F238E27FC236}">
                <a16:creationId xmlns:a16="http://schemas.microsoft.com/office/drawing/2014/main" id="{9CD0FB40-DC21-455F-8E3D-25C6673B0DA8}"/>
              </a:ext>
            </a:extLst>
          </p:cNvPr>
          <p:cNvSpPr txBox="1"/>
          <p:nvPr/>
        </p:nvSpPr>
        <p:spPr>
          <a:xfrm>
            <a:off x="10835171" y="152545"/>
            <a:ext cx="1356829" cy="1477328"/>
          </a:xfrm>
          <a:prstGeom prst="rect">
            <a:avLst/>
          </a:prstGeom>
          <a:noFill/>
        </p:spPr>
        <p:txBody>
          <a:bodyPr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9600" b="1" i="0" u="none" strike="noStrike" kern="1200" cap="none" spc="0" normalizeH="0" baseline="0" noProof="0" dirty="0">
                <a:ln>
                  <a:noFill/>
                </a:ln>
                <a:effectLst/>
                <a:uLnTx/>
                <a:uFillTx/>
                <a:latin typeface="PT Sans" charset="-52"/>
                <a:ea typeface="PT Sans" charset="-52"/>
                <a:cs typeface="PT Sans" charset="-52"/>
              </a:rPr>
              <a:t>5</a:t>
            </a:r>
          </a:p>
        </p:txBody>
      </p:sp>
      <p:sp>
        <p:nvSpPr>
          <p:cNvPr id="10" name="TextBox 9">
            <a:extLst>
              <a:ext uri="{FF2B5EF4-FFF2-40B4-BE49-F238E27FC236}">
                <a16:creationId xmlns:a16="http://schemas.microsoft.com/office/drawing/2014/main" id="{EE2E9C93-1672-43A7-B38F-8ADA6CDF6B8F}"/>
              </a:ext>
            </a:extLst>
          </p:cNvPr>
          <p:cNvSpPr txBox="1"/>
          <p:nvPr/>
        </p:nvSpPr>
        <p:spPr>
          <a:xfrm>
            <a:off x="11228499" y="152545"/>
            <a:ext cx="492443" cy="246221"/>
          </a:xfrm>
          <a:prstGeom prst="rect">
            <a:avLst/>
          </a:prstGeom>
          <a:noFill/>
        </p:spPr>
        <p:txBody>
          <a:bodyPr vert="horz"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effectLst/>
                <a:uLnTx/>
                <a:uFillTx/>
                <a:latin typeface="PT Sans" charset="-52"/>
                <a:ea typeface="PT Sans" charset="-52"/>
                <a:cs typeface="PT Sans" charset="-52"/>
              </a:rPr>
              <a:t>ЦЕЛЬ</a:t>
            </a:r>
          </a:p>
        </p:txBody>
      </p:sp>
      <p:cxnSp>
        <p:nvCxnSpPr>
          <p:cNvPr id="3" name="Прямая соединительная линия 2">
            <a:extLst>
              <a:ext uri="{FF2B5EF4-FFF2-40B4-BE49-F238E27FC236}">
                <a16:creationId xmlns:a16="http://schemas.microsoft.com/office/drawing/2014/main" id="{F7BDC380-275D-4196-9A72-171728060D91}"/>
              </a:ext>
            </a:extLst>
          </p:cNvPr>
          <p:cNvCxnSpPr>
            <a:cxnSpLocks/>
          </p:cNvCxnSpPr>
          <p:nvPr/>
        </p:nvCxnSpPr>
        <p:spPr>
          <a:xfrm>
            <a:off x="6096000" y="1477328"/>
            <a:ext cx="0" cy="538067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a:extLst>
              <a:ext uri="{FF2B5EF4-FFF2-40B4-BE49-F238E27FC236}">
                <a16:creationId xmlns:a16="http://schemas.microsoft.com/office/drawing/2014/main" id="{F7BDC380-275D-4196-9A72-171728060D91}"/>
              </a:ext>
            </a:extLst>
          </p:cNvPr>
          <p:cNvCxnSpPr>
            <a:cxnSpLocks/>
          </p:cNvCxnSpPr>
          <p:nvPr/>
        </p:nvCxnSpPr>
        <p:spPr>
          <a:xfrm>
            <a:off x="6071320" y="1477328"/>
            <a:ext cx="0" cy="538067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Rectangle 29">
            <a:extLst>
              <a:ext uri="{FF2B5EF4-FFF2-40B4-BE49-F238E27FC236}">
                <a16:creationId xmlns:a16="http://schemas.microsoft.com/office/drawing/2014/main" id="{C02A69C5-B866-48E7-AC6E-BF13E1940649}"/>
              </a:ext>
            </a:extLst>
          </p:cNvPr>
          <p:cNvSpPr/>
          <p:nvPr/>
        </p:nvSpPr>
        <p:spPr>
          <a:xfrm>
            <a:off x="335360" y="1642650"/>
            <a:ext cx="4299172" cy="258532"/>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200" b="1" i="0" u="none" strike="noStrike" kern="1200" cap="none" spc="0" normalizeH="0" baseline="0" noProof="0" dirty="0">
                <a:ln>
                  <a:noFill/>
                </a:ln>
                <a:effectLst/>
                <a:uLnTx/>
                <a:uFillTx/>
                <a:latin typeface="PT Sans" charset="-52"/>
                <a:ea typeface="PT Sans" charset="-52"/>
                <a:cs typeface="PT Sans" charset="-52"/>
              </a:rPr>
              <a:t>ЗАДАЧИ:</a:t>
            </a:r>
          </a:p>
        </p:txBody>
      </p:sp>
      <p:sp>
        <p:nvSpPr>
          <p:cNvPr id="47" name="Rectangle 29">
            <a:extLst>
              <a:ext uri="{FF2B5EF4-FFF2-40B4-BE49-F238E27FC236}">
                <a16:creationId xmlns:a16="http://schemas.microsoft.com/office/drawing/2014/main" id="{727CE39B-01B9-4FDF-A99A-12DD143DA4C5}"/>
              </a:ext>
            </a:extLst>
          </p:cNvPr>
          <p:cNvSpPr/>
          <p:nvPr/>
        </p:nvSpPr>
        <p:spPr>
          <a:xfrm>
            <a:off x="6477349" y="1642650"/>
            <a:ext cx="4299172" cy="258532"/>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200" b="1" i="0" u="none" strike="noStrike" kern="1200" cap="none" spc="0" normalizeH="0" baseline="0" noProof="0" dirty="0">
                <a:ln>
                  <a:noFill/>
                </a:ln>
                <a:effectLst/>
                <a:uLnTx/>
                <a:uFillTx/>
                <a:latin typeface="PT Sans" charset="-52"/>
                <a:ea typeface="PT Sans" charset="-52"/>
                <a:cs typeface="PT Sans" charset="-52"/>
              </a:rPr>
              <a:t>ОЖИДАЕМЫЙ РЕЗУЛЬТАТ:</a:t>
            </a:r>
          </a:p>
        </p:txBody>
      </p:sp>
      <p:sp>
        <p:nvSpPr>
          <p:cNvPr id="48" name="Pentagon 16">
            <a:extLst>
              <a:ext uri="{FF2B5EF4-FFF2-40B4-BE49-F238E27FC236}">
                <a16:creationId xmlns:a16="http://schemas.microsoft.com/office/drawing/2014/main" id="{24B814AA-5562-4895-AB90-EE835EAF9FC4}"/>
              </a:ext>
            </a:extLst>
          </p:cNvPr>
          <p:cNvSpPr/>
          <p:nvPr/>
        </p:nvSpPr>
        <p:spPr>
          <a:xfrm>
            <a:off x="16980" y="1924780"/>
            <a:ext cx="5912957" cy="1231671"/>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sp>
        <p:nvSpPr>
          <p:cNvPr id="49" name="Rectangle 29">
            <a:extLst>
              <a:ext uri="{FF2B5EF4-FFF2-40B4-BE49-F238E27FC236}">
                <a16:creationId xmlns:a16="http://schemas.microsoft.com/office/drawing/2014/main" id="{CB786E49-3A7C-4106-B268-0227FD644F06}"/>
              </a:ext>
            </a:extLst>
          </p:cNvPr>
          <p:cNvSpPr/>
          <p:nvPr/>
        </p:nvSpPr>
        <p:spPr>
          <a:xfrm>
            <a:off x="960049" y="2027926"/>
            <a:ext cx="4656618" cy="1424301"/>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t>ИСПОЛЬЗОВАНИЕ КРИТЕРИЕВ ОЦЕНКИ НАЛОГОВЫХ РИСКОВ ДЛЯ ЭФФЕКТИВНОГО ВЫЯВЛЕНИЯ НАЛОГОПЛАТЕЛЬЩИКОВ </a:t>
            </a:r>
            <a:b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br>
            <a: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t>И КОНТРОЛИРУЕМЫХ СДЕЛОК, ПОПАДАЮЩИХ В ЗОНУ РИСКА НАРУШЕНИЯ НАЛОГОВОГО ЗАКОНОДАТЕЛЬСТВА</a:t>
            </a:r>
          </a:p>
        </p:txBody>
      </p:sp>
      <p:sp>
        <p:nvSpPr>
          <p:cNvPr id="50" name="TextBox 49">
            <a:extLst>
              <a:ext uri="{FF2B5EF4-FFF2-40B4-BE49-F238E27FC236}">
                <a16:creationId xmlns:a16="http://schemas.microsoft.com/office/drawing/2014/main" id="{4C4752D0-5542-47F7-A6D4-91C18B084938}"/>
              </a:ext>
            </a:extLst>
          </p:cNvPr>
          <p:cNvSpPr txBox="1"/>
          <p:nvPr/>
        </p:nvSpPr>
        <p:spPr>
          <a:xfrm>
            <a:off x="-33146" y="2020826"/>
            <a:ext cx="950437" cy="1107996"/>
          </a:xfrm>
          <a:prstGeom prst="rect">
            <a:avLst/>
          </a:prstGeom>
          <a:noFill/>
        </p:spPr>
        <p:txBody>
          <a:bodyPr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7200" b="1" i="0" u="none" strike="noStrike" kern="1200" cap="none" spc="0" normalizeH="0" baseline="0" noProof="0" dirty="0">
                <a:ln>
                  <a:noFill/>
                </a:ln>
                <a:effectLst/>
                <a:uLnTx/>
                <a:uFillTx/>
                <a:latin typeface="PT Sans" charset="-52"/>
                <a:ea typeface="PT Sans" charset="-52"/>
                <a:cs typeface="PT Sans" charset="-52"/>
              </a:rPr>
              <a:t>1</a:t>
            </a:r>
          </a:p>
        </p:txBody>
      </p:sp>
      <p:sp>
        <p:nvSpPr>
          <p:cNvPr id="60" name="Pentagon 16">
            <a:extLst>
              <a:ext uri="{FF2B5EF4-FFF2-40B4-BE49-F238E27FC236}">
                <a16:creationId xmlns:a16="http://schemas.microsoft.com/office/drawing/2014/main" id="{F376E41D-7383-4B42-A456-CD26A4FB0CF5}"/>
              </a:ext>
            </a:extLst>
          </p:cNvPr>
          <p:cNvSpPr/>
          <p:nvPr/>
        </p:nvSpPr>
        <p:spPr>
          <a:xfrm>
            <a:off x="3008" y="3425705"/>
            <a:ext cx="5912957" cy="1231671"/>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sp>
        <p:nvSpPr>
          <p:cNvPr id="61" name="TextBox 60">
            <a:extLst>
              <a:ext uri="{FF2B5EF4-FFF2-40B4-BE49-F238E27FC236}">
                <a16:creationId xmlns:a16="http://schemas.microsoft.com/office/drawing/2014/main" id="{2819CEF5-00B4-4EDF-9424-5A52975C210D}"/>
              </a:ext>
            </a:extLst>
          </p:cNvPr>
          <p:cNvSpPr txBox="1"/>
          <p:nvPr/>
        </p:nvSpPr>
        <p:spPr>
          <a:xfrm>
            <a:off x="-33146" y="3393413"/>
            <a:ext cx="950437" cy="1107996"/>
          </a:xfrm>
          <a:prstGeom prst="rect">
            <a:avLst/>
          </a:prstGeom>
          <a:noFill/>
        </p:spPr>
        <p:txBody>
          <a:bodyPr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7200" b="1" i="0" u="none" strike="noStrike" kern="1200" cap="none" spc="0" normalizeH="0" baseline="0" noProof="0" dirty="0">
                <a:ln>
                  <a:noFill/>
                </a:ln>
                <a:effectLst/>
                <a:uLnTx/>
                <a:uFillTx/>
                <a:latin typeface="PT Sans" charset="-52"/>
                <a:ea typeface="PT Sans" charset="-52"/>
                <a:cs typeface="PT Sans" charset="-52"/>
              </a:rPr>
              <a:t>2</a:t>
            </a:r>
          </a:p>
        </p:txBody>
      </p:sp>
      <p:sp>
        <p:nvSpPr>
          <p:cNvPr id="62" name="Pentagon 16">
            <a:extLst>
              <a:ext uri="{FF2B5EF4-FFF2-40B4-BE49-F238E27FC236}">
                <a16:creationId xmlns:a16="http://schemas.microsoft.com/office/drawing/2014/main" id="{F8E53E5F-86BD-4ABD-910F-124FBE5D8065}"/>
              </a:ext>
            </a:extLst>
          </p:cNvPr>
          <p:cNvSpPr/>
          <p:nvPr/>
        </p:nvSpPr>
        <p:spPr>
          <a:xfrm>
            <a:off x="3008" y="4717609"/>
            <a:ext cx="5912957" cy="1231671"/>
          </a:xfrm>
          <a:prstGeom prst="homePlat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sp>
        <p:nvSpPr>
          <p:cNvPr id="63" name="TextBox 62">
            <a:extLst>
              <a:ext uri="{FF2B5EF4-FFF2-40B4-BE49-F238E27FC236}">
                <a16:creationId xmlns:a16="http://schemas.microsoft.com/office/drawing/2014/main" id="{ACD384E8-45F0-4AED-9894-8E03D67EDE66}"/>
              </a:ext>
            </a:extLst>
          </p:cNvPr>
          <p:cNvSpPr txBox="1"/>
          <p:nvPr/>
        </p:nvSpPr>
        <p:spPr>
          <a:xfrm>
            <a:off x="24057" y="4982034"/>
            <a:ext cx="950437" cy="1107996"/>
          </a:xfrm>
          <a:prstGeom prst="rect">
            <a:avLst/>
          </a:prstGeom>
          <a:noFill/>
        </p:spPr>
        <p:txBody>
          <a:bodyPr wrap="square" lIns="0" tIns="0" rIns="0" bIns="0" rtlCol="0" anchor="ctr" anchorCtr="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ru-RU" sz="7200" b="1" i="0" u="none" strike="noStrike" kern="1200" cap="none" spc="0" normalizeH="0" baseline="0" noProof="0" dirty="0">
                <a:ln>
                  <a:noFill/>
                </a:ln>
                <a:effectLst/>
                <a:uLnTx/>
                <a:uFillTx/>
                <a:latin typeface="PT Sans" charset="-52"/>
                <a:ea typeface="PT Sans" charset="-52"/>
                <a:cs typeface="PT Sans" charset="-52"/>
              </a:rPr>
              <a:t>3</a:t>
            </a:r>
          </a:p>
        </p:txBody>
      </p:sp>
      <p:sp>
        <p:nvSpPr>
          <p:cNvPr id="64" name="Rectangle 29">
            <a:extLst>
              <a:ext uri="{FF2B5EF4-FFF2-40B4-BE49-F238E27FC236}">
                <a16:creationId xmlns:a16="http://schemas.microsoft.com/office/drawing/2014/main" id="{456D538F-BAE1-4D45-9483-A2348C5EBAFF}"/>
              </a:ext>
            </a:extLst>
          </p:cNvPr>
          <p:cNvSpPr/>
          <p:nvPr/>
        </p:nvSpPr>
        <p:spPr>
          <a:xfrm>
            <a:off x="941846" y="3481351"/>
            <a:ext cx="4656618" cy="1424301"/>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t>РАЗВИТИЕ И СОВЕРШЕНСТВОВАНИЕ МЕТОДОВ ПОБУЖДЕНИЯ НАЛОГОПЛАТЕЛЬЩИКОВ К ДОБРОВОЛЬНОМУ ИСПОЛНЕНИЮ НАЛОГОВЫХ ОБЯЗАТЕЛЬСТВ, В ТОМ ЧИСЛЕ ПУТЕМ СОВЕРШЕНСТВОВАНИЯ СИСТЕМЫ УПРАВЛЕНИЯ НАЛОГОВЫМИ РИСКАМИ </a:t>
            </a:r>
          </a:p>
        </p:txBody>
      </p:sp>
      <p:sp>
        <p:nvSpPr>
          <p:cNvPr id="65" name="Rectangle 29">
            <a:extLst>
              <a:ext uri="{FF2B5EF4-FFF2-40B4-BE49-F238E27FC236}">
                <a16:creationId xmlns:a16="http://schemas.microsoft.com/office/drawing/2014/main" id="{35018F9F-BA29-43B1-B38A-831B2A84041B}"/>
              </a:ext>
            </a:extLst>
          </p:cNvPr>
          <p:cNvSpPr/>
          <p:nvPr/>
        </p:nvSpPr>
        <p:spPr>
          <a:xfrm>
            <a:off x="988236" y="5170077"/>
            <a:ext cx="4656618" cy="1424301"/>
          </a:xfrm>
          <a:prstGeom prst="rect">
            <a:avLst/>
          </a:prstGeom>
        </p:spPr>
        <p:txBody>
          <a:bodyPr wrap="square" anchor="ctr">
            <a:spAutoFit/>
          </a:bodyPr>
          <a:lstStyle/>
          <a:p>
            <a:pPr marL="0" marR="0" lvl="0" indent="0" algn="l" defTabSz="1219170" rtl="0" eaLnBrk="1" fontAlgn="auto" latinLnBrk="0" hangingPunct="1">
              <a:lnSpc>
                <a:spcPct val="90000"/>
              </a:lnSpc>
              <a:spcBef>
                <a:spcPts val="0"/>
              </a:spcBef>
              <a:spcAft>
                <a:spcPts val="0"/>
              </a:spcAft>
              <a:buClrTx/>
              <a:buSzTx/>
              <a:buFontTx/>
              <a:buNone/>
              <a:tabLst/>
              <a:defRPr/>
            </a:pPr>
            <a: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t>РАЗВИТИЕ МЕХАНИЗМОВ РАСШИРЕННОГО ВЗАИМОДЕЙСТВИЯ </a:t>
            </a:r>
            <a:b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br>
            <a:r>
              <a:rPr kumimoji="0" lang="ru-RU" sz="1600" b="0" i="0" u="none" strike="noStrike" kern="1200" cap="none" spc="0" normalizeH="0" baseline="0" noProof="0" dirty="0">
                <a:ln>
                  <a:noFill/>
                </a:ln>
                <a:solidFill>
                  <a:srgbClr val="C00000"/>
                </a:solidFill>
                <a:effectLst/>
                <a:uLnTx/>
                <a:uFillTx/>
                <a:latin typeface="PT Sans" charset="-52"/>
                <a:ea typeface="PT Sans" charset="-52"/>
                <a:cs typeface="PT Sans" charset="-52"/>
              </a:rPr>
              <a:t>С КРУПНЕЙШИМИ НАЛОГОПЛАТЕЛЬЩИКАМИ (ПЕРЕХОД НА НАЛОГОВЫЙ МОНИТОРИНГ, ЗАКЛЮЧЕНИЕ СОГЛАШЕНИЙ О ЦЕНООБРАЗОВАНИИ)</a:t>
            </a:r>
          </a:p>
        </p:txBody>
      </p:sp>
      <p:sp>
        <p:nvSpPr>
          <p:cNvPr id="66" name="Rectangle 29">
            <a:extLst>
              <a:ext uri="{FF2B5EF4-FFF2-40B4-BE49-F238E27FC236}">
                <a16:creationId xmlns:a16="http://schemas.microsoft.com/office/drawing/2014/main" id="{F7BFCE95-FBA4-40FC-BC5C-64C5086A0CF1}"/>
              </a:ext>
            </a:extLst>
          </p:cNvPr>
          <p:cNvSpPr/>
          <p:nvPr/>
        </p:nvSpPr>
        <p:spPr>
          <a:xfrm>
            <a:off x="6465577" y="1858707"/>
            <a:ext cx="5751698" cy="867930"/>
          </a:xfrm>
          <a:prstGeom prst="rect">
            <a:avLst/>
          </a:prstGeom>
        </p:spPr>
        <p:txBody>
          <a:bodyPr wrap="square" anchor="t">
            <a:spAutoFit/>
          </a:bodyPr>
          <a:lstStyle/>
          <a:p>
            <a:pPr marL="0" marR="0" lvl="0" indent="0" algn="just" defTabSz="1219170" rtl="0" eaLnBrk="1" fontAlgn="auto" latinLnBrk="0" hangingPunct="1">
              <a:lnSpc>
                <a:spcPct val="90000"/>
              </a:lnSpc>
              <a:spcBef>
                <a:spcPts val="0"/>
              </a:spcBef>
              <a:spcAft>
                <a:spcPts val="0"/>
              </a:spcAft>
              <a:buClrTx/>
              <a:buSzTx/>
              <a:buFontTx/>
              <a:buNone/>
              <a:tabLst/>
              <a:defRPr/>
            </a:pPr>
            <a:r>
              <a:rPr kumimoji="0" lang="ru-RU" sz="1400" b="1" i="0" u="none" strike="noStrike" kern="1200" cap="none" spc="0" normalizeH="0" baseline="0" noProof="0" dirty="0">
                <a:ln>
                  <a:noFill/>
                </a:ln>
                <a:solidFill>
                  <a:srgbClr val="C00000"/>
                </a:solidFill>
                <a:effectLst/>
                <a:uLnTx/>
                <a:uFillTx/>
                <a:latin typeface="PT Sans" charset="-52"/>
                <a:ea typeface="PT Sans" charset="-52"/>
                <a:cs typeface="PT Sans" charset="-52"/>
              </a:rPr>
              <a:t>РАЗВИТИЕ ИНСТРУМЕНТОВ РИСК-АНАЛИЗА И ДИСТАНЦИОННОГО АВТОМАТИЗИРОВАННОГО КОНТРОЛЯ,  ДОБРОВОЛЬНОЕ ИСПОЛНЕНИЕ НАЛОГОПЛАТЕЛЬЩИКОМ СВОИХ ОБЯЗАТЕЛЬСТВ В ПОЛНОМ ОБЪЕМЕ</a:t>
            </a:r>
          </a:p>
        </p:txBody>
      </p:sp>
      <p:sp>
        <p:nvSpPr>
          <p:cNvPr id="67" name="Прямоугольник 66">
            <a:extLst>
              <a:ext uri="{FF2B5EF4-FFF2-40B4-BE49-F238E27FC236}">
                <a16:creationId xmlns:a16="http://schemas.microsoft.com/office/drawing/2014/main" id="{345643C5-6038-477E-8CE8-340680D1350E}"/>
              </a:ext>
            </a:extLst>
          </p:cNvPr>
          <p:cNvSpPr/>
          <p:nvPr/>
        </p:nvSpPr>
        <p:spPr>
          <a:xfrm>
            <a:off x="10860234" y="2864152"/>
            <a:ext cx="985462" cy="346277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sp>
        <p:nvSpPr>
          <p:cNvPr id="71" name="Прямоугольник 70">
            <a:extLst>
              <a:ext uri="{FF2B5EF4-FFF2-40B4-BE49-F238E27FC236}">
                <a16:creationId xmlns:a16="http://schemas.microsoft.com/office/drawing/2014/main" id="{4D25FD82-4C6E-492B-A061-4D5268FB0337}"/>
              </a:ext>
            </a:extLst>
          </p:cNvPr>
          <p:cNvSpPr/>
          <p:nvPr/>
        </p:nvSpPr>
        <p:spPr>
          <a:xfrm>
            <a:off x="6465577" y="5888578"/>
            <a:ext cx="5535601" cy="630942"/>
          </a:xfrm>
          <a:prstGeom prst="rect">
            <a:avLst/>
          </a:prstGeom>
        </p:spPr>
        <p:txBody>
          <a:bodyPr wrap="square">
            <a:spAutoFit/>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srgbClr val="C00000"/>
                </a:solidFill>
                <a:effectLst/>
                <a:uLnTx/>
                <a:uFillTx/>
                <a:latin typeface="PT Sans" charset="-52"/>
                <a:ea typeface="PT Sans" charset="-52"/>
                <a:cs typeface="PT Sans" charset="-52"/>
              </a:rPr>
              <a:t>Количество выездных налоговых проверок (тысяч)</a:t>
            </a:r>
          </a:p>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ru-RU" sz="200" b="0" i="0" u="none" strike="noStrike" kern="1200" cap="none" spc="0" normalizeH="0" baseline="0" noProof="0" dirty="0">
              <a:ln>
                <a:noFill/>
              </a:ln>
              <a:solidFill>
                <a:srgbClr val="C00000"/>
              </a:solidFill>
              <a:effectLst/>
              <a:uLnTx/>
              <a:uFillTx/>
              <a:latin typeface="PT Sans" charset="-52"/>
              <a:ea typeface="PT Sans" charset="-52"/>
              <a:cs typeface="PT Sans" charset="-52"/>
            </a:endParaRPr>
          </a:p>
          <a:p>
            <a:pPr marL="0" marR="0" lvl="0" indent="0" algn="l" defTabSz="1219170" rtl="0" eaLnBrk="1" fontAlgn="auto" latinLnBrk="0" hangingPunct="1">
              <a:lnSpc>
                <a:spcPct val="100000"/>
              </a:lnSpc>
              <a:spcBef>
                <a:spcPts val="0"/>
              </a:spcBef>
              <a:spcAft>
                <a:spcPts val="0"/>
              </a:spcAft>
              <a:buClrTx/>
              <a:buSzTx/>
              <a:buFontTx/>
              <a:buNone/>
              <a:tabLst/>
              <a:defRPr/>
            </a:pPr>
            <a:r>
              <a:rPr kumimoji="0" lang="ru-RU" sz="1100" b="0" i="0" u="none" strike="noStrike" kern="1200" cap="none" spc="0" normalizeH="0" baseline="0" noProof="0" dirty="0">
                <a:ln>
                  <a:noFill/>
                </a:ln>
                <a:solidFill>
                  <a:srgbClr val="C00000"/>
                </a:solidFill>
                <a:effectLst/>
                <a:uLnTx/>
                <a:uFillTx/>
                <a:latin typeface="PT Sans" charset="-52"/>
                <a:ea typeface="PT Sans" charset="-52"/>
                <a:cs typeface="PT Sans" charset="-52"/>
              </a:rPr>
              <a:t>Эффективность налоговых проверок (доначислено на 1 выездную проверку, млн рублей)</a:t>
            </a:r>
          </a:p>
        </p:txBody>
      </p:sp>
      <p:grpSp>
        <p:nvGrpSpPr>
          <p:cNvPr id="72" name="Группа 71">
            <a:extLst>
              <a:ext uri="{FF2B5EF4-FFF2-40B4-BE49-F238E27FC236}">
                <a16:creationId xmlns:a16="http://schemas.microsoft.com/office/drawing/2014/main" id="{D55CE1DE-1FE5-4642-AA22-FF3F4C7222DE}"/>
              </a:ext>
            </a:extLst>
          </p:cNvPr>
          <p:cNvGrpSpPr/>
          <p:nvPr/>
        </p:nvGrpSpPr>
        <p:grpSpPr>
          <a:xfrm>
            <a:off x="6269340" y="6015650"/>
            <a:ext cx="224485" cy="204781"/>
            <a:chOff x="6215268" y="6438163"/>
            <a:chExt cx="367579" cy="204781"/>
          </a:xfrm>
        </p:grpSpPr>
        <p:cxnSp>
          <p:nvCxnSpPr>
            <p:cNvPr id="73" name="Прямая соединительная линия 72">
              <a:extLst>
                <a:ext uri="{FF2B5EF4-FFF2-40B4-BE49-F238E27FC236}">
                  <a16:creationId xmlns:a16="http://schemas.microsoft.com/office/drawing/2014/main" id="{191B0A06-EE52-47F3-BCC4-B85A9F600889}"/>
                </a:ext>
              </a:extLst>
            </p:cNvPr>
            <p:cNvCxnSpPr>
              <a:cxnSpLocks/>
            </p:cNvCxnSpPr>
            <p:nvPr/>
          </p:nvCxnSpPr>
          <p:spPr>
            <a:xfrm>
              <a:off x="6215268" y="6438163"/>
              <a:ext cx="367579" cy="0"/>
            </a:xfrm>
            <a:prstGeom prst="line">
              <a:avLst/>
            </a:prstGeom>
            <a:ln w="317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Прямая соединительная линия 73">
              <a:extLst>
                <a:ext uri="{FF2B5EF4-FFF2-40B4-BE49-F238E27FC236}">
                  <a16:creationId xmlns:a16="http://schemas.microsoft.com/office/drawing/2014/main" id="{4B843CE1-73EF-452F-B688-8B191C4CED1F}"/>
                </a:ext>
              </a:extLst>
            </p:cNvPr>
            <p:cNvCxnSpPr>
              <a:cxnSpLocks/>
            </p:cNvCxnSpPr>
            <p:nvPr/>
          </p:nvCxnSpPr>
          <p:spPr>
            <a:xfrm>
              <a:off x="6215268" y="6642944"/>
              <a:ext cx="367579" cy="0"/>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51" name="Прямоугольник 50">
            <a:extLst>
              <a:ext uri="{FF2B5EF4-FFF2-40B4-BE49-F238E27FC236}">
                <a16:creationId xmlns:a16="http://schemas.microsoft.com/office/drawing/2014/main" id="{06B5AC97-BF71-463C-84DC-AEE6628654AD}"/>
              </a:ext>
            </a:extLst>
          </p:cNvPr>
          <p:cNvSpPr/>
          <p:nvPr/>
        </p:nvSpPr>
        <p:spPr>
          <a:xfrm>
            <a:off x="6381583" y="5408361"/>
            <a:ext cx="758875" cy="414601"/>
          </a:xfrm>
          <a:prstGeom prst="rect">
            <a:avLst/>
          </a:prstGeom>
        </p:spPr>
        <p:txBody>
          <a:bodyPr wrap="square" anchor="ctr">
            <a:spAutoFit/>
          </a:bodyPr>
          <a:lstStyle/>
          <a:p>
            <a:pPr marL="0" marR="0" lvl="0" indent="0" algn="ctr" defTabSz="1043056" rtl="0" eaLnBrk="1" fontAlgn="auto" latinLnBrk="0" hangingPunct="1">
              <a:lnSpc>
                <a:spcPts val="2900"/>
              </a:lnSpc>
              <a:spcBef>
                <a:spcPct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PT Sans" charset="-52"/>
                <a:ea typeface="PT Sans" charset="-52"/>
                <a:cs typeface="PT Sans" charset="-52"/>
              </a:rPr>
              <a:t>2018</a:t>
            </a:r>
          </a:p>
        </p:txBody>
      </p:sp>
      <p:sp>
        <p:nvSpPr>
          <p:cNvPr id="52" name="Прямоугольник 51">
            <a:extLst>
              <a:ext uri="{FF2B5EF4-FFF2-40B4-BE49-F238E27FC236}">
                <a16:creationId xmlns:a16="http://schemas.microsoft.com/office/drawing/2014/main" id="{C46D59DE-3CC5-4634-96FC-3D971330AD31}"/>
              </a:ext>
            </a:extLst>
          </p:cNvPr>
          <p:cNvSpPr/>
          <p:nvPr/>
        </p:nvSpPr>
        <p:spPr>
          <a:xfrm>
            <a:off x="7565849" y="5405198"/>
            <a:ext cx="758875" cy="414601"/>
          </a:xfrm>
          <a:prstGeom prst="rect">
            <a:avLst/>
          </a:prstGeom>
          <a:ln>
            <a:noFill/>
          </a:ln>
        </p:spPr>
        <p:txBody>
          <a:bodyPr wrap="square" anchor="ctr">
            <a:spAutoFit/>
          </a:bodyPr>
          <a:lstStyle/>
          <a:p>
            <a:pPr marL="0" marR="0" lvl="0" indent="0" algn="ctr" defTabSz="1043056" rtl="0" eaLnBrk="1" fontAlgn="auto" latinLnBrk="0" hangingPunct="1">
              <a:lnSpc>
                <a:spcPts val="2900"/>
              </a:lnSpc>
              <a:spcBef>
                <a:spcPct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PT Sans" charset="-52"/>
                <a:ea typeface="PT Sans" charset="-52"/>
                <a:cs typeface="PT Sans" charset="-52"/>
              </a:rPr>
              <a:t>2019</a:t>
            </a:r>
          </a:p>
        </p:txBody>
      </p:sp>
      <p:sp>
        <p:nvSpPr>
          <p:cNvPr id="53" name="Прямоугольник 52">
            <a:extLst>
              <a:ext uri="{FF2B5EF4-FFF2-40B4-BE49-F238E27FC236}">
                <a16:creationId xmlns:a16="http://schemas.microsoft.com/office/drawing/2014/main" id="{75E63FDE-411C-4409-A8C5-B94261E226E7}"/>
              </a:ext>
            </a:extLst>
          </p:cNvPr>
          <p:cNvSpPr/>
          <p:nvPr/>
        </p:nvSpPr>
        <p:spPr>
          <a:xfrm>
            <a:off x="8781905" y="5408361"/>
            <a:ext cx="793950" cy="414601"/>
          </a:xfrm>
          <a:prstGeom prst="rect">
            <a:avLst/>
          </a:prstGeom>
        </p:spPr>
        <p:txBody>
          <a:bodyPr wrap="square" anchor="ctr">
            <a:spAutoFit/>
          </a:bodyPr>
          <a:lstStyle/>
          <a:p>
            <a:pPr marL="0" marR="0" lvl="0" indent="0" algn="ctr" defTabSz="1043056" rtl="0" eaLnBrk="1" fontAlgn="auto" latinLnBrk="0" hangingPunct="1">
              <a:lnSpc>
                <a:spcPts val="2900"/>
              </a:lnSpc>
              <a:spcBef>
                <a:spcPct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PT Sans" charset="-52"/>
                <a:ea typeface="PT Sans" charset="-52"/>
                <a:cs typeface="PT Sans" charset="-52"/>
              </a:rPr>
              <a:t>2020</a:t>
            </a:r>
          </a:p>
        </p:txBody>
      </p:sp>
      <p:sp>
        <p:nvSpPr>
          <p:cNvPr id="54" name="Прямоугольник 53">
            <a:extLst>
              <a:ext uri="{FF2B5EF4-FFF2-40B4-BE49-F238E27FC236}">
                <a16:creationId xmlns:a16="http://schemas.microsoft.com/office/drawing/2014/main" id="{B3404BF2-0A28-46FE-A7AC-F3055CD76E21}"/>
              </a:ext>
            </a:extLst>
          </p:cNvPr>
          <p:cNvSpPr/>
          <p:nvPr/>
        </p:nvSpPr>
        <p:spPr>
          <a:xfrm>
            <a:off x="10018574" y="5406559"/>
            <a:ext cx="793950" cy="414601"/>
          </a:xfrm>
          <a:prstGeom prst="rect">
            <a:avLst/>
          </a:prstGeom>
        </p:spPr>
        <p:txBody>
          <a:bodyPr wrap="square" anchor="ctr">
            <a:spAutoFit/>
          </a:bodyPr>
          <a:lstStyle/>
          <a:p>
            <a:pPr marL="0" marR="0" lvl="0" indent="0" algn="ctr" defTabSz="1043056" rtl="0" eaLnBrk="1" fontAlgn="auto" latinLnBrk="0" hangingPunct="1">
              <a:lnSpc>
                <a:spcPts val="2900"/>
              </a:lnSpc>
              <a:spcBef>
                <a:spcPct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PT Sans" charset="-52"/>
                <a:ea typeface="PT Sans" charset="-52"/>
                <a:cs typeface="PT Sans" charset="-52"/>
              </a:rPr>
              <a:t>2021</a:t>
            </a:r>
          </a:p>
        </p:txBody>
      </p:sp>
      <p:sp>
        <p:nvSpPr>
          <p:cNvPr id="55" name="Прямоугольник 54">
            <a:extLst>
              <a:ext uri="{FF2B5EF4-FFF2-40B4-BE49-F238E27FC236}">
                <a16:creationId xmlns:a16="http://schemas.microsoft.com/office/drawing/2014/main" id="{B3404BF2-0A28-46FE-A7AC-F3055CD76E21}"/>
              </a:ext>
            </a:extLst>
          </p:cNvPr>
          <p:cNvSpPr/>
          <p:nvPr/>
        </p:nvSpPr>
        <p:spPr>
          <a:xfrm>
            <a:off x="10990682" y="5408361"/>
            <a:ext cx="793950" cy="414601"/>
          </a:xfrm>
          <a:prstGeom prst="rect">
            <a:avLst/>
          </a:prstGeom>
        </p:spPr>
        <p:txBody>
          <a:bodyPr wrap="square" anchor="ctr">
            <a:spAutoFit/>
          </a:bodyPr>
          <a:lstStyle/>
          <a:p>
            <a:pPr marL="0" marR="0" lvl="0" indent="0" algn="ctr" defTabSz="1043056" rtl="0" eaLnBrk="1" fontAlgn="auto" latinLnBrk="0" hangingPunct="1">
              <a:lnSpc>
                <a:spcPts val="2900"/>
              </a:lnSpc>
              <a:spcBef>
                <a:spcPct val="0"/>
              </a:spcBef>
              <a:spcAft>
                <a:spcPts val="0"/>
              </a:spcAft>
              <a:buClrTx/>
              <a:buSzTx/>
              <a:buFontTx/>
              <a:buNone/>
              <a:tabLst/>
              <a:defRPr/>
            </a:pPr>
            <a:r>
              <a:rPr kumimoji="0" lang="ru-RU" sz="1200" b="1" i="0" u="none" strike="noStrike" kern="1200" cap="none" spc="0" normalizeH="0" baseline="0" noProof="0" dirty="0">
                <a:ln>
                  <a:noFill/>
                </a:ln>
                <a:solidFill>
                  <a:srgbClr val="C00000"/>
                </a:solidFill>
                <a:effectLst/>
                <a:uLnTx/>
                <a:uFillTx/>
                <a:latin typeface="PT Sans" charset="-52"/>
                <a:ea typeface="PT Sans" charset="-52"/>
                <a:cs typeface="PT Sans" charset="-52"/>
              </a:rPr>
              <a:t>2022</a:t>
            </a:r>
          </a:p>
        </p:txBody>
      </p:sp>
      <p:cxnSp>
        <p:nvCxnSpPr>
          <p:cNvPr id="56" name="Прямая соединительная линия 55">
            <a:extLst>
              <a:ext uri="{FF2B5EF4-FFF2-40B4-BE49-F238E27FC236}">
                <a16:creationId xmlns:a16="http://schemas.microsoft.com/office/drawing/2014/main" id="{55154BBC-E93B-4FF8-93D7-E0866B149BF6}"/>
              </a:ext>
            </a:extLst>
          </p:cNvPr>
          <p:cNvCxnSpPr>
            <a:cxnSpLocks/>
            <a:endCxn id="80" idx="2"/>
          </p:cNvCxnSpPr>
          <p:nvPr/>
        </p:nvCxnSpPr>
        <p:spPr>
          <a:xfrm>
            <a:off x="10416480" y="4813314"/>
            <a:ext cx="864096" cy="63635"/>
          </a:xfrm>
          <a:prstGeom prst="line">
            <a:avLst/>
          </a:prstGeom>
          <a:ln w="28575">
            <a:solidFill>
              <a:schemeClr val="accent5">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a:extLst>
              <a:ext uri="{FF2B5EF4-FFF2-40B4-BE49-F238E27FC236}">
                <a16:creationId xmlns:a16="http://schemas.microsoft.com/office/drawing/2014/main" id="{D07AF102-005E-484A-A294-216D74744FB6}"/>
              </a:ext>
            </a:extLst>
          </p:cNvPr>
          <p:cNvCxnSpPr>
            <a:cxnSpLocks/>
          </p:cNvCxnSpPr>
          <p:nvPr/>
        </p:nvCxnSpPr>
        <p:spPr>
          <a:xfrm>
            <a:off x="10344472" y="3592066"/>
            <a:ext cx="1086561" cy="51352"/>
          </a:xfrm>
          <a:prstGeom prst="line">
            <a:avLst/>
          </a:prstGeom>
          <a:ln w="28575">
            <a:solidFill>
              <a:schemeClr val="accent5">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a:extLst>
              <a:ext uri="{FF2B5EF4-FFF2-40B4-BE49-F238E27FC236}">
                <a16:creationId xmlns:a16="http://schemas.microsoft.com/office/drawing/2014/main" id="{98ED04B7-3E12-4D86-9D31-7C0044E2206D}"/>
              </a:ext>
            </a:extLst>
          </p:cNvPr>
          <p:cNvCxnSpPr/>
          <p:nvPr/>
        </p:nvCxnSpPr>
        <p:spPr>
          <a:xfrm flipH="1">
            <a:off x="11119157" y="4902487"/>
            <a:ext cx="1652" cy="1058"/>
          </a:xfrm>
          <a:prstGeom prst="line">
            <a:avLst/>
          </a:prstGeom>
          <a:ln w="254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872214D4-ADB2-4D03-A55A-0F62E5FE899C}"/>
              </a:ext>
            </a:extLst>
          </p:cNvPr>
          <p:cNvSpPr txBox="1"/>
          <p:nvPr/>
        </p:nvSpPr>
        <p:spPr>
          <a:xfrm>
            <a:off x="10691880" y="3280937"/>
            <a:ext cx="1252365" cy="220071"/>
          </a:xfrm>
          <a:prstGeom prst="rect">
            <a:avLst/>
          </a:prstGeom>
        </p:spPr>
        <p:txBody>
          <a:bodyPr vert="horz" wrap="square" lIns="104306" tIns="52153" rIns="104306" bIns="52153" rtlCol="0" anchor="ctr">
            <a:noAutofit/>
          </a:bodyPr>
          <a:lstStyle/>
          <a:p>
            <a:pPr marL="0" marR="0" lvl="0" indent="0" algn="ctr" defTabSz="1043056"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a:ln>
                  <a:noFill/>
                </a:ln>
                <a:solidFill>
                  <a:srgbClr val="C00000"/>
                </a:solidFill>
                <a:effectLst/>
                <a:uLnTx/>
                <a:uFillTx/>
                <a:latin typeface="PT Sans" charset="-52"/>
                <a:ea typeface="PT Sans" charset="-52"/>
                <a:cs typeface="PT Sans" charset="-52"/>
              </a:rPr>
              <a:t>45,0</a:t>
            </a:r>
          </a:p>
        </p:txBody>
      </p:sp>
      <p:sp>
        <p:nvSpPr>
          <p:cNvPr id="79" name="TextBox 78">
            <a:extLst>
              <a:ext uri="{FF2B5EF4-FFF2-40B4-BE49-F238E27FC236}">
                <a16:creationId xmlns:a16="http://schemas.microsoft.com/office/drawing/2014/main" id="{30031B4D-D98E-4DF3-BBDC-5EB5655D9C09}"/>
              </a:ext>
            </a:extLst>
          </p:cNvPr>
          <p:cNvSpPr txBox="1"/>
          <p:nvPr/>
        </p:nvSpPr>
        <p:spPr>
          <a:xfrm>
            <a:off x="10992544" y="4470980"/>
            <a:ext cx="853739" cy="228550"/>
          </a:xfrm>
          <a:prstGeom prst="rect">
            <a:avLst/>
          </a:prstGeom>
        </p:spPr>
        <p:txBody>
          <a:bodyPr vert="horz" wrap="square" lIns="104306" tIns="52153" rIns="104306" bIns="52153" rtlCol="0" anchor="ctr">
            <a:noAutofit/>
          </a:bodyPr>
          <a:lstStyle/>
          <a:p>
            <a:pPr marL="0" marR="0" lvl="0" indent="0" algn="ctr" defTabSz="1043056" rtl="0" eaLnBrk="1" fontAlgn="auto" latinLnBrk="0" hangingPunct="1">
              <a:lnSpc>
                <a:spcPct val="100000"/>
              </a:lnSpc>
              <a:spcBef>
                <a:spcPct val="0"/>
              </a:spcBef>
              <a:spcAft>
                <a:spcPts val="0"/>
              </a:spcAft>
              <a:buClrTx/>
              <a:buSzTx/>
              <a:buFontTx/>
              <a:buNone/>
              <a:tabLst/>
              <a:defRPr/>
            </a:pPr>
            <a:r>
              <a:rPr kumimoji="0" lang="ru-RU" sz="1800" b="1" i="0" u="none" strike="noStrike" kern="1200" cap="none" spc="0" normalizeH="0" baseline="0" noProof="0" dirty="0">
                <a:ln>
                  <a:noFill/>
                </a:ln>
                <a:solidFill>
                  <a:srgbClr val="C00000"/>
                </a:solidFill>
                <a:effectLst/>
                <a:uLnTx/>
                <a:uFillTx/>
                <a:latin typeface="PT Sans" charset="-52"/>
                <a:ea typeface="PT Sans" charset="-52"/>
                <a:cs typeface="PT Sans" charset="-52"/>
              </a:rPr>
              <a:t>8,0</a:t>
            </a:r>
          </a:p>
        </p:txBody>
      </p:sp>
      <p:sp>
        <p:nvSpPr>
          <p:cNvPr id="80" name="Овал 79">
            <a:extLst>
              <a:ext uri="{FF2B5EF4-FFF2-40B4-BE49-F238E27FC236}">
                <a16:creationId xmlns:a16="http://schemas.microsoft.com/office/drawing/2014/main" id="{4AFF5FEE-340D-4BA5-B34C-942B912CFF6C}"/>
              </a:ext>
            </a:extLst>
          </p:cNvPr>
          <p:cNvSpPr/>
          <p:nvPr/>
        </p:nvSpPr>
        <p:spPr>
          <a:xfrm>
            <a:off x="11280576" y="4748280"/>
            <a:ext cx="257337" cy="257337"/>
          </a:xfrm>
          <a:prstGeom prst="ellips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sp>
        <p:nvSpPr>
          <p:cNvPr id="82" name="Овал 81">
            <a:extLst>
              <a:ext uri="{FF2B5EF4-FFF2-40B4-BE49-F238E27FC236}">
                <a16:creationId xmlns:a16="http://schemas.microsoft.com/office/drawing/2014/main" id="{EB7F234F-E85B-46C7-91A6-A7466C0D552C}"/>
              </a:ext>
            </a:extLst>
          </p:cNvPr>
          <p:cNvSpPr/>
          <p:nvPr/>
        </p:nvSpPr>
        <p:spPr>
          <a:xfrm>
            <a:off x="11203259" y="3514749"/>
            <a:ext cx="257337" cy="257337"/>
          </a:xfrm>
          <a:prstGeom prst="ellipse">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srgbClr val="C00000"/>
              </a:solidFill>
              <a:effectLst/>
              <a:uLnTx/>
              <a:uFillTx/>
              <a:latin typeface="PT Sans" charset="-52"/>
              <a:ea typeface="PT Sans" charset="-52"/>
              <a:cs typeface="PT Sans" charset="-52"/>
            </a:endParaRPr>
          </a:p>
        </p:txBody>
      </p:sp>
      <p:graphicFrame>
        <p:nvGraphicFramePr>
          <p:cNvPr id="83" name="Диаграмма 82">
            <a:extLst>
              <a:ext uri="{FF2B5EF4-FFF2-40B4-BE49-F238E27FC236}">
                <a16:creationId xmlns:a16="http://schemas.microsoft.com/office/drawing/2014/main" id="{9BA7185A-3260-425B-A274-D956A072682B}"/>
              </a:ext>
            </a:extLst>
          </p:cNvPr>
          <p:cNvGraphicFramePr/>
          <p:nvPr>
            <p:extLst/>
          </p:nvPr>
        </p:nvGraphicFramePr>
        <p:xfrm>
          <a:off x="6138759" y="3479800"/>
          <a:ext cx="4853785" cy="2469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4" name="Диаграмма 83">
            <a:extLst>
              <a:ext uri="{FF2B5EF4-FFF2-40B4-BE49-F238E27FC236}">
                <a16:creationId xmlns:a16="http://schemas.microsoft.com/office/drawing/2014/main" id="{349AB4FF-BE64-4170-9C96-09F5E4848A19}"/>
              </a:ext>
            </a:extLst>
          </p:cNvPr>
          <p:cNvGraphicFramePr/>
          <p:nvPr>
            <p:extLst/>
          </p:nvPr>
        </p:nvGraphicFramePr>
        <p:xfrm>
          <a:off x="6046765" y="3074044"/>
          <a:ext cx="4844237" cy="2834760"/>
        </p:xfrm>
        <a:graphic>
          <a:graphicData uri="http://schemas.openxmlformats.org/drawingml/2006/chart">
            <c:chart xmlns:c="http://schemas.openxmlformats.org/drawingml/2006/chart" xmlns:r="http://schemas.openxmlformats.org/officeDocument/2006/relationships" r:id="rId3"/>
          </a:graphicData>
        </a:graphic>
      </p:graphicFrame>
      <p:cxnSp>
        <p:nvCxnSpPr>
          <p:cNvPr id="68" name="Прямая соединительная линия 67"/>
          <p:cNvCxnSpPr/>
          <p:nvPr/>
        </p:nvCxnSpPr>
        <p:spPr>
          <a:xfrm flipV="1">
            <a:off x="146893" y="3403663"/>
            <a:ext cx="5378008" cy="2652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Прямая соединительная линия 68"/>
          <p:cNvCxnSpPr/>
          <p:nvPr/>
        </p:nvCxnSpPr>
        <p:spPr>
          <a:xfrm flipV="1">
            <a:off x="146893" y="4982034"/>
            <a:ext cx="5378008" cy="2652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43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Налоговые риски 2022</a:t>
            </a:r>
          </a:p>
        </p:txBody>
      </p:sp>
      <p:sp>
        <p:nvSpPr>
          <p:cNvPr id="3" name="Объект 2"/>
          <p:cNvSpPr>
            <a:spLocks noGrp="1"/>
          </p:cNvSpPr>
          <p:nvPr>
            <p:ph sz="half" idx="1"/>
          </p:nvPr>
        </p:nvSpPr>
        <p:spPr/>
        <p:txBody>
          <a:bodyPr>
            <a:normAutofit fontScale="70000" lnSpcReduction="20000"/>
          </a:bodyPr>
          <a:lstStyle/>
          <a:p>
            <a:r>
              <a:rPr lang="ru-RU" sz="3200" b="1" dirty="0"/>
              <a:t>Налог на прибыль:</a:t>
            </a:r>
          </a:p>
          <a:p>
            <a:r>
              <a:rPr lang="ru-RU" sz="2600" dirty="0"/>
              <a:t> Неправильное разделение затрат на прямые и косвенные. </a:t>
            </a:r>
          </a:p>
          <a:p>
            <a:br>
              <a:rPr lang="ru-RU" sz="2600" dirty="0"/>
            </a:br>
            <a:r>
              <a:rPr lang="ru-RU" sz="2600" dirty="0"/>
              <a:t>Завышение расходов на аренду.</a:t>
            </a:r>
          </a:p>
          <a:p>
            <a:r>
              <a:rPr lang="ru-RU" sz="2600" dirty="0"/>
              <a:t>Завышение затрат на питание работников.</a:t>
            </a:r>
          </a:p>
          <a:p>
            <a:r>
              <a:rPr lang="ru-RU" sz="2600" dirty="0"/>
              <a:t>Переезд в льготный регион А83-6320/2018</a:t>
            </a:r>
          </a:p>
          <a:p>
            <a:r>
              <a:rPr lang="ru-RU" sz="2600" dirty="0"/>
              <a:t>Резервы</a:t>
            </a:r>
          </a:p>
          <a:p>
            <a:r>
              <a:rPr lang="ru-RU" sz="2600" dirty="0"/>
              <a:t>Присоединение чужих убытков</a:t>
            </a:r>
          </a:p>
          <a:p>
            <a:r>
              <a:rPr lang="ru-RU" sz="2600" dirty="0"/>
              <a:t>Использование низконалоговых посредников</a:t>
            </a:r>
          </a:p>
          <a:p>
            <a:r>
              <a:rPr lang="ru-RU" sz="2600" dirty="0"/>
              <a:t>Обратные сделки (продал имущество и взял его в аренду)</a:t>
            </a:r>
          </a:p>
          <a:p>
            <a:endParaRPr lang="ru-RU" b="1" dirty="0"/>
          </a:p>
          <a:p>
            <a:endParaRPr lang="ru-RU" dirty="0"/>
          </a:p>
        </p:txBody>
      </p:sp>
      <p:sp>
        <p:nvSpPr>
          <p:cNvPr id="4" name="Объект 3"/>
          <p:cNvSpPr>
            <a:spLocks noGrp="1"/>
          </p:cNvSpPr>
          <p:nvPr>
            <p:ph sz="half" idx="2"/>
          </p:nvPr>
        </p:nvSpPr>
        <p:spPr/>
        <p:txBody>
          <a:bodyPr>
            <a:normAutofit fontScale="70000" lnSpcReduction="20000"/>
          </a:bodyPr>
          <a:lstStyle/>
          <a:p>
            <a:r>
              <a:rPr lang="ru-RU" b="1" dirty="0"/>
              <a:t>НДС:</a:t>
            </a:r>
          </a:p>
          <a:p>
            <a:r>
              <a:rPr lang="ru-RU" dirty="0"/>
              <a:t>Попытки прикрыть передачу имущества займом и последующим отступным.</a:t>
            </a:r>
          </a:p>
          <a:p>
            <a:r>
              <a:rPr lang="ru-RU" dirty="0"/>
              <a:t>Неправомерное применение освобождения от НДС. </a:t>
            </a:r>
          </a:p>
          <a:p>
            <a:br>
              <a:rPr lang="ru-RU" dirty="0"/>
            </a:br>
            <a:r>
              <a:rPr lang="ru-RU" dirty="0" err="1"/>
              <a:t>Невосстановление</a:t>
            </a:r>
            <a:r>
              <a:rPr lang="ru-RU" dirty="0"/>
              <a:t> НДС при переходе на </a:t>
            </a:r>
            <a:r>
              <a:rPr lang="ru-RU" dirty="0" err="1"/>
              <a:t>спецрежимы</a:t>
            </a:r>
            <a:r>
              <a:rPr lang="ru-RU" dirty="0"/>
              <a:t> Перераспределение затрат и оборотов с НДС и без НДС</a:t>
            </a:r>
          </a:p>
          <a:p>
            <a:r>
              <a:rPr lang="ru-RU" dirty="0"/>
              <a:t>Замена части выручки платежами, которые не связаны с реализацией</a:t>
            </a:r>
          </a:p>
          <a:p>
            <a:r>
              <a:rPr lang="ru-RU" dirty="0"/>
              <a:t>Аванс от покупателя под видом займа</a:t>
            </a:r>
          </a:p>
          <a:p>
            <a:r>
              <a:rPr lang="ru-RU" dirty="0"/>
              <a:t>Купля-продажа через цепочку перепродавцов- формальность сделок</a:t>
            </a:r>
          </a:p>
          <a:p>
            <a:r>
              <a:rPr lang="ru-RU" dirty="0"/>
              <a:t>Бумажный НДС</a:t>
            </a:r>
          </a:p>
          <a:p>
            <a:endParaRPr lang="ru-RU" b="1" dirty="0"/>
          </a:p>
          <a:p>
            <a:endParaRPr lang="ru-RU" b="1" dirty="0"/>
          </a:p>
          <a:p>
            <a:endParaRPr lang="ru-RU" dirty="0"/>
          </a:p>
        </p:txBody>
      </p:sp>
    </p:spTree>
    <p:extLst>
      <p:ext uri="{BB962C8B-B14F-4D97-AF65-F5344CB8AC3E}">
        <p14:creationId xmlns:p14="http://schemas.microsoft.com/office/powerpoint/2010/main" val="1885137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Налоговые риски – рейтинг ФНС 2022</a:t>
            </a:r>
          </a:p>
        </p:txBody>
      </p:sp>
      <p:sp>
        <p:nvSpPr>
          <p:cNvPr id="3" name="Содержимое 2"/>
          <p:cNvSpPr>
            <a:spLocks noGrp="1"/>
          </p:cNvSpPr>
          <p:nvPr>
            <p:ph sz="half" idx="1"/>
          </p:nvPr>
        </p:nvSpPr>
        <p:spPr/>
        <p:txBody>
          <a:bodyPr>
            <a:normAutofit fontScale="47500" lnSpcReduction="20000"/>
          </a:bodyPr>
          <a:lstStyle/>
          <a:p>
            <a:r>
              <a:rPr lang="ru-RU" b="1" dirty="0"/>
              <a:t>Однодневки</a:t>
            </a:r>
          </a:p>
          <a:p>
            <a:r>
              <a:rPr lang="ru-RU" b="1" dirty="0"/>
              <a:t>Дробление</a:t>
            </a:r>
          </a:p>
          <a:p>
            <a:r>
              <a:rPr lang="ru-RU" b="1" dirty="0"/>
              <a:t>Переквалификация в простое товарищество</a:t>
            </a:r>
          </a:p>
          <a:p>
            <a:r>
              <a:rPr lang="ru-RU" b="1" dirty="0"/>
              <a:t>Привлечение </a:t>
            </a:r>
            <a:r>
              <a:rPr lang="ru-RU" b="1" dirty="0" err="1"/>
              <a:t>самозанятых</a:t>
            </a:r>
            <a:r>
              <a:rPr lang="ru-RU" b="1" dirty="0"/>
              <a:t> и ИП</a:t>
            </a:r>
          </a:p>
          <a:p>
            <a:endParaRPr lang="ru-RU" b="1" dirty="0"/>
          </a:p>
          <a:p>
            <a:endParaRPr lang="ru-RU" sz="1800" dirty="0"/>
          </a:p>
          <a:p>
            <a:r>
              <a:rPr lang="ru-RU" sz="1800" dirty="0"/>
              <a:t>Страховые</a:t>
            </a:r>
          </a:p>
          <a:p>
            <a:r>
              <a:rPr lang="ru-RU" dirty="0"/>
              <a:t>Чтобы применять льготный тариф по СВ — 15 процентов с выплат, превышающих МРОТ нужно не только отвечать критериям МСП, надо еще и числиться в реестре (определение ВС от 01.04.2022 № 307-ЭС22-2904)  Это требование </a:t>
            </a:r>
            <a:r>
              <a:rPr lang="ru-RU" dirty="0">
                <a:hlinkClick r:id="rId2"/>
              </a:rPr>
              <a:t>статьи 3</a:t>
            </a:r>
            <a:r>
              <a:rPr lang="ru-RU" dirty="0"/>
              <a:t> Федерального закона от 24.07.2007 № 209‑ФЗ. Только выполнив его, организация считается субъектом МСП и может применять льготную ставку с 1-го числа месяца, когда запись о ней появилась в реестре (</a:t>
            </a:r>
            <a:r>
              <a:rPr lang="ru-RU" dirty="0">
                <a:hlinkClick r:id="rId3"/>
              </a:rPr>
              <a:t>письмо ФНС от 26.02.2021 № СД-17-11/65@</a:t>
            </a:r>
            <a:r>
              <a:rPr lang="ru-RU" dirty="0"/>
              <a:t>).</a:t>
            </a:r>
          </a:p>
          <a:p>
            <a:endParaRPr lang="ru-RU" sz="1800" dirty="0"/>
          </a:p>
          <a:p>
            <a:r>
              <a:rPr lang="ru-RU" sz="1800" b="1" dirty="0"/>
              <a:t>Замена части зарплаты выплатами, не облагаемыми страховыми взносами</a:t>
            </a:r>
          </a:p>
          <a:p>
            <a:r>
              <a:rPr lang="ru-RU" sz="1800" b="1" dirty="0"/>
              <a:t>Замена испытательного срока ученическим договором</a:t>
            </a:r>
          </a:p>
          <a:p>
            <a:r>
              <a:rPr lang="ru-RU" sz="1600" b="1" dirty="0"/>
              <a:t> Договоры подряда вместо трудовых</a:t>
            </a:r>
            <a:r>
              <a:rPr lang="ru-RU" sz="1400" b="1" dirty="0"/>
              <a:t> Сотрудники не возвращают подотчетные суммы</a:t>
            </a:r>
          </a:p>
          <a:p>
            <a:endParaRPr lang="ru-RU" sz="1600" b="1" dirty="0"/>
          </a:p>
          <a:p>
            <a:endParaRPr lang="ru-RU" sz="1800" b="1" dirty="0"/>
          </a:p>
          <a:p>
            <a:endParaRPr lang="ru-RU" sz="1900" dirty="0"/>
          </a:p>
        </p:txBody>
      </p:sp>
      <p:sp>
        <p:nvSpPr>
          <p:cNvPr id="4" name="Содержимое 3"/>
          <p:cNvSpPr>
            <a:spLocks noGrp="1"/>
          </p:cNvSpPr>
          <p:nvPr>
            <p:ph sz="half" idx="2"/>
          </p:nvPr>
        </p:nvSpPr>
        <p:spPr/>
        <p:txBody>
          <a:bodyPr>
            <a:normAutofit fontScale="47500" lnSpcReduction="20000"/>
          </a:bodyPr>
          <a:lstStyle/>
          <a:p>
            <a:r>
              <a:rPr lang="ru-RU" sz="2400" dirty="0"/>
              <a:t>Переезд ИП в льготный регион и использование льготной ставки по УСН (АС ЦО от 24.05.2022 № Ф10-1544/2022 по делу № А83-14979/2021)</a:t>
            </a:r>
          </a:p>
          <a:p>
            <a:endParaRPr lang="ru-RU" sz="2400" b="1" dirty="0"/>
          </a:p>
          <a:p>
            <a:r>
              <a:rPr lang="ru-RU" sz="2400" b="1" dirty="0"/>
              <a:t>Налог на имущество</a:t>
            </a:r>
          </a:p>
          <a:p>
            <a:r>
              <a:rPr lang="ru-RU" b="1" dirty="0"/>
              <a:t>Неправомерное применение льгот.</a:t>
            </a:r>
            <a:r>
              <a:rPr lang="ru-RU" dirty="0"/>
              <a:t> </a:t>
            </a:r>
          </a:p>
          <a:p>
            <a:r>
              <a:rPr lang="ru-RU" b="1" dirty="0"/>
              <a:t>Движимое или недвижимое</a:t>
            </a:r>
            <a:br>
              <a:rPr lang="ru-RU" b="1" dirty="0"/>
            </a:br>
            <a:r>
              <a:rPr lang="ru-RU" b="1" dirty="0"/>
              <a:t>Регистрация имущества на упрощенцев.</a:t>
            </a:r>
            <a:r>
              <a:rPr lang="ru-RU" dirty="0"/>
              <a:t> </a:t>
            </a:r>
          </a:p>
          <a:p>
            <a:br>
              <a:rPr lang="ru-RU" b="1" dirty="0"/>
            </a:br>
            <a:r>
              <a:rPr lang="ru-RU" b="1" dirty="0"/>
              <a:t>.</a:t>
            </a:r>
            <a:r>
              <a:rPr lang="ru-RU" dirty="0"/>
              <a:t> </a:t>
            </a:r>
          </a:p>
        </p:txBody>
      </p:sp>
    </p:spTree>
    <p:extLst>
      <p:ext uri="{BB962C8B-B14F-4D97-AF65-F5344CB8AC3E}">
        <p14:creationId xmlns:p14="http://schemas.microsoft.com/office/powerpoint/2010/main" val="4196295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Коммерческая  осмотрительность </a:t>
            </a:r>
            <a:endParaRPr lang="ru-RU" dirty="0"/>
          </a:p>
        </p:txBody>
      </p:sp>
      <p:sp>
        <p:nvSpPr>
          <p:cNvPr id="3" name="Содержимое 2"/>
          <p:cNvSpPr>
            <a:spLocks noGrp="1"/>
          </p:cNvSpPr>
          <p:nvPr>
            <p:ph sz="half" idx="1"/>
          </p:nvPr>
        </p:nvSpPr>
        <p:spPr/>
        <p:txBody>
          <a:bodyPr>
            <a:noAutofit/>
          </a:bodyPr>
          <a:lstStyle/>
          <a:p>
            <a:r>
              <a:rPr lang="ru-RU" b="1" dirty="0"/>
              <a:t>реальность существования</a:t>
            </a:r>
            <a:endParaRPr lang="ru-RU" dirty="0"/>
          </a:p>
          <a:p>
            <a:r>
              <a:rPr lang="ru-RU" b="1" dirty="0"/>
              <a:t>Реальность товара (работ, услуг)</a:t>
            </a:r>
          </a:p>
          <a:p>
            <a:r>
              <a:rPr lang="ru-RU" b="1" dirty="0"/>
              <a:t>Деловая цель и экономическое обоснование</a:t>
            </a:r>
          </a:p>
          <a:p>
            <a:r>
              <a:rPr lang="ru-RU" dirty="0"/>
              <a:t>Приказ или положение о коммерческой  осмотрительности-(Критерии сумма сделки, повтор сбора информации 1 раз в год, исключить КРУПНЫХ)</a:t>
            </a:r>
          </a:p>
        </p:txBody>
      </p:sp>
      <p:sp>
        <p:nvSpPr>
          <p:cNvPr id="4" name="Содержимое 3"/>
          <p:cNvSpPr>
            <a:spLocks noGrp="1"/>
          </p:cNvSpPr>
          <p:nvPr>
            <p:ph sz="half" idx="2"/>
          </p:nvPr>
        </p:nvSpPr>
        <p:spPr/>
        <p:txBody>
          <a:bodyPr>
            <a:normAutofit fontScale="55000" lnSpcReduction="20000"/>
          </a:bodyPr>
          <a:lstStyle/>
          <a:p>
            <a:r>
              <a:rPr lang="ru-RU" dirty="0"/>
              <a:t>Запрос документов с контрагента:</a:t>
            </a:r>
          </a:p>
          <a:p>
            <a:r>
              <a:rPr lang="ru-RU" b="1" dirty="0">
                <a:solidFill>
                  <a:srgbClr val="FF0000"/>
                </a:solidFill>
              </a:rPr>
              <a:t>ИНН </a:t>
            </a:r>
          </a:p>
          <a:p>
            <a:r>
              <a:rPr lang="ru-RU" b="1" dirty="0">
                <a:solidFill>
                  <a:srgbClr val="FF0000"/>
                </a:solidFill>
              </a:rPr>
              <a:t>Свидетельство о внесении записи в ЕГРЮЛ;</a:t>
            </a:r>
            <a:endParaRPr lang="ru-RU" dirty="0">
              <a:solidFill>
                <a:srgbClr val="FF0000"/>
              </a:solidFill>
            </a:endParaRPr>
          </a:p>
          <a:p>
            <a:r>
              <a:rPr lang="ru-RU" b="1" dirty="0">
                <a:solidFill>
                  <a:srgbClr val="FF0000"/>
                </a:solidFill>
              </a:rPr>
              <a:t> Свидетельство о постановке на учет в налоговом органе;</a:t>
            </a:r>
            <a:endParaRPr lang="ru-RU" dirty="0">
              <a:solidFill>
                <a:srgbClr val="FF0000"/>
              </a:solidFill>
            </a:endParaRPr>
          </a:p>
          <a:p>
            <a:r>
              <a:rPr lang="ru-RU" b="1" dirty="0">
                <a:solidFill>
                  <a:srgbClr val="FF0000"/>
                </a:solidFill>
              </a:rPr>
              <a:t> Расширенная выписка из ЕГРЮЛ, в которой содержатся персональные данные учредителей и директора;</a:t>
            </a:r>
          </a:p>
          <a:p>
            <a:r>
              <a:rPr lang="ru-RU" b="1" dirty="0">
                <a:solidFill>
                  <a:srgbClr val="FF0000"/>
                </a:solidFill>
              </a:rPr>
              <a:t>Согласие об обработке перс данных</a:t>
            </a:r>
            <a:endParaRPr lang="ru-RU" dirty="0">
              <a:solidFill>
                <a:srgbClr val="FF0000"/>
              </a:solidFill>
            </a:endParaRPr>
          </a:p>
          <a:p>
            <a:r>
              <a:rPr lang="ru-RU" b="1" dirty="0">
                <a:solidFill>
                  <a:srgbClr val="FF0000"/>
                </a:solidFill>
              </a:rPr>
              <a:t> Приказ о назначении директора с отметкой об ознакомлении;</a:t>
            </a:r>
            <a:endParaRPr lang="ru-RU" dirty="0">
              <a:solidFill>
                <a:srgbClr val="FF0000"/>
              </a:solidFill>
            </a:endParaRPr>
          </a:p>
          <a:p>
            <a:r>
              <a:rPr lang="ru-RU" b="1" dirty="0">
                <a:solidFill>
                  <a:srgbClr val="FF0000"/>
                </a:solidFill>
              </a:rPr>
              <a:t> Приказ о назначении главного бухгалтера;</a:t>
            </a:r>
            <a:endParaRPr lang="ru-RU" dirty="0">
              <a:solidFill>
                <a:srgbClr val="FF0000"/>
              </a:solidFill>
            </a:endParaRPr>
          </a:p>
          <a:p>
            <a:endParaRPr lang="ru-RU" dirty="0">
              <a:solidFill>
                <a:srgbClr val="FF0000"/>
              </a:solidFill>
            </a:endParaRPr>
          </a:p>
          <a:p>
            <a:r>
              <a:rPr lang="ru-RU" dirty="0"/>
              <a:t>Новое в коммерческой осмотрительности- зайти в ЛК и направить запрос контрагенту на добавление в ДРУЗЬЯ- получили его показатели финансово-хозяйственной деятельности…</a:t>
            </a:r>
          </a:p>
          <a:p>
            <a:r>
              <a:rPr lang="ru-RU" u="sng" dirty="0">
                <a:hlinkClick r:id="rId2"/>
              </a:rPr>
              <a:t>https://www.nalog.gov.ru/rn77/news/activities_fts/12026576/</a:t>
            </a:r>
            <a:endParaRPr lang="ru-RU" dirty="0"/>
          </a:p>
        </p:txBody>
      </p:sp>
    </p:spTree>
    <p:extLst>
      <p:ext uri="{BB962C8B-B14F-4D97-AF65-F5344CB8AC3E}">
        <p14:creationId xmlns:p14="http://schemas.microsoft.com/office/powerpoint/2010/main" val="52995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5181600" cy="1325563"/>
          </a:xfrm>
        </p:spPr>
        <p:txBody>
          <a:bodyPr>
            <a:normAutofit/>
          </a:bodyPr>
          <a:lstStyle/>
          <a:p>
            <a:r>
              <a:rPr lang="ru-RU" b="1" dirty="0"/>
              <a:t>ДОСЬЕ </a:t>
            </a:r>
            <a:endParaRPr lang="ru-RU" dirty="0"/>
          </a:p>
        </p:txBody>
      </p:sp>
      <p:sp>
        <p:nvSpPr>
          <p:cNvPr id="3" name="Содержимое 2"/>
          <p:cNvSpPr>
            <a:spLocks noGrp="1"/>
          </p:cNvSpPr>
          <p:nvPr>
            <p:ph sz="half" idx="1"/>
          </p:nvPr>
        </p:nvSpPr>
        <p:spPr/>
        <p:txBody>
          <a:bodyPr>
            <a:normAutofit fontScale="55000" lnSpcReduction="20000"/>
          </a:bodyPr>
          <a:lstStyle/>
          <a:p>
            <a:r>
              <a:rPr lang="ru-RU" dirty="0"/>
              <a:t>Коммерческое предложение/письмо о добросовестности</a:t>
            </a:r>
          </a:p>
          <a:p>
            <a:r>
              <a:rPr lang="ru-RU" dirty="0"/>
              <a:t>Не работаем с теми, у кого недостоверные сведения в ЕГРЮЛ</a:t>
            </a:r>
          </a:p>
          <a:p>
            <a:r>
              <a:rPr lang="ru-RU" dirty="0"/>
              <a:t>Выписка ЕГРЮЛ ДО заключения договора</a:t>
            </a:r>
          </a:p>
          <a:p>
            <a:r>
              <a:rPr lang="ru-RU" dirty="0"/>
              <a:t>Не должен находится в стадии ликвидации, банкротства, реорганизации</a:t>
            </a:r>
          </a:p>
          <a:p>
            <a:r>
              <a:rPr lang="ru-RU" dirty="0"/>
              <a:t>Нет задолженности по налогам</a:t>
            </a:r>
          </a:p>
          <a:p>
            <a:r>
              <a:rPr lang="ru-RU" dirty="0"/>
              <a:t>Минимальный уставный капитал</a:t>
            </a:r>
          </a:p>
          <a:p>
            <a:r>
              <a:rPr lang="ru-RU" dirty="0"/>
              <a:t>Соответствие вида деятельности</a:t>
            </a:r>
          </a:p>
          <a:p>
            <a:r>
              <a:rPr lang="ru-RU" dirty="0"/>
              <a:t>Адрес массовой регистрации и наличие в составе руководства дисквалифицированных лиц — характерные признаки однодневки (</a:t>
            </a:r>
            <a:r>
              <a:rPr lang="ru-RU" dirty="0">
                <a:hlinkClick r:id="rId2"/>
              </a:rPr>
              <a:t>письмо ФНС от 13.02.2017 № ЕД-4-15/2518@</a:t>
            </a:r>
            <a:r>
              <a:rPr lang="ru-RU" dirty="0"/>
              <a:t>)</a:t>
            </a:r>
          </a:p>
          <a:p>
            <a:r>
              <a:rPr lang="ru-RU" dirty="0"/>
              <a:t>Массовый руководитель/учредитель</a:t>
            </a:r>
          </a:p>
          <a:p>
            <a:r>
              <a:rPr lang="ru-RU" b="1" dirty="0"/>
              <a:t>ДАННЫЕ ОБ УПЛАЧЕННЫХ НАЛОГАХ НА САЙТЕ ФНС</a:t>
            </a:r>
          </a:p>
          <a:p>
            <a:r>
              <a:rPr lang="ru-RU" b="1" dirty="0"/>
              <a:t>ЧИСЛЕННОСТЬ — НА САЙТЕ ФНС</a:t>
            </a:r>
            <a:endParaRPr lang="ru-RU" dirty="0"/>
          </a:p>
          <a:p>
            <a:endParaRPr lang="ru-RU" dirty="0"/>
          </a:p>
          <a:p>
            <a:endParaRPr lang="ru-RU" dirty="0"/>
          </a:p>
        </p:txBody>
      </p:sp>
      <p:sp>
        <p:nvSpPr>
          <p:cNvPr id="4" name="Содержимое 3"/>
          <p:cNvSpPr>
            <a:spLocks noGrp="1"/>
          </p:cNvSpPr>
          <p:nvPr>
            <p:ph sz="half" idx="2"/>
          </p:nvPr>
        </p:nvSpPr>
        <p:spPr/>
        <p:txBody>
          <a:bodyPr>
            <a:normAutofit fontScale="55000" lnSpcReduction="20000"/>
          </a:bodyPr>
          <a:lstStyle/>
          <a:p>
            <a:r>
              <a:rPr lang="ru-RU" dirty="0"/>
              <a:t>Наличие ресурсов, необходимых для выполнения договора </a:t>
            </a:r>
            <a:r>
              <a:rPr lang="ru-RU" dirty="0">
                <a:hlinkClick r:id="rId3"/>
              </a:rPr>
              <a:t> ВС </a:t>
            </a:r>
            <a:r>
              <a:rPr lang="ru-RU" dirty="0" err="1">
                <a:hlinkClick r:id="rId3"/>
              </a:rPr>
              <a:t>РФот</a:t>
            </a:r>
            <a:r>
              <a:rPr lang="ru-RU" dirty="0">
                <a:hlinkClick r:id="rId3"/>
              </a:rPr>
              <a:t> 14.05.2020 № 307-ЭС19-27597</a:t>
            </a:r>
            <a:endParaRPr lang="ru-RU" dirty="0"/>
          </a:p>
          <a:p>
            <a:r>
              <a:rPr lang="ru-RU" dirty="0"/>
              <a:t> наличие оборудования, необходимого для исполнения обязательств по договору (</a:t>
            </a:r>
            <a:r>
              <a:rPr lang="ru-RU" dirty="0">
                <a:hlinkClick r:id="rId4"/>
              </a:rPr>
              <a:t>постановление АС Северо-Кавказского округа от 13.12.2021 № А63-16850/2020</a:t>
            </a:r>
            <a:r>
              <a:rPr lang="ru-RU" dirty="0"/>
              <a:t>).</a:t>
            </a:r>
          </a:p>
          <a:p>
            <a:r>
              <a:rPr lang="ru-RU" dirty="0"/>
              <a:t>Запрос списка сотрудников и перечня ОС</a:t>
            </a:r>
          </a:p>
          <a:p>
            <a:r>
              <a:rPr lang="ru-RU" dirty="0"/>
              <a:t>Офис  </a:t>
            </a:r>
            <a:r>
              <a:rPr lang="ru-RU" b="1" dirty="0"/>
              <a:t>ПРОВЕРКА ПО «ЯНДЕКС.КАРТАМ»</a:t>
            </a:r>
            <a:endParaRPr lang="ru-RU" dirty="0"/>
          </a:p>
          <a:p>
            <a:r>
              <a:rPr lang="ru-RU" dirty="0"/>
              <a:t>Оценка риска неисполнения договора</a:t>
            </a:r>
          </a:p>
          <a:p>
            <a:r>
              <a:rPr lang="ru-RU" dirty="0"/>
              <a:t>Сайт, телефон, почта</a:t>
            </a:r>
          </a:p>
          <a:p>
            <a:r>
              <a:rPr lang="ru-RU" dirty="0"/>
              <a:t>Деловая переписка</a:t>
            </a:r>
          </a:p>
          <a:p>
            <a:r>
              <a:rPr lang="ru-RU" dirty="0"/>
              <a:t>Налоговая оговорка</a:t>
            </a:r>
          </a:p>
          <a:p>
            <a:r>
              <a:rPr lang="ru-RU" dirty="0"/>
              <a:t>Добавить в друзья В личных кабинетах </a:t>
            </a:r>
            <a:r>
              <a:rPr lang="ru-RU" dirty="0">
                <a:hlinkClick r:id="rId5"/>
              </a:rPr>
              <a:t>юридического лица</a:t>
            </a:r>
            <a:r>
              <a:rPr lang="ru-RU" dirty="0"/>
              <a:t> и </a:t>
            </a:r>
            <a:r>
              <a:rPr lang="ru-RU" dirty="0">
                <a:hlinkClick r:id="rId6"/>
              </a:rPr>
              <a:t>индивидуального предпринимателя</a:t>
            </a:r>
            <a:r>
              <a:rPr lang="ru-RU" dirty="0"/>
              <a:t> в разделе «Как меня видит налоговая» теперь можно увидеть информацию о себе - «Показатели финансово-хозяйственной деятельности» и «Показатели для партнеров».</a:t>
            </a:r>
          </a:p>
          <a:p>
            <a:endParaRPr lang="ru-RU" dirty="0"/>
          </a:p>
          <a:p>
            <a:endParaRPr lang="ru-RU" dirty="0"/>
          </a:p>
        </p:txBody>
      </p:sp>
    </p:spTree>
    <p:extLst>
      <p:ext uri="{BB962C8B-B14F-4D97-AF65-F5344CB8AC3E}">
        <p14:creationId xmlns:p14="http://schemas.microsoft.com/office/powerpoint/2010/main" val="4257721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2002654" cy="1325563"/>
          </a:xfrm>
        </p:spPr>
        <p:txBody>
          <a:bodyPr/>
          <a:lstStyle/>
          <a:p>
            <a:r>
              <a:rPr lang="ru-RU" b="1" dirty="0"/>
              <a:t>Досье</a:t>
            </a:r>
          </a:p>
        </p:txBody>
      </p:sp>
      <p:sp>
        <p:nvSpPr>
          <p:cNvPr id="3" name="Объект 2"/>
          <p:cNvSpPr>
            <a:spLocks noGrp="1"/>
          </p:cNvSpPr>
          <p:nvPr>
            <p:ph sz="half" idx="1"/>
          </p:nvPr>
        </p:nvSpPr>
        <p:spPr>
          <a:xfrm>
            <a:off x="838200" y="1305017"/>
            <a:ext cx="5181600" cy="4871946"/>
          </a:xfrm>
        </p:spPr>
        <p:txBody>
          <a:bodyPr>
            <a:normAutofit fontScale="25000" lnSpcReduction="20000"/>
          </a:bodyPr>
          <a:lstStyle/>
          <a:p>
            <a:r>
              <a:rPr lang="en-US" sz="5600" dirty="0"/>
              <a:t> </a:t>
            </a:r>
            <a:r>
              <a:rPr lang="ru-RU" sz="5600" dirty="0"/>
              <a:t>Прозрачный бизнес</a:t>
            </a:r>
          </a:p>
          <a:p>
            <a:pPr eaLnBrk="0" fontAlgn="base" hangingPunct="0"/>
            <a:r>
              <a:rPr lang="ru-RU" sz="5600" b="1" dirty="0"/>
              <a:t>Участие в нескольких юридических лицах</a:t>
            </a:r>
            <a:br>
              <a:rPr lang="ru-RU" sz="5600" dirty="0"/>
            </a:br>
            <a:r>
              <a:rPr lang="ru-RU" sz="5600" u="sng" dirty="0">
                <a:hlinkClick r:id="rId2"/>
              </a:rPr>
              <a:t>pb.nalog.ru/search.html</a:t>
            </a:r>
            <a:r>
              <a:rPr lang="ru-RU" sz="5600" dirty="0"/>
              <a:t> </a:t>
            </a:r>
          </a:p>
          <a:p>
            <a:pPr eaLnBrk="0" fontAlgn="base" hangingPunct="0"/>
            <a:r>
              <a:rPr lang="ru-RU" sz="5600" b="1" dirty="0"/>
              <a:t>Дисквалификация</a:t>
            </a:r>
            <a:br>
              <a:rPr lang="ru-RU" sz="5600" dirty="0"/>
            </a:br>
            <a:r>
              <a:rPr lang="en-US" sz="5600" u="sng" dirty="0">
                <a:hlinkClick r:id="rId3"/>
              </a:rPr>
              <a:t>service</a:t>
            </a:r>
            <a:r>
              <a:rPr lang="ru-RU" sz="5600" u="sng" dirty="0">
                <a:hlinkClick r:id="rId3"/>
              </a:rPr>
              <a:t>.</a:t>
            </a:r>
            <a:r>
              <a:rPr lang="en-US" sz="5600" u="sng" dirty="0" err="1">
                <a:hlinkClick r:id="rId3"/>
              </a:rPr>
              <a:t>nalog</a:t>
            </a:r>
            <a:r>
              <a:rPr lang="ru-RU" sz="5600" u="sng" dirty="0">
                <a:hlinkClick r:id="rId3"/>
              </a:rPr>
              <a:t>.</a:t>
            </a:r>
            <a:r>
              <a:rPr lang="en-US" sz="5600" u="sng" dirty="0" err="1">
                <a:hlinkClick r:id="rId3"/>
              </a:rPr>
              <a:t>ru</a:t>
            </a:r>
            <a:r>
              <a:rPr lang="ru-RU" sz="5600" u="sng" dirty="0">
                <a:hlinkClick r:id="rId3"/>
              </a:rPr>
              <a:t>/</a:t>
            </a:r>
            <a:r>
              <a:rPr lang="en-US" sz="5600" u="sng" dirty="0">
                <a:hlinkClick r:id="rId3"/>
              </a:rPr>
              <a:t>disqualified</a:t>
            </a:r>
            <a:r>
              <a:rPr lang="ru-RU" sz="5600" u="sng" dirty="0">
                <a:hlinkClick r:id="rId3"/>
              </a:rPr>
              <a:t>.</a:t>
            </a:r>
            <a:r>
              <a:rPr lang="en-US" sz="5600" u="sng" dirty="0">
                <a:hlinkClick r:id="rId3"/>
              </a:rPr>
              <a:t>do</a:t>
            </a:r>
            <a:endParaRPr lang="ru-RU" sz="5600" dirty="0"/>
          </a:p>
          <a:p>
            <a:r>
              <a:rPr lang="ru-RU" sz="5600" b="1" dirty="0"/>
              <a:t> Адреса нескольких юридических лиц</a:t>
            </a:r>
            <a:br>
              <a:rPr lang="ru-RU" sz="5600" dirty="0"/>
            </a:br>
            <a:r>
              <a:rPr lang="ru-RU" sz="5600" dirty="0">
                <a:hlinkClick r:id="rId2"/>
              </a:rPr>
              <a:t>pb.nalog.ru/search.html</a:t>
            </a:r>
            <a:endParaRPr lang="ru-RU" sz="5600" dirty="0"/>
          </a:p>
          <a:p>
            <a:r>
              <a:rPr lang="ru-RU" sz="5600" b="1" dirty="0"/>
              <a:t>Ограничения участия в юридических лицах</a:t>
            </a:r>
            <a:br>
              <a:rPr lang="ru-RU" sz="5600" dirty="0"/>
            </a:br>
            <a:r>
              <a:rPr lang="ru-RU" sz="5600" dirty="0">
                <a:hlinkClick r:id="rId2"/>
              </a:rPr>
              <a:t>pb.nalog.ru/search.html</a:t>
            </a:r>
            <a:endParaRPr lang="ru-RU" sz="5600" dirty="0"/>
          </a:p>
          <a:p>
            <a:r>
              <a:rPr lang="ru-RU" sz="5600" b="1" dirty="0"/>
              <a:t>Информация о представленных документах</a:t>
            </a:r>
            <a:r>
              <a:rPr lang="ru-RU" sz="5600" dirty="0"/>
              <a:t> </a:t>
            </a:r>
            <a:r>
              <a:rPr lang="ru-RU" sz="5600" dirty="0">
                <a:hlinkClick r:id="rId2"/>
              </a:rPr>
              <a:t>pb.nalog.ru/search.html</a:t>
            </a:r>
            <a:endParaRPr lang="ru-RU" sz="5600" dirty="0"/>
          </a:p>
          <a:p>
            <a:r>
              <a:rPr lang="ru-RU" sz="5600" b="1" dirty="0"/>
              <a:t>Калькулятор налоговой нагрузки </a:t>
            </a:r>
            <a:r>
              <a:rPr lang="ru-RU" sz="5600" dirty="0">
                <a:hlinkClick r:id="rId4"/>
              </a:rPr>
              <a:t>pb.nalog.ru/calculator.html</a:t>
            </a:r>
            <a:endParaRPr lang="ru-RU" sz="5600" dirty="0"/>
          </a:p>
          <a:p>
            <a:pPr fontAlgn="base"/>
            <a:r>
              <a:rPr lang="ru-RU" sz="5600" dirty="0"/>
              <a:t>Реестр обеспечительных мер </a:t>
            </a:r>
            <a:r>
              <a:rPr lang="ru-RU" sz="5600" dirty="0">
                <a:hlinkClick r:id="rId5"/>
              </a:rPr>
              <a:t> </a:t>
            </a:r>
            <a:r>
              <a:rPr lang="en-US" sz="5600" dirty="0">
                <a:hlinkClick r:id="rId5"/>
              </a:rPr>
              <a:t>https://service.nalog.ru/rom/</a:t>
            </a:r>
            <a:r>
              <a:rPr lang="ru-RU" sz="5600" dirty="0"/>
              <a:t> В сервисе содержатся сведения:</a:t>
            </a:r>
          </a:p>
          <a:p>
            <a:pPr fontAlgn="base"/>
            <a:r>
              <a:rPr lang="ru-RU" sz="5600" dirty="0"/>
              <a:t>- о наложении ареста на имущество; - о запрете на отчуждение (передачу в залог) без согласия налогового органа; - об отмене/прекращении действия таких решений; - об имуществе, находящемся в залоге у налогового органа.</a:t>
            </a:r>
          </a:p>
          <a:p>
            <a:r>
              <a:rPr lang="ru-RU" sz="5600" u="sng" dirty="0">
                <a:hlinkClick r:id="rId6"/>
              </a:rPr>
              <a:t>https://bo.nalog.ru/</a:t>
            </a:r>
            <a:r>
              <a:rPr lang="ru-RU" sz="5600" dirty="0"/>
              <a:t>  - Гир </a:t>
            </a:r>
            <a:r>
              <a:rPr lang="ru-RU" sz="5600" dirty="0" err="1"/>
              <a:t>бо</a:t>
            </a:r>
            <a:r>
              <a:rPr lang="ru-RU" sz="5600" dirty="0"/>
              <a:t>  (государственный информационный  ресурс бухгалтерской отчётности),</a:t>
            </a:r>
            <a:r>
              <a:rPr lang="ru-RU" sz="5600" u="sng" dirty="0">
                <a:hlinkClick r:id="rId7"/>
              </a:rPr>
              <a:t> Письмо Минфина и ФНС от 26.02.2020 № 07-04-07/13687</a:t>
            </a:r>
            <a:r>
              <a:rPr lang="ru-RU" sz="5600" dirty="0"/>
              <a:t>; </a:t>
            </a:r>
            <a:r>
              <a:rPr lang="ru-RU" sz="5600" u="sng" dirty="0">
                <a:hlinkClick r:id="rId8"/>
              </a:rPr>
              <a:t>Приказ ФНС от 25.11.2019 № ММВ-7-1/586@</a:t>
            </a:r>
            <a:endParaRPr lang="ru-RU" sz="5600" dirty="0"/>
          </a:p>
          <a:p>
            <a:r>
              <a:rPr lang="ru-RU" sz="5600" dirty="0"/>
              <a:t> </a:t>
            </a:r>
            <a:r>
              <a:rPr lang="ru-RU" sz="5600" u="sng" dirty="0">
                <a:hlinkClick r:id="rId9"/>
              </a:rPr>
              <a:t>https://linkmark.ru/</a:t>
            </a:r>
            <a:r>
              <a:rPr lang="ru-RU" sz="5600" dirty="0"/>
              <a:t> - бесплатный поиск по товарным знакам,</a:t>
            </a:r>
          </a:p>
          <a:p>
            <a:pPr fontAlgn="base"/>
            <a:endParaRPr lang="ru-RU" dirty="0"/>
          </a:p>
          <a:p>
            <a:pPr fontAlgn="base"/>
            <a:endParaRPr lang="ru-RU" dirty="0"/>
          </a:p>
          <a:p>
            <a:endParaRPr lang="ru-RU" dirty="0"/>
          </a:p>
          <a:p>
            <a:endParaRPr lang="ru-RU" dirty="0"/>
          </a:p>
        </p:txBody>
      </p:sp>
      <p:sp>
        <p:nvSpPr>
          <p:cNvPr id="4" name="Объект 3"/>
          <p:cNvSpPr>
            <a:spLocks noGrp="1"/>
          </p:cNvSpPr>
          <p:nvPr>
            <p:ph sz="half" idx="2"/>
          </p:nvPr>
        </p:nvSpPr>
        <p:spPr>
          <a:xfrm>
            <a:off x="6172200" y="365125"/>
            <a:ext cx="5181600" cy="5811838"/>
          </a:xfrm>
        </p:spPr>
        <p:txBody>
          <a:bodyPr>
            <a:normAutofit fontScale="25000" lnSpcReduction="20000"/>
          </a:bodyPr>
          <a:lstStyle/>
          <a:p>
            <a:pPr>
              <a:buNone/>
            </a:pPr>
            <a:r>
              <a:rPr lang="ru-RU" sz="4800" dirty="0">
                <a:hlinkClick r:id="rId10"/>
              </a:rPr>
              <a:t>http://nalog.ru/</a:t>
            </a:r>
            <a:r>
              <a:rPr lang="ru-RU" sz="4800" dirty="0"/>
              <a:t>                                </a:t>
            </a:r>
            <a:r>
              <a:rPr lang="ru-RU" sz="4800" dirty="0">
                <a:hlinkClick r:id="rId11"/>
              </a:rPr>
              <a:t>http://www.vestnik-gosreg.ru</a:t>
            </a:r>
            <a:endParaRPr lang="ru-RU" sz="4800" dirty="0"/>
          </a:p>
          <a:p>
            <a:pPr>
              <a:buNone/>
            </a:pPr>
            <a:r>
              <a:rPr lang="ru-RU" sz="4800" dirty="0">
                <a:hlinkClick r:id="rId12"/>
              </a:rPr>
              <a:t>https://fedresurs.ru/</a:t>
            </a:r>
            <a:r>
              <a:rPr lang="ru-RU" sz="4800" dirty="0"/>
              <a:t>                 </a:t>
            </a:r>
            <a:r>
              <a:rPr lang="ru-RU" sz="4800" dirty="0">
                <a:hlinkClick r:id="rId13"/>
              </a:rPr>
              <a:t>http://fssprus.ru/</a:t>
            </a:r>
            <a:r>
              <a:rPr lang="ru-RU" sz="4800" dirty="0"/>
              <a:t> + </a:t>
            </a:r>
            <a:r>
              <a:rPr lang="ru-RU" sz="4800" dirty="0">
                <a:hlinkClick r:id="rId14"/>
              </a:rPr>
              <a:t>Банк данных исполнительных производств</a:t>
            </a:r>
            <a:r>
              <a:rPr lang="ru-RU" sz="4800" dirty="0"/>
              <a:t> </a:t>
            </a:r>
          </a:p>
          <a:p>
            <a:pPr>
              <a:buNone/>
            </a:pPr>
            <a:r>
              <a:rPr lang="ru-RU" sz="4800" dirty="0"/>
              <a:t>Недействительный паспорт </a:t>
            </a:r>
            <a:r>
              <a:rPr lang="ru-RU" sz="4800" dirty="0">
                <a:hlinkClick r:id="rId15"/>
              </a:rPr>
              <a:t>http://services.fms.gov.ru/info-service.htm?sid=2000</a:t>
            </a:r>
            <a:endParaRPr lang="ru-RU" sz="4800" dirty="0"/>
          </a:p>
          <a:p>
            <a:pPr>
              <a:buNone/>
            </a:pPr>
            <a:r>
              <a:rPr lang="ru-RU" sz="4800" dirty="0"/>
              <a:t> </a:t>
            </a:r>
            <a:r>
              <a:rPr lang="ru-RU" sz="4800" dirty="0">
                <a:hlinkClick r:id="rId16"/>
              </a:rPr>
              <a:t>http://kad.arbitr.ru/</a:t>
            </a:r>
            <a:endParaRPr lang="ru-RU" sz="4800" dirty="0"/>
          </a:p>
          <a:p>
            <a:pPr>
              <a:buNone/>
            </a:pPr>
            <a:r>
              <a:rPr lang="ru-RU" sz="4800" dirty="0"/>
              <a:t>Проверить контрагента по </a:t>
            </a:r>
            <a:r>
              <a:rPr lang="ru-RU" sz="4800" dirty="0">
                <a:hlinkClick r:id="rId17"/>
              </a:rPr>
              <a:t>реестру недобросовестных поставщиков</a:t>
            </a:r>
            <a:r>
              <a:rPr lang="ru-RU" sz="4800" dirty="0"/>
              <a:t>.</a:t>
            </a:r>
            <a:r>
              <a:rPr lang="en-US" sz="4800" dirty="0"/>
              <a:t> </a:t>
            </a:r>
            <a:r>
              <a:rPr lang="en-US" sz="4800" dirty="0">
                <a:hlinkClick r:id="rId17"/>
              </a:rPr>
              <a:t>http://zakupki.gov.ru/epz/dishonestsupplier/quicksearch/search.html</a:t>
            </a:r>
            <a:endParaRPr lang="ru-RU" sz="4800" dirty="0"/>
          </a:p>
          <a:p>
            <a:pPr>
              <a:buNone/>
            </a:pPr>
            <a:r>
              <a:rPr lang="ru-RU" sz="4800" dirty="0"/>
              <a:t>Проверить бухгалтерскую отчетность контрагента за предыдущие периоды с помощью следующих официальных сайтов: </a:t>
            </a:r>
          </a:p>
          <a:p>
            <a:pPr>
              <a:buNone/>
            </a:pPr>
            <a:r>
              <a:rPr lang="en-US" sz="4800" dirty="0">
                <a:hlinkClick r:id="rId18"/>
              </a:rPr>
              <a:t>https://www.e-disclosure.ru/</a:t>
            </a:r>
            <a:endParaRPr lang="ru-RU" sz="4800" dirty="0"/>
          </a:p>
          <a:p>
            <a:pPr>
              <a:buNone/>
            </a:pPr>
            <a:r>
              <a:rPr lang="en-US" sz="4800" dirty="0">
                <a:hlinkClick r:id="rId19"/>
              </a:rPr>
              <a:t>http://www.gks.ru/accounting_report</a:t>
            </a:r>
            <a:endParaRPr lang="ru-RU" sz="4800" dirty="0"/>
          </a:p>
          <a:p>
            <a:pPr>
              <a:buNone/>
            </a:pPr>
            <a:r>
              <a:rPr lang="ru-RU" sz="4800" dirty="0">
                <a:hlinkClick r:id="rId12"/>
              </a:rPr>
              <a:t>Единый федеральный реестр юридически значимых сведений о фактах деятельности юридических лиц</a:t>
            </a:r>
            <a:r>
              <a:rPr lang="ru-RU" sz="4800" dirty="0"/>
              <a:t>. Там публикуются уведомления о намерении обратиться в суд с заявлением о банкротстве.</a:t>
            </a:r>
          </a:p>
          <a:p>
            <a:pPr>
              <a:buNone/>
            </a:pPr>
            <a:r>
              <a:rPr lang="ru-RU" sz="4800" dirty="0">
                <a:hlinkClick r:id="rId20"/>
              </a:rPr>
              <a:t>Поиск в реестре залогов (reestr-zalogov.ru)</a:t>
            </a:r>
            <a:endParaRPr lang="ru-RU" sz="4800" dirty="0"/>
          </a:p>
          <a:p>
            <a:pPr>
              <a:buNone/>
            </a:pPr>
            <a:endParaRPr lang="ru-RU" sz="4800" b="1" dirty="0"/>
          </a:p>
          <a:p>
            <a:pPr algn="ctr"/>
            <a:r>
              <a:rPr lang="ru-RU" sz="4800" dirty="0"/>
              <a:t>Проверка деловой репутации</a:t>
            </a:r>
            <a:r>
              <a:rPr lang="ru-RU" sz="4800" b="1" dirty="0"/>
              <a:t> </a:t>
            </a:r>
            <a:r>
              <a:rPr lang="ru-RU" sz="4800" dirty="0">
                <a:hlinkClick r:id="rId21"/>
              </a:rPr>
              <a:t>АС ЗСО  от 08.07.16 № Ф04-2454/2016</a:t>
            </a:r>
            <a:r>
              <a:rPr lang="ru-RU" sz="4800" dirty="0"/>
              <a:t> , </a:t>
            </a:r>
            <a:r>
              <a:rPr lang="ru-RU" sz="4800" dirty="0">
                <a:hlinkClick r:id="rId22"/>
              </a:rPr>
              <a:t>УО от 17.05.16 № Ф09-4148/16</a:t>
            </a:r>
            <a:r>
              <a:rPr lang="ru-RU" sz="4800" dirty="0"/>
              <a:t> округов) </a:t>
            </a:r>
            <a:r>
              <a:rPr lang="ru-RU" sz="4800" b="1" dirty="0">
                <a:solidFill>
                  <a:srgbClr val="00B050"/>
                </a:solidFill>
              </a:rPr>
              <a:t>АС ВВО (постановление от 04.09.2018 № А29-7436/2016)</a:t>
            </a:r>
            <a:r>
              <a:rPr lang="ru-RU" sz="4800" b="1" dirty="0"/>
              <a:t> </a:t>
            </a:r>
            <a:r>
              <a:rPr lang="ru-RU" sz="4800" b="1" dirty="0">
                <a:solidFill>
                  <a:srgbClr val="00B050"/>
                </a:solidFill>
              </a:rPr>
              <a:t>Рекомендательные письма- Постановление АС Уральского округа №Ф09-5835/17 от 03.10.2017г. по делу №А34-2266/2016. но сумма маленькая была</a:t>
            </a:r>
          </a:p>
          <a:p>
            <a:pPr algn="ctr"/>
            <a:r>
              <a:rPr lang="ru-RU" sz="4800" b="1" i="1" dirty="0">
                <a:latin typeface="Times New Roman" panose="02020603050405020304" pitchFamily="18" charset="0"/>
                <a:cs typeface="Times New Roman" panose="02020603050405020304" pitchFamily="18" charset="0"/>
              </a:rPr>
              <a:t>Исследуем деловую репутацию контрагента</a:t>
            </a:r>
            <a:r>
              <a:rPr lang="ru-RU" sz="4800" b="1" dirty="0">
                <a:latin typeface="Times New Roman" panose="02020603050405020304" pitchFamily="18" charset="0"/>
                <a:cs typeface="Times New Roman" panose="02020603050405020304" pitchFamily="18" charset="0"/>
              </a:rPr>
              <a:t>:</a:t>
            </a:r>
          </a:p>
          <a:p>
            <a:pPr indent="363538">
              <a:buClr>
                <a:srgbClr val="C00000"/>
              </a:buClr>
              <a:buFont typeface="Wingdings" panose="05000000000000000000" pitchFamily="2" charset="2"/>
              <a:buChar char="Ø"/>
              <a:tabLst>
                <a:tab pos="901700" algn="l"/>
              </a:tabLst>
            </a:pPr>
            <a:r>
              <a:rPr lang="ru-RU" sz="4800" dirty="0">
                <a:latin typeface="Times New Roman" panose="02020603050405020304" pitchFamily="18" charset="0"/>
                <a:cs typeface="Times New Roman" panose="02020603050405020304" pitchFamily="18" charset="0"/>
              </a:rPr>
              <a:t>отзывы о компании,    Рекомендательные письма</a:t>
            </a:r>
          </a:p>
          <a:p>
            <a:pPr indent="363538">
              <a:buClr>
                <a:srgbClr val="C00000"/>
              </a:buClr>
              <a:buFont typeface="Wingdings" panose="05000000000000000000" pitchFamily="2" charset="2"/>
              <a:buChar char="Ø"/>
              <a:tabLst>
                <a:tab pos="901700" algn="l"/>
              </a:tabLst>
            </a:pPr>
            <a:r>
              <a:rPr lang="ru-RU" sz="4800" dirty="0">
                <a:latin typeface="Times New Roman" panose="02020603050405020304" pitchFamily="18" charset="0"/>
                <a:cs typeface="Times New Roman" panose="02020603050405020304" pitchFamily="18" charset="0"/>
              </a:rPr>
              <a:t>сайт,                    учредители</a:t>
            </a:r>
          </a:p>
          <a:p>
            <a:pPr>
              <a:buNone/>
            </a:pPr>
            <a:endParaRPr lang="ru-RU" sz="3200" b="1" dirty="0"/>
          </a:p>
        </p:txBody>
      </p:sp>
    </p:spTree>
    <p:extLst>
      <p:ext uri="{BB962C8B-B14F-4D97-AF65-F5344CB8AC3E}">
        <p14:creationId xmlns:p14="http://schemas.microsoft.com/office/powerpoint/2010/main" val="2017807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Реальность и платежи контрагентов</a:t>
            </a:r>
          </a:p>
        </p:txBody>
      </p:sp>
      <p:sp>
        <p:nvSpPr>
          <p:cNvPr id="3" name="Объект 2"/>
          <p:cNvSpPr>
            <a:spLocks noGrp="1"/>
          </p:cNvSpPr>
          <p:nvPr>
            <p:ph sz="half" idx="1"/>
          </p:nvPr>
        </p:nvSpPr>
        <p:spPr/>
        <p:txBody>
          <a:bodyPr>
            <a:normAutofit fontScale="55000" lnSpcReduction="20000"/>
          </a:bodyPr>
          <a:lstStyle/>
          <a:p>
            <a:r>
              <a:rPr lang="ru-RU" dirty="0"/>
              <a:t>Если путевые листы заполнены полностью в машинописном виде, то они недостоверны. Это говорит о нереальности. нельзя учесть расходы и взять к вычету НДС </a:t>
            </a:r>
            <a:r>
              <a:rPr lang="ru-RU" b="1" dirty="0"/>
              <a:t>АС СКО от 05.07.22 №А53-12889/2021</a:t>
            </a:r>
          </a:p>
          <a:p>
            <a:r>
              <a:rPr lang="ru-RU" dirty="0">
                <a:hlinkClick r:id="rId2"/>
              </a:rPr>
              <a:t>Зарплата АС ПО от 29.10.2020 № А12‑23826/2019</a:t>
            </a:r>
            <a:r>
              <a:rPr lang="ru-RU" dirty="0"/>
              <a:t>, </a:t>
            </a:r>
            <a:r>
              <a:rPr lang="ru-RU" dirty="0">
                <a:hlinkClick r:id="rId3"/>
              </a:rPr>
              <a:t>от 21.12.2021 № А55-35584/2020</a:t>
            </a:r>
            <a:endParaRPr lang="ru-RU" dirty="0"/>
          </a:p>
          <a:p>
            <a:r>
              <a:rPr lang="ru-RU" dirty="0">
                <a:hlinkClick r:id="rId4"/>
              </a:rPr>
              <a:t>Налоги и страховые взносы АС Северо-Западного округа от 10.03.2022 № А56‑10241/2021</a:t>
            </a:r>
            <a:r>
              <a:rPr lang="ru-RU" dirty="0"/>
              <a:t>, </a:t>
            </a:r>
            <a:r>
              <a:rPr lang="ru-RU" dirty="0">
                <a:hlinkClick r:id="rId5"/>
              </a:rPr>
              <a:t>Одиннадцатого ААС от 30.03.2022 № А55‑19258/2021</a:t>
            </a:r>
            <a:endParaRPr lang="ru-RU" dirty="0"/>
          </a:p>
          <a:p>
            <a:r>
              <a:rPr lang="ru-RU" dirty="0">
                <a:hlinkClick r:id="rId6"/>
              </a:rPr>
              <a:t>Транспортные услуги АС Поволжского округа от 23.12.2021 № А55‑56/2021</a:t>
            </a:r>
            <a:r>
              <a:rPr lang="ru-RU" dirty="0"/>
              <a:t>,</a:t>
            </a:r>
            <a:br>
              <a:rPr lang="ru-RU" dirty="0"/>
            </a:br>
            <a:r>
              <a:rPr lang="ru-RU" dirty="0"/>
              <a:t>решение АС Санкт-Петербурга и Ленинградской области от 25.12.2021 № А56-30133/2021</a:t>
            </a:r>
          </a:p>
          <a:p>
            <a:r>
              <a:rPr lang="ru-RU" dirty="0">
                <a:hlinkClick r:id="rId4"/>
              </a:rPr>
              <a:t>Коммуналка  АС Северо-Западного от 10.03.2022 № А56‑10241/2021</a:t>
            </a:r>
            <a:r>
              <a:rPr lang="ru-RU" dirty="0"/>
              <a:t>,</a:t>
            </a:r>
            <a:br>
              <a:rPr lang="ru-RU" dirty="0"/>
            </a:br>
            <a:r>
              <a:rPr lang="ru-RU" dirty="0">
                <a:hlinkClick r:id="rId6"/>
              </a:rPr>
              <a:t>АС Поволжского от 23.12.2021 № А55-56/2021</a:t>
            </a:r>
            <a:r>
              <a:rPr lang="ru-RU" dirty="0"/>
              <a:t> округов</a:t>
            </a:r>
          </a:p>
          <a:p>
            <a:endParaRPr lang="ru-RU" dirty="0"/>
          </a:p>
        </p:txBody>
      </p:sp>
      <p:sp>
        <p:nvSpPr>
          <p:cNvPr id="4" name="Объект 3"/>
          <p:cNvSpPr>
            <a:spLocks noGrp="1"/>
          </p:cNvSpPr>
          <p:nvPr>
            <p:ph sz="half" idx="2"/>
          </p:nvPr>
        </p:nvSpPr>
        <p:spPr/>
        <p:txBody>
          <a:bodyPr>
            <a:normAutofit fontScale="55000" lnSpcReduction="20000"/>
          </a:bodyPr>
          <a:lstStyle/>
          <a:p>
            <a:r>
              <a:rPr lang="ru-RU" dirty="0">
                <a:hlinkClick r:id="rId7"/>
              </a:rPr>
              <a:t>Страхование 1 ААС от 21.02.2022 № А43-51763/2019</a:t>
            </a:r>
            <a:endParaRPr lang="ru-RU" dirty="0"/>
          </a:p>
          <a:p>
            <a:r>
              <a:rPr lang="ru-RU" dirty="0"/>
              <a:t>Взносы в СРО 11 </a:t>
            </a:r>
            <a:r>
              <a:rPr lang="ru-RU" dirty="0">
                <a:hlinkClick r:id="rId5"/>
              </a:rPr>
              <a:t>ААС от 30.03.2022 № А55-19258/2021</a:t>
            </a:r>
            <a:endParaRPr lang="ru-RU" dirty="0"/>
          </a:p>
          <a:p>
            <a:r>
              <a:rPr lang="ru-RU" dirty="0">
                <a:hlinkClick r:id="rId4"/>
              </a:rPr>
              <a:t>Топливо и ГСМ  АС Северо-Западного округа от 10.03.2022 № А56‑10241/2021</a:t>
            </a:r>
            <a:r>
              <a:rPr lang="ru-RU" dirty="0"/>
              <a:t>, </a:t>
            </a:r>
            <a:r>
              <a:rPr lang="ru-RU" dirty="0">
                <a:hlinkClick r:id="rId7"/>
              </a:rPr>
              <a:t>Первого ААС от 21.02.2022 № А43-51763/2019</a:t>
            </a:r>
            <a:endParaRPr lang="ru-RU" dirty="0"/>
          </a:p>
          <a:p>
            <a:r>
              <a:rPr lang="ru-RU" dirty="0"/>
              <a:t>Проценты по займам и кредитам Постановление Девятого ААС от 25.11.2021 № А40-154953/20</a:t>
            </a:r>
          </a:p>
          <a:p>
            <a:r>
              <a:rPr lang="ru-RU" dirty="0">
                <a:hlinkClick r:id="rId8"/>
              </a:rPr>
              <a:t>Банковские комиссии 10 ААС от 06.04.2022 № А41-35634/21</a:t>
            </a:r>
            <a:r>
              <a:rPr lang="ru-RU" dirty="0"/>
              <a:t>, </a:t>
            </a:r>
            <a:r>
              <a:rPr lang="ru-RU" dirty="0">
                <a:hlinkClick r:id="rId7"/>
              </a:rPr>
              <a:t>Первого ААС от 21.02.2022 № А43-51763/2019</a:t>
            </a:r>
            <a:endParaRPr lang="ru-RU" dirty="0"/>
          </a:p>
        </p:txBody>
      </p:sp>
    </p:spTree>
    <p:extLst>
      <p:ext uri="{BB962C8B-B14F-4D97-AF65-F5344CB8AC3E}">
        <p14:creationId xmlns:p14="http://schemas.microsoft.com/office/powerpoint/2010/main" val="2609953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Реальность</a:t>
            </a:r>
          </a:p>
        </p:txBody>
      </p:sp>
      <p:sp>
        <p:nvSpPr>
          <p:cNvPr id="3" name="Объект 2"/>
          <p:cNvSpPr>
            <a:spLocks noGrp="1"/>
          </p:cNvSpPr>
          <p:nvPr>
            <p:ph sz="half" idx="1"/>
          </p:nvPr>
        </p:nvSpPr>
        <p:spPr/>
        <p:txBody>
          <a:bodyPr>
            <a:normAutofit fontScale="92500" lnSpcReduction="10000"/>
          </a:bodyPr>
          <a:lstStyle/>
          <a:p>
            <a:r>
              <a:rPr lang="ru-RU" dirty="0"/>
              <a:t>Нет работников проиграл АС ДО от 08.12.2021 № Ф03-6480/2021, АС УО от 31.01.2022 № Ф09-9555/21 округов.</a:t>
            </a:r>
          </a:p>
          <a:p>
            <a:r>
              <a:rPr lang="ru-RU" dirty="0"/>
              <a:t>ИФНС не доказала взаимозависимость контрагента и налогоплательщика, а значит мы не знали о непредставлении справок и нельзя обвинить в намеренном сотрудничестве с нарушителем АС УО от 19.03.2020 №Ф09-1130/30</a:t>
            </a:r>
          </a:p>
        </p:txBody>
      </p:sp>
      <p:sp>
        <p:nvSpPr>
          <p:cNvPr id="4" name="Объект 3"/>
          <p:cNvSpPr>
            <a:spLocks noGrp="1"/>
          </p:cNvSpPr>
          <p:nvPr>
            <p:ph sz="half" idx="2"/>
          </p:nvPr>
        </p:nvSpPr>
        <p:spPr/>
        <p:txBody>
          <a:bodyPr>
            <a:normAutofit fontScale="92500" lnSpcReduction="10000"/>
          </a:bodyPr>
          <a:lstStyle/>
          <a:p>
            <a:r>
              <a:rPr lang="ru-RU" dirty="0"/>
              <a:t>Опрос директора контрагента о приглашении исполнителей- отклоняем утверждение ИФНС об отсутствии трудовых ресурсов и «невозможности осуществления хозяйственных операций» - АС ПО от 28.05.18 №Ф06-32924/2018</a:t>
            </a:r>
          </a:p>
          <a:p>
            <a:r>
              <a:rPr lang="ru-RU" dirty="0"/>
              <a:t>Запрос в СРО, которая подтвердит </a:t>
            </a:r>
            <a:r>
              <a:rPr lang="ru-RU" dirty="0" err="1"/>
              <a:t>обеспеченнсть</a:t>
            </a:r>
            <a:r>
              <a:rPr lang="ru-RU" dirty="0"/>
              <a:t> Арбитражного суда Северо-Кавказского округа от 10.10.2021 № А25-2326/2020).</a:t>
            </a:r>
          </a:p>
        </p:txBody>
      </p:sp>
    </p:spTree>
    <p:extLst>
      <p:ext uri="{BB962C8B-B14F-4D97-AF65-F5344CB8AC3E}">
        <p14:creationId xmlns:p14="http://schemas.microsoft.com/office/powerpoint/2010/main" val="1558334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53E24-DE95-4527-BF51-4456577C9352}"/>
              </a:ext>
            </a:extLst>
          </p:cNvPr>
          <p:cNvSpPr>
            <a:spLocks noGrp="1"/>
          </p:cNvSpPr>
          <p:nvPr>
            <p:ph type="title"/>
          </p:nvPr>
        </p:nvSpPr>
        <p:spPr/>
        <p:txBody>
          <a:bodyPr/>
          <a:lstStyle/>
          <a:p>
            <a:r>
              <a:rPr lang="ru-RU" dirty="0"/>
              <a:t>Как доказать реальность</a:t>
            </a:r>
          </a:p>
        </p:txBody>
      </p:sp>
      <p:sp>
        <p:nvSpPr>
          <p:cNvPr id="3" name="Объект 2">
            <a:extLst>
              <a:ext uri="{FF2B5EF4-FFF2-40B4-BE49-F238E27FC236}">
                <a16:creationId xmlns:a16="http://schemas.microsoft.com/office/drawing/2014/main" id="{C4D44340-7E32-4564-B2DB-A1744B49048F}"/>
              </a:ext>
            </a:extLst>
          </p:cNvPr>
          <p:cNvSpPr>
            <a:spLocks noGrp="1"/>
          </p:cNvSpPr>
          <p:nvPr>
            <p:ph sz="half" idx="1"/>
          </p:nvPr>
        </p:nvSpPr>
        <p:spPr/>
        <p:txBody>
          <a:bodyPr>
            <a:normAutofit fontScale="40000" lnSpcReduction="20000"/>
          </a:bodyPr>
          <a:lstStyle/>
          <a:p>
            <a:r>
              <a:rPr lang="ru-RU" b="1" dirty="0"/>
              <a:t>Фото и видео фиксация товаров</a:t>
            </a:r>
          </a:p>
          <a:p>
            <a:r>
              <a:rPr lang="ru-RU" dirty="0"/>
              <a:t>Опросы водителей</a:t>
            </a:r>
          </a:p>
          <a:p>
            <a:r>
              <a:rPr lang="ru-RU" dirty="0"/>
              <a:t>Фиксация в договоре склада</a:t>
            </a:r>
          </a:p>
          <a:p>
            <a:r>
              <a:rPr lang="ru-RU" dirty="0"/>
              <a:t>Запрос в ГИБДД</a:t>
            </a:r>
          </a:p>
          <a:p>
            <a:pPr>
              <a:buNone/>
            </a:pPr>
            <a:r>
              <a:rPr lang="ru-RU" dirty="0">
                <a:solidFill>
                  <a:srgbClr val="00B050"/>
                </a:solidFill>
                <a:hlinkClick r:id="rId2"/>
              </a:rPr>
              <a:t>АС Уральского округа от 22.05.2018 № Ф09-2071/18</a:t>
            </a:r>
            <a:r>
              <a:rPr lang="ru-RU" b="1" dirty="0">
                <a:solidFill>
                  <a:srgbClr val="00B050"/>
                </a:solidFill>
              </a:rPr>
              <a:t>Данные видеонаблюдения не зафиксировали машины с грузами. </a:t>
            </a:r>
            <a:r>
              <a:rPr lang="ru-RU" dirty="0">
                <a:solidFill>
                  <a:srgbClr val="00B050"/>
                </a:solidFill>
              </a:rPr>
              <a:t>камеры не гарантируют стопроцентную фиксацию, а некоторые из них и вовсе не работали в соответствующий период. Из-за плохих погодных условий, малой скорости или грязных номеров система вовсе могла не распознать нужную машину. Процент безошибочно узнаваемых регистрационных номеров колеблется от 70 до 90 процентов в зависимости от времени суток. Поэтому шансы, что транспорт попал в оставшиеся 10–30 процентов велики и данные системы невозможно использовать как прямое доказательство.</a:t>
            </a:r>
            <a:endParaRPr lang="ru-RU" b="1" dirty="0">
              <a:solidFill>
                <a:srgbClr val="00B050"/>
              </a:solidFill>
            </a:endParaRPr>
          </a:p>
          <a:p>
            <a:pPr>
              <a:buNone/>
            </a:pPr>
            <a:r>
              <a:rPr lang="ru-RU" b="1" dirty="0"/>
              <a:t>АС Республики Коми от 04.06.2018 № А29-17285/2017 суд в качестве доказательств принял данные системы «Платон». Арбитры указали, что, если транспортное средство не оборудовано обязательными для него системами контроля оплаты за пользование трассами, вряд ли компания покупала для такой машины запчасти и делала ремонт.</a:t>
            </a:r>
          </a:p>
          <a:p>
            <a:r>
              <a:rPr lang="ru-RU" sz="2000" b="1" dirty="0"/>
              <a:t>Фотографии </a:t>
            </a:r>
            <a:r>
              <a:rPr lang="ru-RU" sz="2000" b="1" dirty="0" err="1"/>
              <a:t>объектов</a:t>
            </a:r>
            <a:r>
              <a:rPr lang="ru-RU" sz="2000" dirty="0" err="1">
                <a:hlinkClick r:id="rId3"/>
              </a:rPr>
              <a:t>постановление</a:t>
            </a:r>
            <a:r>
              <a:rPr lang="ru-RU" sz="2000" dirty="0">
                <a:hlinkClick r:id="rId3"/>
              </a:rPr>
              <a:t> АС Северо-Западного округа от 16.03.2016 № Ф07-2576/2016</a:t>
            </a:r>
            <a:r>
              <a:rPr lang="ru-RU" sz="2000" dirty="0"/>
              <a:t>)</a:t>
            </a:r>
            <a:endParaRPr lang="ru-RU" sz="2000" b="1" dirty="0"/>
          </a:p>
          <a:p>
            <a:r>
              <a:rPr lang="ru-RU" dirty="0"/>
              <a:t>спутниковые снимки: они есть в сервисах </a:t>
            </a:r>
            <a:r>
              <a:rPr lang="ru-RU" dirty="0" err="1"/>
              <a:t>Google</a:t>
            </a:r>
            <a:r>
              <a:rPr lang="ru-RU" dirty="0"/>
              <a:t> </a:t>
            </a:r>
            <a:r>
              <a:rPr lang="ru-RU" dirty="0" err="1"/>
              <a:t>Maps</a:t>
            </a:r>
            <a:r>
              <a:rPr lang="ru-RU" dirty="0"/>
              <a:t> и «Яндекс» (</a:t>
            </a:r>
            <a:r>
              <a:rPr lang="ru-RU" dirty="0">
                <a:hlinkClick r:id="rId4"/>
              </a:rPr>
              <a:t>постановление Четвертого ААС от 11.02.2019 № А58-7699/2018</a:t>
            </a:r>
            <a:r>
              <a:rPr lang="ru-RU" dirty="0"/>
              <a:t>). </a:t>
            </a:r>
          </a:p>
          <a:p>
            <a:r>
              <a:rPr lang="ru-RU" dirty="0"/>
              <a:t>Данные системы ГЛОНАСС компании используют в спорах о сделках по доставке товара, аренде автомобилей (</a:t>
            </a:r>
            <a:r>
              <a:rPr lang="ru-RU" dirty="0">
                <a:hlinkClick r:id="rId5"/>
              </a:rPr>
              <a:t>постановление АС Северо-Кавказского округа от 30.01.2019 № А32-556/2018</a:t>
            </a:r>
            <a:r>
              <a:rPr lang="ru-RU" dirty="0"/>
              <a:t>).</a:t>
            </a:r>
          </a:p>
          <a:p>
            <a:endParaRPr lang="ru-RU" dirty="0"/>
          </a:p>
        </p:txBody>
      </p:sp>
      <p:sp>
        <p:nvSpPr>
          <p:cNvPr id="4" name="Объект 3">
            <a:extLst>
              <a:ext uri="{FF2B5EF4-FFF2-40B4-BE49-F238E27FC236}">
                <a16:creationId xmlns:a16="http://schemas.microsoft.com/office/drawing/2014/main" id="{BAFC7702-6C8D-4F79-AF69-4A94590629EB}"/>
              </a:ext>
            </a:extLst>
          </p:cNvPr>
          <p:cNvSpPr>
            <a:spLocks noGrp="1"/>
          </p:cNvSpPr>
          <p:nvPr>
            <p:ph sz="half" idx="2"/>
          </p:nvPr>
        </p:nvSpPr>
        <p:spPr/>
        <p:txBody>
          <a:bodyPr>
            <a:normAutofit fontScale="40000" lnSpcReduction="20000"/>
          </a:bodyPr>
          <a:lstStyle/>
          <a:p>
            <a:r>
              <a:rPr lang="ru-RU" b="1" dirty="0"/>
              <a:t>Доказать объем, стоимость и количество услуг </a:t>
            </a:r>
            <a:r>
              <a:rPr lang="ru-RU" dirty="0">
                <a:solidFill>
                  <a:srgbClr val="00B0F0"/>
                </a:solidFill>
              </a:rPr>
              <a:t>ВС №308-КГ14-2792</a:t>
            </a:r>
          </a:p>
          <a:p>
            <a:r>
              <a:rPr lang="ru-RU" b="1" dirty="0"/>
              <a:t>Экспертиза на работы </a:t>
            </a:r>
            <a:r>
              <a:rPr lang="ru-RU" dirty="0"/>
              <a:t>(</a:t>
            </a:r>
            <a:r>
              <a:rPr lang="ru-RU" dirty="0">
                <a:hlinkClick r:id="rId6"/>
              </a:rPr>
              <a:t>постановление АС Западно-Сибирского округа от 08.07.16 № Ф04-2454/2016</a:t>
            </a:r>
            <a:r>
              <a:rPr lang="ru-RU" dirty="0"/>
              <a:t>)</a:t>
            </a:r>
          </a:p>
          <a:p>
            <a:r>
              <a:rPr lang="ru-RU" b="1" dirty="0"/>
              <a:t>Журналы регистрации инструктажа на рабочем месте</a:t>
            </a:r>
            <a:r>
              <a:rPr lang="ru-RU" dirty="0">
                <a:hlinkClick r:id="rId7"/>
              </a:rPr>
              <a:t> АС Поволжского округа от 20.04.2016 № Ф06-7711/2016</a:t>
            </a:r>
            <a:r>
              <a:rPr lang="ru-RU" dirty="0"/>
              <a:t>).</a:t>
            </a:r>
          </a:p>
          <a:p>
            <a:r>
              <a:rPr lang="ru-RU" b="1" dirty="0"/>
              <a:t>Табели учета рабочего времени сотрудников компании-</a:t>
            </a:r>
            <a:r>
              <a:rPr lang="ru-RU" b="1" dirty="0" err="1"/>
              <a:t>подрядчика</a:t>
            </a:r>
            <a:r>
              <a:rPr lang="ru-RU" dirty="0" err="1">
                <a:hlinkClick r:id="rId8"/>
              </a:rPr>
              <a:t>АС</a:t>
            </a:r>
            <a:r>
              <a:rPr lang="ru-RU" dirty="0">
                <a:hlinkClick r:id="rId8"/>
              </a:rPr>
              <a:t> Московского округа от 25.02.2016 № Ф05-775/2016</a:t>
            </a:r>
            <a:endParaRPr lang="ru-RU" b="1" dirty="0"/>
          </a:p>
          <a:p>
            <a:r>
              <a:rPr lang="ru-RU" dirty="0"/>
              <a:t>Пропуска+ списки</a:t>
            </a:r>
          </a:p>
          <a:p>
            <a:r>
              <a:rPr lang="ru-RU" dirty="0"/>
              <a:t>Тендеры</a:t>
            </a:r>
          </a:p>
          <a:p>
            <a:r>
              <a:rPr lang="ru-RU" dirty="0"/>
              <a:t>Суды</a:t>
            </a:r>
          </a:p>
          <a:p>
            <a:r>
              <a:rPr lang="ru-RU" dirty="0"/>
              <a:t>Ресурсы</a:t>
            </a:r>
          </a:p>
          <a:p>
            <a:r>
              <a:rPr lang="ru-RU" dirty="0"/>
              <a:t>Член </a:t>
            </a:r>
            <a:r>
              <a:rPr lang="ru-RU" dirty="0" err="1"/>
              <a:t>СРО</a:t>
            </a:r>
            <a:r>
              <a:rPr lang="ru-RU" b="1" dirty="0" err="1"/>
              <a:t>Доказать</a:t>
            </a:r>
            <a:r>
              <a:rPr lang="ru-RU" b="1" dirty="0"/>
              <a:t> объем, стоимость и количество услуг </a:t>
            </a:r>
            <a:r>
              <a:rPr lang="ru-RU" dirty="0">
                <a:solidFill>
                  <a:srgbClr val="00B0F0"/>
                </a:solidFill>
              </a:rPr>
              <a:t>ВС №308-КГ14-2792</a:t>
            </a:r>
          </a:p>
          <a:p>
            <a:endParaRPr lang="ru-RU" dirty="0"/>
          </a:p>
          <a:p>
            <a:r>
              <a:rPr lang="ru-RU" dirty="0"/>
              <a:t>Детализация первички</a:t>
            </a:r>
          </a:p>
          <a:p>
            <a:r>
              <a:rPr lang="ru-RU" dirty="0"/>
              <a:t>Анализ банковской выписки</a:t>
            </a:r>
          </a:p>
          <a:p>
            <a:r>
              <a:rPr lang="ru-RU" dirty="0"/>
              <a:t>Работа с другими организациями</a:t>
            </a:r>
          </a:p>
          <a:p>
            <a:r>
              <a:rPr lang="ru-RU" dirty="0"/>
              <a:t>Исследование сайта</a:t>
            </a:r>
          </a:p>
          <a:p>
            <a:r>
              <a:rPr lang="ru-RU" dirty="0"/>
              <a:t>Анализ рыночной цены</a:t>
            </a:r>
          </a:p>
          <a:p>
            <a:r>
              <a:rPr lang="ru-RU" dirty="0"/>
              <a:t>Экспертиза трудозатрат</a:t>
            </a:r>
          </a:p>
        </p:txBody>
      </p:sp>
    </p:spTree>
    <p:extLst>
      <p:ext uri="{BB962C8B-B14F-4D97-AF65-F5344CB8AC3E}">
        <p14:creationId xmlns:p14="http://schemas.microsoft.com/office/powerpoint/2010/main" val="736759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Реальность контрагента?</a:t>
            </a:r>
          </a:p>
        </p:txBody>
      </p:sp>
      <p:sp>
        <p:nvSpPr>
          <p:cNvPr id="3" name="Объект 2"/>
          <p:cNvSpPr>
            <a:spLocks noGrp="1"/>
          </p:cNvSpPr>
          <p:nvPr>
            <p:ph sz="half" idx="1"/>
          </p:nvPr>
        </p:nvSpPr>
        <p:spPr/>
        <p:txBody>
          <a:bodyPr>
            <a:normAutofit fontScale="55000" lnSpcReduction="20000"/>
          </a:bodyPr>
          <a:lstStyle/>
          <a:p>
            <a:r>
              <a:rPr lang="ru-RU" dirty="0"/>
              <a:t>контрагент продает аналогичные товары, работы, услуги иным лицам, суды воспринимают это как косвенное доказательство реальности деятельности (</a:t>
            </a:r>
            <a:r>
              <a:rPr lang="ru-RU" dirty="0">
                <a:hlinkClick r:id="rId2"/>
              </a:rPr>
              <a:t>постановления Десятого ААС от 03.03.2022 № А41-45560/2021</a:t>
            </a:r>
            <a:r>
              <a:rPr lang="ru-RU" dirty="0"/>
              <a:t>, АС Уральского округа от 12.07.2021 № А47-3878/2020).</a:t>
            </a:r>
          </a:p>
          <a:p>
            <a:endParaRPr lang="ru-RU" dirty="0"/>
          </a:p>
          <a:p>
            <a:r>
              <a:rPr lang="ru-RU" dirty="0"/>
              <a:t>Наличие активов </a:t>
            </a:r>
            <a:r>
              <a:rPr lang="ru-RU" dirty="0">
                <a:hlinkClick r:id="rId2"/>
              </a:rPr>
              <a:t> 10 ААС от 03.03.2022 № А41-45560/2021</a:t>
            </a:r>
            <a:r>
              <a:rPr lang="ru-RU" dirty="0"/>
              <a:t>, </a:t>
            </a:r>
            <a:r>
              <a:rPr lang="ru-RU" dirty="0">
                <a:hlinkClick r:id="rId3"/>
              </a:rPr>
              <a:t>решение АС Москвы от 04.03.2022 № А40-228608/2021</a:t>
            </a:r>
            <a:r>
              <a:rPr lang="ru-RU" dirty="0"/>
              <a:t>).</a:t>
            </a:r>
          </a:p>
          <a:p>
            <a:r>
              <a:rPr lang="ru-RU" dirty="0"/>
              <a:t>Есть сотрудники </a:t>
            </a:r>
            <a:r>
              <a:rPr lang="ru-RU" dirty="0">
                <a:hlinkClick r:id="rId4"/>
              </a:rPr>
              <a:t>Десятого ААС от 24.01.2022 № А41-14498/21</a:t>
            </a:r>
            <a:r>
              <a:rPr lang="ru-RU" dirty="0"/>
              <a:t>, Пятнадцатого ААС от 08.02.2022 № А53-8829/2021</a:t>
            </a:r>
          </a:p>
          <a:p>
            <a:r>
              <a:rPr lang="ru-RU" dirty="0"/>
              <a:t>сотрудники контрагента подтвердят, что принимали участие в сделках с вашей компанией (</a:t>
            </a:r>
            <a:r>
              <a:rPr lang="ru-RU" dirty="0">
                <a:hlinkClick r:id="rId3"/>
              </a:rPr>
              <a:t>решения АС Москвы от 04.03.2022 № А40-228608/2021</a:t>
            </a:r>
            <a:r>
              <a:rPr lang="ru-RU" dirty="0"/>
              <a:t>, Самарской области от 02.03.2022 № А55-34225/2021).</a:t>
            </a:r>
          </a:p>
          <a:p>
            <a:r>
              <a:rPr lang="ru-RU" dirty="0"/>
              <a:t>Соответствие вида деятельности </a:t>
            </a:r>
            <a:r>
              <a:rPr lang="ru-RU" dirty="0">
                <a:hlinkClick r:id="rId5"/>
              </a:rPr>
              <a:t>АС Уральского округа от 18.12.2019 № А60-75291/2018</a:t>
            </a:r>
            <a:endParaRPr lang="ru-RU" dirty="0"/>
          </a:p>
        </p:txBody>
      </p:sp>
      <p:sp>
        <p:nvSpPr>
          <p:cNvPr id="4" name="Объект 3"/>
          <p:cNvSpPr>
            <a:spLocks noGrp="1"/>
          </p:cNvSpPr>
          <p:nvPr>
            <p:ph sz="half" idx="2"/>
          </p:nvPr>
        </p:nvSpPr>
        <p:spPr/>
        <p:txBody>
          <a:bodyPr>
            <a:normAutofit fontScale="55000" lnSpcReduction="20000"/>
          </a:bodyPr>
          <a:lstStyle/>
          <a:p>
            <a:r>
              <a:rPr lang="ru-RU" dirty="0">
                <a:hlinkClick r:id="rId3"/>
              </a:rPr>
              <a:t>Победитель и участник ТЕНДЕРОВ и </a:t>
            </a:r>
            <a:r>
              <a:rPr lang="ru-RU" dirty="0" err="1">
                <a:hlinkClick r:id="rId3"/>
              </a:rPr>
              <a:t>госконтрактов</a:t>
            </a:r>
            <a:endParaRPr lang="ru-RU" dirty="0">
              <a:hlinkClick r:id="rId3"/>
            </a:endParaRPr>
          </a:p>
          <a:p>
            <a:r>
              <a:rPr lang="ru-RU" dirty="0">
                <a:hlinkClick r:id="rId3"/>
              </a:rPr>
              <a:t>АС Москвы от 04.03.2022 № А40-228608/2021</a:t>
            </a:r>
            <a:r>
              <a:rPr lang="ru-RU" dirty="0"/>
              <a:t>, АС Санкт-Петербурга и Ленинградской области от 25.12.2021 № А56-30133/2021, </a:t>
            </a:r>
            <a:r>
              <a:rPr lang="ru-RU" dirty="0">
                <a:hlinkClick r:id="rId6"/>
              </a:rPr>
              <a:t>постановление Десятого ААС от 06.04.2022 № А41-35634/21</a:t>
            </a:r>
            <a:r>
              <a:rPr lang="ru-RU" dirty="0"/>
              <a:t>)</a:t>
            </a:r>
          </a:p>
          <a:p>
            <a:r>
              <a:rPr lang="ru-RU" dirty="0"/>
              <a:t>Участие в судебных делах </a:t>
            </a:r>
            <a:r>
              <a:rPr lang="ru-RU" dirty="0">
                <a:hlinkClick r:id="rId6"/>
              </a:rPr>
              <a:t>10 ААС от 06.04.2022 № А41-35634/21</a:t>
            </a:r>
            <a:r>
              <a:rPr lang="ru-RU" dirty="0"/>
              <a:t>)</a:t>
            </a:r>
          </a:p>
          <a:p>
            <a:r>
              <a:rPr lang="ru-RU" dirty="0"/>
              <a:t>контрагент создан задолго до заключения сделки. Суды рассматривают это обстоятельство как доказательство его реального статуса (постановления АС Уральского округа от 12.07.2021 № А47-3878/2020, Десятого ААС от 16.03.2022 № А41-57063/21, </a:t>
            </a:r>
            <a:r>
              <a:rPr lang="ru-RU" dirty="0">
                <a:hlinkClick r:id="rId3"/>
              </a:rPr>
              <a:t>решение АС Москвы от 04.03.2022 № А40‑228608/2021</a:t>
            </a:r>
            <a:r>
              <a:rPr lang="ru-RU" dirty="0"/>
              <a:t>).</a:t>
            </a:r>
          </a:p>
          <a:p>
            <a:r>
              <a:rPr lang="ru-RU" dirty="0"/>
              <a:t>Упоминание в СМИ </a:t>
            </a:r>
            <a:r>
              <a:rPr lang="ru-RU" dirty="0">
                <a:hlinkClick r:id="rId3"/>
              </a:rPr>
              <a:t>АС Москвы от 04.03.2022 № А40‑228608/2021</a:t>
            </a:r>
            <a:endParaRPr lang="ru-RU" dirty="0"/>
          </a:p>
          <a:p>
            <a:r>
              <a:rPr lang="ru-RU" dirty="0"/>
              <a:t>Получение дивидендов </a:t>
            </a:r>
            <a:r>
              <a:rPr lang="ru-RU" dirty="0">
                <a:hlinkClick r:id="rId2"/>
              </a:rPr>
              <a:t> 10 ААС от 03.03.2022 № А41-45560/2</a:t>
            </a:r>
            <a:r>
              <a:rPr lang="ru-RU" dirty="0"/>
              <a:t>1</a:t>
            </a:r>
          </a:p>
        </p:txBody>
      </p:sp>
    </p:spTree>
    <p:extLst>
      <p:ext uri="{BB962C8B-B14F-4D97-AF65-F5344CB8AC3E}">
        <p14:creationId xmlns:p14="http://schemas.microsoft.com/office/powerpoint/2010/main" val="556445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Платон</a:t>
            </a:r>
          </a:p>
        </p:txBody>
      </p:sp>
      <p:sp>
        <p:nvSpPr>
          <p:cNvPr id="3" name="Объект 2"/>
          <p:cNvSpPr>
            <a:spLocks noGrp="1"/>
          </p:cNvSpPr>
          <p:nvPr>
            <p:ph sz="half" idx="1"/>
          </p:nvPr>
        </p:nvSpPr>
        <p:spPr/>
        <p:txBody>
          <a:bodyPr>
            <a:normAutofit fontScale="47500" lnSpcReduction="20000"/>
          </a:bodyPr>
          <a:lstStyle/>
          <a:p>
            <a:r>
              <a:rPr lang="ru-RU" sz="4400" b="1" dirty="0">
                <a:solidFill>
                  <a:srgbClr val="00B050"/>
                </a:solidFill>
                <a:latin typeface="Times New Roman" panose="02020603050405020304" pitchFamily="18" charset="0"/>
                <a:cs typeface="Times New Roman" panose="02020603050405020304" pitchFamily="18" charset="0"/>
              </a:rPr>
              <a:t>АС СЗО от 10.03.2022 по делу № А56-10241/2021) рассмотрел дело, в котором налоговый орган в числе прочих доказательств нереальности поставки груза в ссылался на данные оператора системы «Платон», согласно которым автомобили, задействованные в грузоперевозке, не передвигались по дорогам. Но в суде налогоплательщику удалось доказать, что данные оператора системы «Платон» не всегда являются корректными и могут быть признаны в качестве достоверного доказательства.</a:t>
            </a:r>
          </a:p>
          <a:p>
            <a:br>
              <a:rPr lang="ru-RU" dirty="0"/>
            </a:br>
            <a:endParaRPr lang="ru-RU" dirty="0"/>
          </a:p>
        </p:txBody>
      </p:sp>
      <p:sp>
        <p:nvSpPr>
          <p:cNvPr id="4" name="Объект 3"/>
          <p:cNvSpPr>
            <a:spLocks noGrp="1"/>
          </p:cNvSpPr>
          <p:nvPr>
            <p:ph sz="half" idx="2"/>
          </p:nvPr>
        </p:nvSpPr>
        <p:spPr/>
        <p:txBody>
          <a:bodyPr>
            <a:normAutofit fontScale="47500" lnSpcReduction="20000"/>
          </a:bodyPr>
          <a:lstStyle/>
          <a:p>
            <a:r>
              <a:rPr lang="ru-RU" sz="3400" b="1" dirty="0">
                <a:solidFill>
                  <a:srgbClr val="C00000"/>
                </a:solidFill>
              </a:rPr>
              <a:t>«согласно полученному ответу от ООО "РТ-Инвест Транспортные системы" транспортное средство…, указанное в товарно-транспортных накладных на перевозку … в реестре системы взимания платы не зарегистрировано» (Постановление Арбитражного суда Поволжского округа от 24.02.2021 г. по делу№А55-2662/2020);</a:t>
            </a:r>
          </a:p>
          <a:p>
            <a:r>
              <a:rPr lang="ru-RU" sz="3400" b="1" dirty="0">
                <a:solidFill>
                  <a:srgbClr val="C00000"/>
                </a:solidFill>
              </a:rPr>
              <a:t>«транспортные средства … не зарегистрированы в реестре системы взимания платы, что свидетельствует о том, что Предприниматель в проверяемый период не мог перемещаться по дорогам общего пользования на транспортных средствах» (Постановление Арбитражного суда Северо-Западного округа от 25.03.2019 г. по делу №А66-12808/2018);</a:t>
            </a:r>
          </a:p>
          <a:p>
            <a:r>
              <a:rPr lang="ru-RU" sz="3400" b="1" dirty="0">
                <a:solidFill>
                  <a:srgbClr val="C00000"/>
                </a:solidFill>
              </a:rPr>
              <a:t>«по данным ООО «РТ-Инвест Транспортные системы» рассматриваемое транспортное средство с 20.07.2016 по 31.07.2016 по маршруту город Магадан - п. </a:t>
            </a:r>
            <a:r>
              <a:rPr lang="ru-RU" sz="3400" b="1" dirty="0" err="1">
                <a:solidFill>
                  <a:srgbClr val="C00000"/>
                </a:solidFill>
              </a:rPr>
              <a:t>Совнархозный</a:t>
            </a:r>
            <a:r>
              <a:rPr lang="ru-RU" sz="3400" b="1" dirty="0">
                <a:solidFill>
                  <a:srgbClr val="C00000"/>
                </a:solidFill>
              </a:rPr>
              <a:t> … и обратно не следовало» (Постановление Шестого арбитражного апелляционного суда от 16.11.2018 г. по делу №А37-29/2018);</a:t>
            </a:r>
            <a:br>
              <a:rPr lang="ru-RU" sz="3400" b="1" dirty="0">
                <a:solidFill>
                  <a:srgbClr val="C00000"/>
                </a:solidFill>
              </a:rPr>
            </a:br>
            <a:endParaRPr lang="ru-RU" sz="3400" b="1" dirty="0">
              <a:solidFill>
                <a:srgbClr val="C00000"/>
              </a:solidFill>
            </a:endParaRPr>
          </a:p>
          <a:p>
            <a:endParaRPr lang="ru-RU" dirty="0"/>
          </a:p>
          <a:p>
            <a:endParaRPr lang="ru-RU" dirty="0"/>
          </a:p>
        </p:txBody>
      </p:sp>
    </p:spTree>
    <p:extLst>
      <p:ext uri="{BB962C8B-B14F-4D97-AF65-F5344CB8AC3E}">
        <p14:creationId xmlns:p14="http://schemas.microsoft.com/office/powerpoint/2010/main" val="121684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3023D8-4D0A-4CCC-A2E2-D3107B44888A}"/>
              </a:ext>
            </a:extLst>
          </p:cNvPr>
          <p:cNvSpPr>
            <a:spLocks noGrp="1"/>
          </p:cNvSpPr>
          <p:nvPr>
            <p:ph type="title"/>
          </p:nvPr>
        </p:nvSpPr>
        <p:spPr/>
        <p:txBody>
          <a:bodyPr>
            <a:normAutofit fontScale="90000"/>
          </a:bodyPr>
          <a:lstStyle/>
          <a:p>
            <a:r>
              <a:rPr lang="ru-RU" sz="3100" dirty="0"/>
              <a:t>датой платежа буде 28-е число соответствующего месяца. Для сдачи отчетности также устанавливают одинаковый срок - 25-е число</a:t>
            </a:r>
            <a:r>
              <a:rPr lang="ru-RU" dirty="0"/>
              <a:t>.</a:t>
            </a:r>
          </a:p>
        </p:txBody>
      </p:sp>
      <p:sp>
        <p:nvSpPr>
          <p:cNvPr id="3" name="Объект 2">
            <a:extLst>
              <a:ext uri="{FF2B5EF4-FFF2-40B4-BE49-F238E27FC236}">
                <a16:creationId xmlns:a16="http://schemas.microsoft.com/office/drawing/2014/main" id="{CDAD984F-AB31-45A4-A162-5622CF2FD277}"/>
              </a:ext>
            </a:extLst>
          </p:cNvPr>
          <p:cNvSpPr>
            <a:spLocks noGrp="1"/>
          </p:cNvSpPr>
          <p:nvPr>
            <p:ph idx="1"/>
          </p:nvPr>
        </p:nvSpPr>
        <p:spPr/>
        <p:txBody>
          <a:bodyPr>
            <a:normAutofit fontScale="77500" lnSpcReduction="20000"/>
          </a:bodyPr>
          <a:lstStyle/>
          <a:p>
            <a:r>
              <a:rPr lang="ru-RU" dirty="0"/>
              <a:t>С 2023 года единый​ налоговый платеж станет обязателен для всех налогоплательщиков, включая физлиц. Суть единого платежа: вместо разных платежек на отдельные налоги нужно будет перечислять общую сумму на единый налоговый счет в Казначействе.</a:t>
            </a:r>
          </a:p>
          <a:p>
            <a:r>
              <a:rPr lang="ru-RU" dirty="0"/>
              <a:t> Счет будут вести по каждой организации и физлицу. Затем инспекция распределит сумму. На счет будут попадать деньги, которые, в частности: перечислили или взыскали в счет уплаты налога, взносов, сборов; начислили как проценты на излишне взысканные налоговиками суммы; должна возместить инспекция. </a:t>
            </a:r>
          </a:p>
          <a:p>
            <a:r>
              <a:rPr lang="ru-RU" dirty="0"/>
              <a:t>отрицательное сальдо единого счета Когда инспекция его обнаружит, она выставит требование. Если организация или ИП не исполнит требование добровольно, для взыскания долга налоговики должны будут разместить в специальном реестре решение.</a:t>
            </a:r>
          </a:p>
          <a:p>
            <a:r>
              <a:rPr lang="ru-RU" dirty="0"/>
              <a:t>Зачесть суммы можно в счет: 📌уплаты конкретного налога, сбора или взноса; 📌уплаты налогов, взносов, сборов, пеней, штрафов и процентов другого лица; 📌исполнения отдельных решений налоговиков; 📌погашения задолженности, по которой истек срок взыскания и которую не учитывают в совокупной обязанности.</a:t>
            </a:r>
          </a:p>
        </p:txBody>
      </p:sp>
    </p:spTree>
    <p:extLst>
      <p:ext uri="{BB962C8B-B14F-4D97-AF65-F5344CB8AC3E}">
        <p14:creationId xmlns:p14="http://schemas.microsoft.com/office/powerpoint/2010/main" val="3473000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D972A7-FB53-4E21-94EF-FF95C4B437DD}"/>
              </a:ext>
            </a:extLst>
          </p:cNvPr>
          <p:cNvSpPr>
            <a:spLocks noGrp="1"/>
          </p:cNvSpPr>
          <p:nvPr>
            <p:ph type="title"/>
          </p:nvPr>
        </p:nvSpPr>
        <p:spPr>
          <a:xfrm>
            <a:off x="0" y="2"/>
            <a:ext cx="12192000" cy="681036"/>
          </a:xfrm>
        </p:spPr>
        <p:txBody>
          <a:bodyPr>
            <a:normAutofit/>
          </a:bodyPr>
          <a:lstStyle/>
          <a:p>
            <a:pPr algn="ctr"/>
            <a:r>
              <a:rPr lang="ru-RU" sz="2267" dirty="0">
                <a:latin typeface="Times New Roman" panose="02020603050405020304" pitchFamily="18" charset="0"/>
                <a:cs typeface="Times New Roman" panose="02020603050405020304" pitchFamily="18" charset="0"/>
              </a:rPr>
              <a:t>​</a:t>
            </a:r>
            <a:r>
              <a:rPr lang="ru-RU" sz="2267" dirty="0">
                <a:highlight>
                  <a:srgbClr val="FF0000"/>
                </a:highlight>
                <a:latin typeface="Times New Roman" panose="02020603050405020304" pitchFamily="18" charset="0"/>
                <a:cs typeface="Times New Roman" panose="02020603050405020304" pitchFamily="18" charset="0"/>
              </a:rPr>
              <a:t>Коммерческая осмотрительность.</a:t>
            </a:r>
            <a:r>
              <a:rPr lang="en-US" sz="2267" dirty="0">
                <a:highlight>
                  <a:srgbClr val="FF0000"/>
                </a:highlight>
                <a:latin typeface="Times New Roman" panose="02020603050405020304" pitchFamily="18" charset="0"/>
                <a:cs typeface="Times New Roman" panose="02020603050405020304" pitchFamily="18" charset="0"/>
              </a:rPr>
              <a:t> </a:t>
            </a:r>
            <a:r>
              <a:rPr lang="ru-RU" sz="2267" dirty="0">
                <a:highlight>
                  <a:srgbClr val="FF0000"/>
                </a:highlight>
                <a:latin typeface="Times New Roman" panose="02020603050405020304" pitchFamily="18" charset="0"/>
                <a:cs typeface="Times New Roman" panose="02020603050405020304" pitchFamily="18" charset="0"/>
              </a:rPr>
              <a:t>Как налоговому органу доказать, что она не</a:t>
            </a:r>
            <a:r>
              <a:rPr lang="en-US" sz="2267" dirty="0">
                <a:highlight>
                  <a:srgbClr val="FF0000"/>
                </a:highlight>
                <a:latin typeface="Times New Roman" panose="02020603050405020304" pitchFamily="18" charset="0"/>
                <a:cs typeface="Times New Roman" panose="02020603050405020304" pitchFamily="18" charset="0"/>
              </a:rPr>
              <a:t> </a:t>
            </a:r>
            <a:r>
              <a:rPr lang="ru-RU" sz="2267" dirty="0">
                <a:highlight>
                  <a:srgbClr val="FF0000"/>
                </a:highlight>
                <a:latin typeface="Times New Roman" panose="02020603050405020304" pitchFamily="18" charset="0"/>
                <a:cs typeface="Times New Roman" panose="02020603050405020304" pitchFamily="18" charset="0"/>
              </a:rPr>
              <a:t>проявлена</a:t>
            </a:r>
          </a:p>
        </p:txBody>
      </p:sp>
      <p:sp>
        <p:nvSpPr>
          <p:cNvPr id="3" name="Объект 2">
            <a:extLst>
              <a:ext uri="{FF2B5EF4-FFF2-40B4-BE49-F238E27FC236}">
                <a16:creationId xmlns:a16="http://schemas.microsoft.com/office/drawing/2014/main" id="{355329D4-6877-4FD4-9917-E1C097BA4098}"/>
              </a:ext>
            </a:extLst>
          </p:cNvPr>
          <p:cNvSpPr>
            <a:spLocks noGrp="1"/>
          </p:cNvSpPr>
          <p:nvPr>
            <p:ph sz="half" idx="1"/>
          </p:nvPr>
        </p:nvSpPr>
        <p:spPr>
          <a:xfrm>
            <a:off x="0" y="532824"/>
            <a:ext cx="12192000" cy="6176963"/>
          </a:xfrm>
        </p:spPr>
        <p:txBody>
          <a:bodyPr>
            <a:normAutofit fontScale="25000" lnSpcReduction="20000"/>
          </a:bodyPr>
          <a:lstStyle/>
          <a:p>
            <a:pPr marL="0" indent="0" algn="just">
              <a:buNone/>
            </a:pPr>
            <a:br>
              <a:rPr lang="ru-RU" b="0" i="0" dirty="0">
                <a:solidFill>
                  <a:srgbClr val="000000"/>
                </a:solidFill>
                <a:effectLst/>
                <a:latin typeface="Arial" panose="020B0604020202020204" pitchFamily="34" charset="0"/>
              </a:rPr>
            </a:br>
            <a:r>
              <a:rPr lang="ru-RU" sz="5600" dirty="0">
                <a:latin typeface="Times New Roman" panose="02020603050405020304" pitchFamily="18" charset="0"/>
                <a:cs typeface="Times New Roman" panose="02020603050405020304" pitchFamily="18" charset="0"/>
              </a:rPr>
              <a:t>Согласно рекомендациям, налоговым органам следует исследовать в совокупности и взаимной связи, следующие обстоятельства:</a:t>
            </a:r>
          </a:p>
          <a:p>
            <a:pPr marL="0" indent="0" algn="just">
              <a:buNone/>
            </a:pPr>
            <a:r>
              <a:rPr lang="ru-RU" sz="8000" dirty="0">
                <a:latin typeface="Times New Roman" panose="02020603050405020304" pitchFamily="18" charset="0"/>
                <a:cs typeface="Times New Roman" panose="02020603050405020304" pitchFamily="18" charset="0"/>
              </a:rPr>
              <a:t>⛔️ Неизвестность налогоплательщику информации о фактическом местонахождении контрагента. А также данных о местонахождении  производственных, складских, торговых или иных площадей, необходимых для ведения предпринимательской деятельности</a:t>
            </a:r>
          </a:p>
          <a:p>
            <a:pPr marL="0" indent="0" algn="just">
              <a:buNone/>
            </a:pPr>
            <a:r>
              <a:rPr lang="ru-RU" sz="8000" dirty="0">
                <a:latin typeface="Times New Roman" panose="02020603050405020304" pitchFamily="18" charset="0"/>
                <a:cs typeface="Times New Roman" panose="02020603050405020304" pitchFamily="18" charset="0"/>
              </a:rPr>
              <a:t>⛔️ Отсутствие свидетельств (например, копий документов, подтверждающих наличие у контрагента производственных мощностей, квалифицированных кадров, имущества, необходимых лицензий, разрешений, свидетельств о членстве в саморегулируемой организации и т.п.), подтверждающих возможность реального выполнения контрагентом условий договора. А также наличие обоснованных сомнений в возможности реального выполнения контрагентом условий договора с учетом времени, необходимого на доставку или производство товара, выполнение работ или оказание услуг.</a:t>
            </a:r>
          </a:p>
          <a:p>
            <a:pPr marL="0" indent="0" algn="just">
              <a:buNone/>
            </a:pPr>
            <a:r>
              <a:rPr lang="ru-RU" sz="8000" dirty="0">
                <a:latin typeface="Times New Roman" panose="02020603050405020304" pitchFamily="18" charset="0"/>
                <a:cs typeface="Times New Roman" panose="02020603050405020304" pitchFamily="18" charset="0"/>
              </a:rPr>
              <a:t>⛔️ Отсутствие у соответствующих должностных и ответственных лиц налогоплательщика информации об обстоятельствах выбора контрагента, заключения сделки и ее исполнения.</a:t>
            </a:r>
          </a:p>
          <a:p>
            <a:pPr marL="0" indent="0" algn="just">
              <a:buNone/>
            </a:pPr>
            <a:r>
              <a:rPr lang="ru-RU" sz="8000" dirty="0">
                <a:latin typeface="Times New Roman" panose="02020603050405020304" pitchFamily="18" charset="0"/>
                <a:cs typeface="Times New Roman" panose="02020603050405020304" pitchFamily="18" charset="0"/>
              </a:rPr>
              <a:t>⛔️ Отсутствие взаимодействия с руководителем, иными должностными лицами, ответственными сотрудниками или иными лицами, уполномоченными действовать от имени контрагента, при обсуждении условий и подписании договора. Отсутствие документального подтверждения полномочий данных лиц.</a:t>
            </a:r>
          </a:p>
          <a:p>
            <a:pPr marL="0" indent="0" algn="just">
              <a:buNone/>
            </a:pPr>
            <a:r>
              <a:rPr lang="ru-RU" sz="8000" dirty="0">
                <a:latin typeface="Times New Roman" panose="02020603050405020304" pitchFamily="18" charset="0"/>
                <a:cs typeface="Times New Roman" panose="02020603050405020304" pitchFamily="18" charset="0"/>
              </a:rPr>
              <a:t>⛔️ Несовершение действий по получению необходимой информации, которые обычны для деловой практики, неосуществление налогоплательщиком анализа сведений о контрагенте, размещенных в том числе на официальном сайте ФНС России в формате открытых данных.</a:t>
            </a:r>
          </a:p>
          <a:p>
            <a:pPr marL="0" indent="0" algn="just">
              <a:buNone/>
            </a:pPr>
            <a:r>
              <a:rPr lang="ru-RU" sz="8000" dirty="0">
                <a:latin typeface="Times New Roman" panose="02020603050405020304" pitchFamily="18" charset="0"/>
                <a:cs typeface="Times New Roman" panose="02020603050405020304" pitchFamily="18" charset="0"/>
              </a:rPr>
              <a:t>⛔️ Отсутствие в открытом доступе информации о контрагенте, свидетельствующей о ведении им реальной экономической деятельности.</a:t>
            </a:r>
          </a:p>
          <a:p>
            <a:pPr marL="0" indent="0" algn="just">
              <a:buNone/>
            </a:pPr>
            <a:r>
              <a:rPr lang="ru-RU" sz="8000" dirty="0">
                <a:latin typeface="Times New Roman" panose="02020603050405020304" pitchFamily="18" charset="0"/>
                <a:cs typeface="Times New Roman" panose="02020603050405020304" pitchFamily="18" charset="0"/>
              </a:rPr>
              <a:t>⛔️ Отсутствие у налогоплательщика информации о способе получения сведений о контрагенте (например, наличие рекламы в СМИ, сайта, рекомендаций партнеров или других лиц).</a:t>
            </a:r>
            <a:endParaRPr lang="en-US" sz="8000" dirty="0">
              <a:latin typeface="Times New Roman" panose="02020603050405020304" pitchFamily="18" charset="0"/>
              <a:cs typeface="Times New Roman" panose="02020603050405020304" pitchFamily="18" charset="0"/>
            </a:endParaRPr>
          </a:p>
          <a:p>
            <a:pPr marL="0" indent="0" algn="just">
              <a:buNone/>
            </a:pPr>
            <a:r>
              <a:rPr lang="ru-RU" sz="8000" dirty="0">
                <a:latin typeface="Times New Roman" panose="02020603050405020304" pitchFamily="18" charset="0"/>
                <a:cs typeface="Times New Roman" panose="02020603050405020304" pitchFamily="18" charset="0"/>
              </a:rPr>
              <a:t>⛔️ совершение сделки без получения необходимого в силу закона или учредительных документов согласия органа юридического лица или государственного органа либо органа местного самоуправления;</a:t>
            </a:r>
          </a:p>
          <a:p>
            <a:pPr marL="0" indent="0">
              <a:buNone/>
            </a:pPr>
            <a:endParaRPr lang="ru-RU" dirty="0"/>
          </a:p>
        </p:txBody>
      </p:sp>
      <p:sp>
        <p:nvSpPr>
          <p:cNvPr id="4" name="Объект 3">
            <a:extLst>
              <a:ext uri="{FF2B5EF4-FFF2-40B4-BE49-F238E27FC236}">
                <a16:creationId xmlns:a16="http://schemas.microsoft.com/office/drawing/2014/main" id="{BD583BC0-0181-47BA-93EA-F146941A7923}"/>
              </a:ext>
            </a:extLst>
          </p:cNvPr>
          <p:cNvSpPr>
            <a:spLocks noGrp="1"/>
          </p:cNvSpPr>
          <p:nvPr>
            <p:ph sz="half" idx="2"/>
          </p:nvPr>
        </p:nvSpPr>
        <p:spPr>
          <a:xfrm>
            <a:off x="10911000" y="5994000"/>
            <a:ext cx="442800" cy="182963"/>
          </a:xfrm>
        </p:spPr>
        <p:txBody>
          <a:bodyPr>
            <a:normAutofit fontScale="25000" lnSpcReduction="20000"/>
          </a:bodyPr>
          <a:lstStyle/>
          <a:p>
            <a:pPr marL="0" indent="0">
              <a:buNone/>
            </a:pPr>
            <a:endParaRPr lang="ru-RU" dirty="0"/>
          </a:p>
        </p:txBody>
      </p:sp>
      <p:sp>
        <p:nvSpPr>
          <p:cNvPr id="6" name="Номер слайда 5"/>
          <p:cNvSpPr>
            <a:spLocks noGrp="1"/>
          </p:cNvSpPr>
          <p:nvPr>
            <p:ph type="sldNum" sz="quarter" idx="12"/>
          </p:nvPr>
        </p:nvSpPr>
        <p:spPr/>
        <p:txBody>
          <a:bodyPr/>
          <a:lstStyle/>
          <a:p>
            <a:pPr marL="0" marR="0" lvl="0" indent="0" algn="r" defTabSz="1219170" rtl="0" eaLnBrk="1" fontAlgn="auto" latinLnBrk="0" hangingPunct="1">
              <a:lnSpc>
                <a:spcPct val="100000"/>
              </a:lnSpc>
              <a:spcBef>
                <a:spcPts val="0"/>
              </a:spcBef>
              <a:spcAft>
                <a:spcPts val="0"/>
              </a:spcAft>
              <a:buClr>
                <a:srgbClr val="000000"/>
              </a:buClr>
              <a:buSzTx/>
              <a:buFontTx/>
              <a:buNone/>
              <a:tabLst/>
              <a:defRPr/>
            </a:pPr>
            <a:fld id="{AEFB9219-6DCD-41DC-823F-6B7614B8AAFB}" type="slidenum">
              <a:rPr kumimoji="0" lang="ru-RU" sz="1200" b="0" i="0" u="none" strike="noStrike" kern="0" cap="none" spc="0" normalizeH="0" baseline="0" noProof="0">
                <a:ln>
                  <a:noFill/>
                </a:ln>
                <a:solidFill>
                  <a:prstClr val="black">
                    <a:tint val="75000"/>
                  </a:prstClr>
                </a:solidFill>
                <a:effectLst/>
                <a:uLnTx/>
                <a:uFillTx/>
                <a:latin typeface="Arial"/>
                <a:ea typeface="+mn-ea"/>
                <a:cs typeface="Arial"/>
                <a:sym typeface="Arial"/>
              </a:rPr>
              <a:pPr marL="0" marR="0" lvl="0" indent="0" algn="r" defTabSz="1219170" rtl="0" eaLnBrk="1" fontAlgn="auto" latinLnBrk="0" hangingPunct="1">
                <a:lnSpc>
                  <a:spcPct val="100000"/>
                </a:lnSpc>
                <a:spcBef>
                  <a:spcPts val="0"/>
                </a:spcBef>
                <a:spcAft>
                  <a:spcPts val="0"/>
                </a:spcAft>
                <a:buClr>
                  <a:srgbClr val="000000"/>
                </a:buClr>
                <a:buSzTx/>
                <a:buFontTx/>
                <a:buNone/>
                <a:tabLst/>
                <a:defRPr/>
              </a:pPr>
              <a:t>40</a:t>
            </a:fld>
            <a:endParaRPr kumimoji="0" lang="ru-RU" sz="1200" b="0" i="0" u="none" strike="noStrike" kern="0" cap="none" spc="0" normalizeH="0" baseline="0" noProof="0">
              <a:ln>
                <a:noFill/>
              </a:ln>
              <a:solidFill>
                <a:prstClr val="black">
                  <a:tint val="75000"/>
                </a:prstClr>
              </a:solidFill>
              <a:effectLst/>
              <a:uLnTx/>
              <a:uFillTx/>
              <a:latin typeface="Arial"/>
              <a:ea typeface="+mn-ea"/>
              <a:cs typeface="Arial"/>
              <a:sym typeface="Arial"/>
            </a:endParaRPr>
          </a:p>
        </p:txBody>
      </p:sp>
    </p:spTree>
    <p:extLst>
      <p:ext uri="{BB962C8B-B14F-4D97-AF65-F5344CB8AC3E}">
        <p14:creationId xmlns:p14="http://schemas.microsoft.com/office/powerpoint/2010/main" val="246409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721EF7F9-5569-6649-BCA6-1389CC9AB96E}"/>
              </a:ext>
            </a:extLst>
          </p:cNvPr>
          <p:cNvPicPr>
            <a:picLocks noChangeAspect="1"/>
          </p:cNvPicPr>
          <p:nvPr/>
        </p:nvPicPr>
        <p:blipFill>
          <a:blip r:embed="rId2" cstate="print"/>
          <a:stretch>
            <a:fillRect/>
          </a:stretch>
        </p:blipFill>
        <p:spPr>
          <a:xfrm>
            <a:off x="115261" y="6288144"/>
            <a:ext cx="12076739" cy="569857"/>
          </a:xfrm>
          <a:prstGeom prst="rect">
            <a:avLst/>
          </a:prstGeom>
        </p:spPr>
      </p:pic>
      <p:sp>
        <p:nvSpPr>
          <p:cNvPr id="2" name="Заголовок 1">
            <a:extLst>
              <a:ext uri="{FF2B5EF4-FFF2-40B4-BE49-F238E27FC236}">
                <a16:creationId xmlns:a16="http://schemas.microsoft.com/office/drawing/2014/main" id="{A2D972A7-FB53-4E21-94EF-FF95C4B437DD}"/>
              </a:ext>
            </a:extLst>
          </p:cNvPr>
          <p:cNvSpPr>
            <a:spLocks noGrp="1"/>
          </p:cNvSpPr>
          <p:nvPr>
            <p:ph type="title"/>
          </p:nvPr>
        </p:nvSpPr>
        <p:spPr>
          <a:xfrm>
            <a:off x="111000" y="2"/>
            <a:ext cx="11835000" cy="914399"/>
          </a:xfrm>
        </p:spPr>
        <p:txBody>
          <a:bodyPr vert="horz" lIns="121920" tIns="60960" rIns="121920" bIns="60960" rtlCol="0" anchor="ctr">
            <a:noAutofit/>
          </a:bodyPr>
          <a:lstStyle/>
          <a:p>
            <a:pPr algn="ctr"/>
            <a:r>
              <a:rPr lang="ru-RU" sz="2400" b="1" dirty="0">
                <a:solidFill>
                  <a:srgbClr val="FF0000"/>
                </a:solidFill>
                <a:latin typeface="Times New Roman" panose="02020603050405020304" pitchFamily="18" charset="0"/>
                <a:cs typeface="Times New Roman" panose="02020603050405020304" pitchFamily="18" charset="0"/>
              </a:rPr>
              <a:t>​Коммерческая осмотрительность.</a:t>
            </a:r>
            <a:r>
              <a:rPr lang="en-US" sz="2400" b="1" dirty="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Как налоговому органу доказать, что она не</a:t>
            </a:r>
            <a:r>
              <a:rPr lang="en-US" sz="2400" b="1" dirty="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проявлена.</a:t>
            </a:r>
          </a:p>
        </p:txBody>
      </p:sp>
      <p:sp>
        <p:nvSpPr>
          <p:cNvPr id="3" name="Объект 2">
            <a:extLst>
              <a:ext uri="{FF2B5EF4-FFF2-40B4-BE49-F238E27FC236}">
                <a16:creationId xmlns:a16="http://schemas.microsoft.com/office/drawing/2014/main" id="{355329D4-6877-4FD4-9917-E1C097BA4098}"/>
              </a:ext>
            </a:extLst>
          </p:cNvPr>
          <p:cNvSpPr>
            <a:spLocks noGrp="1"/>
          </p:cNvSpPr>
          <p:nvPr>
            <p:ph sz="half" idx="1"/>
          </p:nvPr>
        </p:nvSpPr>
        <p:spPr>
          <a:xfrm>
            <a:off x="0" y="681037"/>
            <a:ext cx="12192000" cy="6176963"/>
          </a:xfrm>
        </p:spPr>
        <p:txBody>
          <a:bodyPr>
            <a:normAutofit fontScale="25000" lnSpcReduction="20000"/>
          </a:bodyPr>
          <a:lstStyle/>
          <a:p>
            <a:pPr marL="0" indent="0" algn="just">
              <a:buNone/>
            </a:pPr>
            <a:br>
              <a:rPr lang="ru-RU" b="0" i="0" dirty="0">
                <a:solidFill>
                  <a:srgbClr val="000000"/>
                </a:solidFill>
                <a:effectLst/>
                <a:latin typeface="Arial" panose="020B0604020202020204" pitchFamily="34" charset="0"/>
              </a:rPr>
            </a:br>
            <a:endParaRPr lang="ru-RU" b="0" i="0" dirty="0">
              <a:solidFill>
                <a:srgbClr val="000000"/>
              </a:solidFill>
              <a:effectLst/>
              <a:latin typeface="Arial" panose="020B0604020202020204" pitchFamily="34" charset="0"/>
            </a:endParaRPr>
          </a:p>
          <a:p>
            <a:pPr marL="0" indent="0" algn="just">
              <a:buNone/>
            </a:pPr>
            <a:r>
              <a:rPr lang="ru-RU" sz="6400" dirty="0">
                <a:solidFill>
                  <a:srgbClr val="000000"/>
                </a:solidFill>
                <a:latin typeface="Arial" panose="020B0604020202020204" pitchFamily="34" charset="0"/>
              </a:rPr>
              <a:t>⛔ Совершение сделки с нарушением процедуры согласования, несоответствие порядка заключения договора внутренним регламентам налогоплательщика. К примеру, заключение договора без проведения публичных торгов, либо с их нарушением при обязательности данного </a:t>
            </a:r>
            <a:r>
              <a:rPr lang="ru-RU" sz="6400" dirty="0">
                <a:solidFill>
                  <a:srgbClr val="000000"/>
                </a:solidFill>
                <a:latin typeface="Times New Roman" panose="02020603050405020304" pitchFamily="18" charset="0"/>
                <a:cs typeface="Times New Roman" panose="02020603050405020304" pitchFamily="18" charset="0"/>
              </a:rPr>
              <a:t>порядка в силу закона или практики, установленной у налогоплательщика. </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Совершение сделки в противоречие с бизнес-стратегией налогоплательщика (непрофильная, </a:t>
            </a:r>
            <a:r>
              <a:rPr lang="ru-RU" sz="6400" dirty="0" err="1">
                <a:solidFill>
                  <a:srgbClr val="000000"/>
                </a:solidFill>
                <a:latin typeface="Times New Roman" panose="02020603050405020304" pitchFamily="18" charset="0"/>
                <a:cs typeface="Times New Roman" panose="02020603050405020304" pitchFamily="18" charset="0"/>
              </a:rPr>
              <a:t>сверхрисковая</a:t>
            </a:r>
            <a:r>
              <a:rPr lang="ru-RU" sz="6400" dirty="0">
                <a:solidFill>
                  <a:srgbClr val="000000"/>
                </a:solidFill>
                <a:latin typeface="Times New Roman" panose="02020603050405020304" pitchFamily="18" charset="0"/>
                <a:cs typeface="Times New Roman" panose="02020603050405020304" pitchFamily="18" charset="0"/>
              </a:rPr>
              <a:t> и т.п.).</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Наличие в договорах условий, отличающихся от существующих правил (обычаев) делового оборота либо от условий иных аналогичных договоров, заключенных налогоплательщиком. </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Установление цены приобретения товаров (работ, услуг) в размере, который существенно ниже цены по сопоставимым сделкам (при совершении сделки с «технической» компанией с целью приобретения ресурсов в </a:t>
            </a:r>
            <a:r>
              <a:rPr lang="ru-RU" sz="6400" dirty="0" err="1">
                <a:solidFill>
                  <a:srgbClr val="000000"/>
                </a:solidFill>
                <a:latin typeface="Times New Roman" panose="02020603050405020304" pitchFamily="18" charset="0"/>
                <a:cs typeface="Times New Roman" panose="02020603050405020304" pitchFamily="18" charset="0"/>
              </a:rPr>
              <a:t>недекларируемом</a:t>
            </a:r>
            <a:r>
              <a:rPr lang="ru-RU" sz="6400" dirty="0">
                <a:solidFill>
                  <a:srgbClr val="000000"/>
                </a:solidFill>
                <a:latin typeface="Times New Roman" panose="02020603050405020304" pitchFamily="18" charset="0"/>
                <a:cs typeface="Times New Roman" panose="02020603050405020304" pitchFamily="18" charset="0"/>
              </a:rPr>
              <a:t> в целях налогообложения обороте). Или выше рыночной стоимости (при встраивании «технической» компании во взаимоотношения с лицом, осуществившим фактическое исполнение по сделке).</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Отсутствие у налогоплательщиков документов, которые должны были быть составлены исходя из характера исполнения (например, при договоре строительного подряда отсутствует акт о передаче подрядчику строительной площадки). </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Наличие в договорах и в документах, которыми оформлено исполнение сделки, противоречий в сведениях и неполноты заполнения обязательных реквизитов, которые могут свидетельствовать, в частности, о подписании документов в нарушение логики бизнес-процесса или ранее момента наступления соответствующих событий.</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Отсутствие оплаты, использование в расчетах «неликвидных» векселей, принятие в счет погашения долга права требования к третьему лицу, платежеспособность которого не позволяет получить исполнение по данному требованию в полном объеме;</a:t>
            </a:r>
          </a:p>
          <a:p>
            <a:pPr marL="0" indent="0" algn="just">
              <a:buNone/>
            </a:pPr>
            <a:r>
              <a:rPr lang="ru-RU" sz="6400" dirty="0">
                <a:solidFill>
                  <a:srgbClr val="000000"/>
                </a:solidFill>
                <a:latin typeface="Times New Roman" panose="02020603050405020304" pitchFamily="18" charset="0"/>
                <a:cs typeface="Times New Roman" panose="02020603050405020304" pitchFamily="18" charset="0"/>
              </a:rPr>
              <a:t>⛔️ Несовершение налогоплательщиком действий по защите прав, нарушенных неисполнением или ненадлежащим исполнением обязательств. Непринятие мер по приостановлению исполнения своего обязательства или не</a:t>
            </a:r>
            <a:r>
              <a:rPr lang="en-US" sz="6400" dirty="0">
                <a:solidFill>
                  <a:srgbClr val="000000"/>
                </a:solidFill>
                <a:latin typeface="Times New Roman" panose="02020603050405020304" pitchFamily="18" charset="0"/>
                <a:cs typeface="Times New Roman" panose="02020603050405020304" pitchFamily="18" charset="0"/>
              </a:rPr>
              <a:t> </a:t>
            </a:r>
            <a:r>
              <a:rPr lang="ru-RU" sz="6400" dirty="0">
                <a:solidFill>
                  <a:srgbClr val="000000"/>
                </a:solidFill>
                <a:latin typeface="Times New Roman" panose="02020603050405020304" pitchFamily="18" charset="0"/>
                <a:cs typeface="Times New Roman" panose="02020603050405020304" pitchFamily="18" charset="0"/>
              </a:rPr>
              <a:t>заявление отказа от исполнения этого обязательства в случае встречного неисполнения обязательств контрагентом.</a:t>
            </a:r>
            <a:endParaRPr lang="en-US" sz="6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US" sz="6400" dirty="0">
              <a:latin typeface="Times New Roman" panose="02020603050405020304" pitchFamily="18" charset="0"/>
              <a:cs typeface="Times New Roman" panose="02020603050405020304" pitchFamily="18" charset="0"/>
            </a:endParaRPr>
          </a:p>
          <a:p>
            <a:pPr marL="0" indent="0" algn="just">
              <a:buNone/>
            </a:pPr>
            <a:r>
              <a:rPr lang="ru-RU" sz="6400" dirty="0">
                <a:highlight>
                  <a:srgbClr val="FF0000"/>
                </a:highlight>
                <a:latin typeface="Times New Roman" panose="02020603050405020304" pitchFamily="18" charset="0"/>
                <a:cs typeface="Times New Roman" panose="02020603050405020304" pitchFamily="18" charset="0"/>
              </a:rPr>
              <a:t>Источник: письмо ФНС России № БВ-4-7/3060 от 10.03.2021 «О практике применения статьи 54.1   Налогового   кодекса Российской Федерации».</a:t>
            </a:r>
          </a:p>
          <a:p>
            <a:pPr marL="0" indent="0" algn="just">
              <a:buNone/>
            </a:pPr>
            <a:endParaRPr lang="ru-RU" sz="6400" dirty="0">
              <a:latin typeface="Times New Roman" panose="02020603050405020304" pitchFamily="18" charset="0"/>
              <a:cs typeface="Times New Roman" panose="02020603050405020304" pitchFamily="18" charset="0"/>
            </a:endParaRPr>
          </a:p>
        </p:txBody>
      </p:sp>
      <p:sp>
        <p:nvSpPr>
          <p:cNvPr id="4" name="Объект 3">
            <a:extLst>
              <a:ext uri="{FF2B5EF4-FFF2-40B4-BE49-F238E27FC236}">
                <a16:creationId xmlns:a16="http://schemas.microsoft.com/office/drawing/2014/main" id="{BD583BC0-0181-47BA-93EA-F146941A7923}"/>
              </a:ext>
            </a:extLst>
          </p:cNvPr>
          <p:cNvSpPr>
            <a:spLocks noGrp="1"/>
          </p:cNvSpPr>
          <p:nvPr>
            <p:ph sz="half" idx="2"/>
          </p:nvPr>
        </p:nvSpPr>
        <p:spPr>
          <a:xfrm>
            <a:off x="10911000" y="5994000"/>
            <a:ext cx="442800" cy="182963"/>
          </a:xfrm>
        </p:spPr>
        <p:txBody>
          <a:bodyPr>
            <a:normAutofit fontScale="25000" lnSpcReduction="20000"/>
          </a:bodyPr>
          <a:lstStyle/>
          <a:p>
            <a:pPr marL="0" indent="0">
              <a:buNone/>
            </a:pPr>
            <a:endParaRPr lang="ru-RU" dirty="0"/>
          </a:p>
        </p:txBody>
      </p:sp>
      <p:sp>
        <p:nvSpPr>
          <p:cNvPr id="6" name="Номер слайда 5"/>
          <p:cNvSpPr>
            <a:spLocks noGrp="1"/>
          </p:cNvSpPr>
          <p:nvPr>
            <p:ph type="sldNum" sz="quarter" idx="12"/>
          </p:nvPr>
        </p:nvSpPr>
        <p:spPr>
          <a:xfrm>
            <a:off x="9483981" y="6492874"/>
            <a:ext cx="2743200" cy="365125"/>
          </a:xfrm>
        </p:spPr>
        <p:txBody>
          <a:bodyPr/>
          <a:lstStyle/>
          <a:p>
            <a:pPr marL="0" marR="0" lvl="0" indent="0" algn="r" defTabSz="1219170" rtl="0" eaLnBrk="1" fontAlgn="auto" latinLnBrk="0" hangingPunct="1">
              <a:lnSpc>
                <a:spcPct val="100000"/>
              </a:lnSpc>
              <a:spcBef>
                <a:spcPts val="0"/>
              </a:spcBef>
              <a:spcAft>
                <a:spcPts val="0"/>
              </a:spcAft>
              <a:buClr>
                <a:srgbClr val="000000"/>
              </a:buClr>
              <a:buSzTx/>
              <a:buFontTx/>
              <a:buNone/>
              <a:tabLst/>
              <a:defRPr/>
            </a:pPr>
            <a:fld id="{AEFB9219-6DCD-41DC-823F-6B7614B8AAFB}" type="slidenum">
              <a:rPr kumimoji="0" lang="ru-RU" sz="1467" b="1" i="0" u="none" strike="noStrike" kern="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sym typeface="Arial"/>
              </a:rPr>
              <a:pPr marL="0" marR="0" lvl="0" indent="0" algn="r" defTabSz="1219170" rtl="0" eaLnBrk="1" fontAlgn="auto" latinLnBrk="0" hangingPunct="1">
                <a:lnSpc>
                  <a:spcPct val="100000"/>
                </a:lnSpc>
                <a:spcBef>
                  <a:spcPts val="0"/>
                </a:spcBef>
                <a:spcAft>
                  <a:spcPts val="0"/>
                </a:spcAft>
                <a:buClr>
                  <a:srgbClr val="000000"/>
                </a:buClr>
                <a:buSzTx/>
                <a:buFontTx/>
                <a:buNone/>
                <a:tabLst/>
                <a:defRPr/>
              </a:pPr>
              <a:t>41</a:t>
            </a:fld>
            <a:endParaRPr kumimoji="0" lang="ru-RU" sz="1467" b="1"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Arial"/>
            </a:endParaRPr>
          </a:p>
        </p:txBody>
      </p:sp>
    </p:spTree>
    <p:extLst>
      <p:ext uri="{BB962C8B-B14F-4D97-AF65-F5344CB8AC3E}">
        <p14:creationId xmlns:p14="http://schemas.microsoft.com/office/powerpoint/2010/main" val="20291161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Признаки взаимозависимости</a:t>
            </a:r>
          </a:p>
        </p:txBody>
      </p:sp>
      <p:sp>
        <p:nvSpPr>
          <p:cNvPr id="3" name="Содержимое 2"/>
          <p:cNvSpPr>
            <a:spLocks noGrp="1"/>
          </p:cNvSpPr>
          <p:nvPr>
            <p:ph sz="half" idx="1"/>
          </p:nvPr>
        </p:nvSpPr>
        <p:spPr/>
        <p:txBody>
          <a:bodyPr>
            <a:normAutofit fontScale="25000" lnSpcReduction="20000"/>
          </a:bodyPr>
          <a:lstStyle/>
          <a:p>
            <a:r>
              <a:rPr lang="ru-RU" sz="5600" dirty="0"/>
              <a:t>Один </a:t>
            </a:r>
            <a:r>
              <a:rPr lang="en-US" sz="5600" dirty="0"/>
              <a:t>IP</a:t>
            </a:r>
            <a:r>
              <a:rPr lang="ru-RU" sz="5600" dirty="0"/>
              <a:t> адрес , МАС –адрес,     Общие работники, в т.ч. бывшие</a:t>
            </a:r>
          </a:p>
          <a:p>
            <a:r>
              <a:rPr lang="ru-RU" sz="5600" dirty="0"/>
              <a:t>Работники-контрагенты директоры (</a:t>
            </a:r>
            <a:r>
              <a:rPr lang="ru-RU" sz="5600" dirty="0">
                <a:solidFill>
                  <a:srgbClr val="00B0F0"/>
                </a:solidFill>
              </a:rPr>
              <a:t>АС ЗСО постановление от 30.11.16 № Ф04-5315/2016</a:t>
            </a:r>
            <a:r>
              <a:rPr lang="ru-RU" sz="5600" dirty="0"/>
              <a:t>)</a:t>
            </a:r>
          </a:p>
          <a:p>
            <a:r>
              <a:rPr lang="ru-RU" sz="5600" dirty="0"/>
              <a:t>Общие учредители, родственники учредители, работники учредите</a:t>
            </a:r>
            <a:r>
              <a:rPr lang="ru-RU" sz="7200" dirty="0"/>
              <a:t> БАЗА ЗАГС </a:t>
            </a:r>
            <a:r>
              <a:rPr lang="ru-RU" sz="7200" dirty="0">
                <a:hlinkClick r:id="rId2"/>
              </a:rPr>
              <a:t>АС Поволжского округа от 29.08.2018 № Ф06-35661/2018</a:t>
            </a:r>
            <a:r>
              <a:rPr lang="ru-RU" sz="7200" dirty="0"/>
              <a:t>). </a:t>
            </a:r>
            <a:endParaRPr lang="ru-RU" sz="5600" dirty="0"/>
          </a:p>
          <a:p>
            <a:r>
              <a:rPr lang="ru-RU" sz="5600" dirty="0"/>
              <a:t>Перевод работников в один день и(или) многих работников с одной организации на другую</a:t>
            </a:r>
          </a:p>
          <a:p>
            <a:r>
              <a:rPr lang="ru-RU" sz="5600" dirty="0"/>
              <a:t>Общие клиенты, поставщики, вт.ч.в динамике</a:t>
            </a:r>
          </a:p>
          <a:p>
            <a:r>
              <a:rPr lang="ru-RU" sz="5600" dirty="0"/>
              <a:t>Схожий адрес, название Единый стиль одежды, прилавков (</a:t>
            </a:r>
            <a:r>
              <a:rPr lang="ru-RU" sz="5600" dirty="0">
                <a:solidFill>
                  <a:srgbClr val="0070C0"/>
                </a:solidFill>
              </a:rPr>
              <a:t>ВС №306-КГ15-7673</a:t>
            </a:r>
            <a:r>
              <a:rPr lang="ru-RU" sz="5600" dirty="0"/>
              <a:t>)</a:t>
            </a:r>
          </a:p>
          <a:p>
            <a:r>
              <a:rPr lang="ru-RU" sz="5600" dirty="0"/>
              <a:t>Поручительство за кредит</a:t>
            </a:r>
          </a:p>
          <a:p>
            <a:r>
              <a:rPr lang="ru-RU" sz="5600" b="1" dirty="0">
                <a:solidFill>
                  <a:srgbClr val="C00000"/>
                </a:solidFill>
              </a:rPr>
              <a:t>одна компания несет расходы за другую ВС от 29.01.2018 № 303-КГ17-21171) </a:t>
            </a:r>
          </a:p>
          <a:p>
            <a:r>
              <a:rPr lang="ru-RU" sz="5600" dirty="0"/>
              <a:t>Работники ИП </a:t>
            </a:r>
            <a:r>
              <a:rPr lang="ru-RU" sz="5600" dirty="0">
                <a:solidFill>
                  <a:srgbClr val="00B0F0"/>
                </a:solidFill>
              </a:rPr>
              <a:t>постановление АС Поволжского округа от 17.05.16 № Ф06-7435/2016</a:t>
            </a:r>
          </a:p>
          <a:p>
            <a:r>
              <a:rPr lang="ru-RU" sz="5600" b="1" dirty="0"/>
              <a:t>Уплата налогов за третье лицо (можно за прошлые  периоды </a:t>
            </a:r>
            <a:r>
              <a:rPr lang="ru-RU" sz="5600" dirty="0"/>
              <a:t> Письмо ФНС от 14.08.2017 № СА-18-22/749@</a:t>
            </a:r>
            <a:endParaRPr lang="ru-RU" sz="5600" dirty="0">
              <a:solidFill>
                <a:srgbClr val="00B0F0"/>
              </a:solidFill>
            </a:endParaRPr>
          </a:p>
          <a:p>
            <a:endParaRPr lang="ru-RU" dirty="0"/>
          </a:p>
        </p:txBody>
      </p:sp>
      <p:sp>
        <p:nvSpPr>
          <p:cNvPr id="4" name="Содержимое 3"/>
          <p:cNvSpPr>
            <a:spLocks noGrp="1"/>
          </p:cNvSpPr>
          <p:nvPr>
            <p:ph sz="half" idx="2"/>
          </p:nvPr>
        </p:nvSpPr>
        <p:spPr/>
        <p:txBody>
          <a:bodyPr>
            <a:normAutofit fontScale="25000" lnSpcReduction="20000"/>
          </a:bodyPr>
          <a:lstStyle/>
          <a:p>
            <a:r>
              <a:rPr lang="ru-RU" sz="4800" dirty="0"/>
              <a:t>счета в одном банке АС</a:t>
            </a:r>
            <a:r>
              <a:rPr lang="ru-RU" sz="4800" dirty="0">
                <a:solidFill>
                  <a:srgbClr val="00B050"/>
                </a:solidFill>
              </a:rPr>
              <a:t> Забайкальского края от 25.10.2017 № А78-11042/2016).</a:t>
            </a:r>
          </a:p>
          <a:p>
            <a:r>
              <a:rPr lang="ru-RU" sz="4800" b="1" dirty="0">
                <a:solidFill>
                  <a:srgbClr val="C00000"/>
                </a:solidFill>
              </a:rPr>
              <a:t>Регистрация одного из участников сделки незадолго до сделки.</a:t>
            </a:r>
            <a:r>
              <a:rPr lang="ru-RU" sz="4800" dirty="0">
                <a:solidFill>
                  <a:srgbClr val="C00000"/>
                </a:solidFill>
              </a:rPr>
              <a:t> определение ВС от 28.02.2018 № 305-КГ17-23720).</a:t>
            </a:r>
          </a:p>
          <a:p>
            <a:r>
              <a:rPr lang="ru-RU" sz="4800" b="1" dirty="0"/>
              <a:t>Накопление задолженности по сомнительному контрагенту.</a:t>
            </a:r>
            <a:r>
              <a:rPr lang="ru-RU" sz="4800" dirty="0"/>
              <a:t> ВС от 29.01.2018 № 303-КГ17-21171</a:t>
            </a:r>
          </a:p>
          <a:p>
            <a:r>
              <a:rPr lang="ru-RU" sz="4800" dirty="0"/>
              <a:t>ежегодная пролонгация договора займа с установлением новых сроков уплаты непогашенных обязательств;</a:t>
            </a:r>
          </a:p>
          <a:p>
            <a:r>
              <a:rPr lang="ru-RU" sz="4800" dirty="0"/>
              <a:t>увеличение задолженности по займу на сумму присоединяемых процентов, что привело к увеличению размера отрицательных курсовых разниц и суммы налогового убытка;</a:t>
            </a:r>
          </a:p>
          <a:p>
            <a:r>
              <a:rPr lang="ru-RU" sz="4800" dirty="0"/>
              <a:t>создание формального документооборота по списанию имущества (приказ о списании объекта был датирован 9 декабря 2010 года, в то время как основные средства компания списала в бухучете 18 ноября этого же года).</a:t>
            </a:r>
          </a:p>
          <a:p>
            <a:r>
              <a:rPr lang="ru-RU" sz="4800" dirty="0">
                <a:hlinkClick r:id="rId3"/>
              </a:rPr>
              <a:t>Перераспределение выручки взаимозависимым УСН- сотрудники , бухгалтер, </a:t>
            </a:r>
            <a:r>
              <a:rPr lang="ru-RU" sz="4800" dirty="0" err="1">
                <a:hlinkClick r:id="rId3"/>
              </a:rPr>
              <a:t>аАС</a:t>
            </a:r>
            <a:r>
              <a:rPr lang="ru-RU" sz="4800" dirty="0">
                <a:hlinkClick r:id="rId3"/>
              </a:rPr>
              <a:t> Дальневосточного округа от 13.02.2019 № Ф03-62/2019</a:t>
            </a:r>
            <a:endParaRPr lang="ru-RU" sz="4800" dirty="0"/>
          </a:p>
          <a:p>
            <a:r>
              <a:rPr lang="ru-RU" sz="4800" dirty="0">
                <a:hlinkClick r:id="" action="ppaction://noaction"/>
              </a:rPr>
              <a:t>Многократное снижение цен</a:t>
            </a:r>
          </a:p>
          <a:p>
            <a:endParaRPr lang="ru-RU" sz="4800" dirty="0">
              <a:solidFill>
                <a:srgbClr val="C00000"/>
              </a:solidFill>
            </a:endParaRPr>
          </a:p>
          <a:p>
            <a:endParaRPr lang="ru-RU" dirty="0"/>
          </a:p>
        </p:txBody>
      </p:sp>
    </p:spTree>
    <p:extLst>
      <p:ext uri="{BB962C8B-B14F-4D97-AF65-F5344CB8AC3E}">
        <p14:creationId xmlns:p14="http://schemas.microsoft.com/office/powerpoint/2010/main" val="16897978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Сделка между взаимозависимыми</a:t>
            </a:r>
          </a:p>
        </p:txBody>
      </p:sp>
      <p:sp>
        <p:nvSpPr>
          <p:cNvPr id="3" name="Объект 2"/>
          <p:cNvSpPr>
            <a:spLocks noGrp="1"/>
          </p:cNvSpPr>
          <p:nvPr>
            <p:ph sz="half" idx="1"/>
          </p:nvPr>
        </p:nvSpPr>
        <p:spPr/>
        <p:txBody>
          <a:bodyPr/>
          <a:lstStyle/>
          <a:p>
            <a:r>
              <a:rPr lang="ru-RU" dirty="0"/>
              <a:t>Проект договора+ переписка и согласование+ протокол разногласий</a:t>
            </a:r>
          </a:p>
          <a:p>
            <a:r>
              <a:rPr lang="ru-RU" dirty="0"/>
              <a:t>Двухсторонний экономический расчет</a:t>
            </a:r>
          </a:p>
          <a:p>
            <a:r>
              <a:rPr lang="ru-RU" dirty="0"/>
              <a:t>Деловая цель</a:t>
            </a:r>
          </a:p>
          <a:p>
            <a:r>
              <a:rPr lang="ru-RU" dirty="0"/>
              <a:t>Сроки в договоре-как с остальными</a:t>
            </a:r>
          </a:p>
          <a:p>
            <a:r>
              <a:rPr lang="ru-RU" dirty="0"/>
              <a:t>Пени, штрафы и неустойки</a:t>
            </a:r>
          </a:p>
          <a:p>
            <a:endParaRPr lang="ru-RU" dirty="0"/>
          </a:p>
        </p:txBody>
      </p:sp>
      <p:sp>
        <p:nvSpPr>
          <p:cNvPr id="4" name="Объект 3"/>
          <p:cNvSpPr>
            <a:spLocks noGrp="1"/>
          </p:cNvSpPr>
          <p:nvPr>
            <p:ph sz="half" idx="2"/>
          </p:nvPr>
        </p:nvSpPr>
        <p:spPr/>
        <p:txBody>
          <a:bodyPr/>
          <a:lstStyle/>
          <a:p>
            <a:r>
              <a:rPr lang="ru-RU" dirty="0"/>
              <a:t>Никаких поручений (одна сторона поручает…</a:t>
            </a:r>
          </a:p>
          <a:p>
            <a:r>
              <a:rPr lang="ru-RU" dirty="0"/>
              <a:t>Авторские ЕЖЕМЕСЯЧНЫЕ АКТЫ</a:t>
            </a:r>
          </a:p>
          <a:p>
            <a:r>
              <a:rPr lang="ru-RU" dirty="0"/>
              <a:t>Объем, стоимость и количество- расписать</a:t>
            </a:r>
          </a:p>
          <a:p>
            <a:r>
              <a:rPr lang="ru-RU" dirty="0"/>
              <a:t>Цена как другим</a:t>
            </a:r>
          </a:p>
          <a:p>
            <a:r>
              <a:rPr lang="ru-RU" dirty="0"/>
              <a:t>Нет </a:t>
            </a:r>
            <a:r>
              <a:rPr lang="ru-RU" dirty="0" err="1"/>
              <a:t>кредиторкам</a:t>
            </a:r>
            <a:r>
              <a:rPr lang="ru-RU" dirty="0"/>
              <a:t> и </a:t>
            </a:r>
            <a:r>
              <a:rPr lang="ru-RU" dirty="0" err="1"/>
              <a:t>дебиторкам</a:t>
            </a:r>
            <a:endParaRPr lang="ru-RU" dirty="0"/>
          </a:p>
          <a:p>
            <a:endParaRPr lang="ru-RU" dirty="0"/>
          </a:p>
        </p:txBody>
      </p:sp>
    </p:spTree>
    <p:extLst>
      <p:ext uri="{BB962C8B-B14F-4D97-AF65-F5344CB8AC3E}">
        <p14:creationId xmlns:p14="http://schemas.microsoft.com/office/powerpoint/2010/main" val="3508149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Завышение сдачи имущества в аренду</a:t>
            </a:r>
          </a:p>
        </p:txBody>
      </p:sp>
      <p:sp>
        <p:nvSpPr>
          <p:cNvPr id="3" name="Содержимое 2"/>
          <p:cNvSpPr>
            <a:spLocks noGrp="1"/>
          </p:cNvSpPr>
          <p:nvPr>
            <p:ph sz="half" idx="1"/>
          </p:nvPr>
        </p:nvSpPr>
        <p:spPr>
          <a:xfrm>
            <a:off x="838200" y="1825625"/>
            <a:ext cx="9339072" cy="4351338"/>
          </a:xfrm>
        </p:spPr>
        <p:txBody>
          <a:bodyPr>
            <a:normAutofit/>
          </a:bodyPr>
          <a:lstStyle/>
          <a:p>
            <a:r>
              <a:rPr lang="ru-RU" sz="3600" dirty="0"/>
              <a:t>Отец ИП на </a:t>
            </a:r>
            <a:r>
              <a:rPr lang="ru-RU" sz="3600" dirty="0" err="1"/>
              <a:t>спецрежиме</a:t>
            </a:r>
            <a:r>
              <a:rPr lang="ru-RU" sz="3600" dirty="0"/>
              <a:t> сдал в аренду помещение сыну ООО по цене в 2,75 </a:t>
            </a:r>
            <a:r>
              <a:rPr lang="ru-RU" sz="3600" dirty="0" err="1"/>
              <a:t>роаз</a:t>
            </a:r>
            <a:r>
              <a:rPr lang="ru-RU" sz="3600" dirty="0"/>
              <a:t> выше рынка и без ремонта. По цене, сопоставимой с приобретением аналога. РАСХОДЫ У ООО СНЯЛИ</a:t>
            </a:r>
          </a:p>
          <a:p>
            <a:r>
              <a:rPr lang="ru-RU" sz="3600" dirty="0"/>
              <a:t>Арбитражный суд Ростовской области вынес решение по делу № </a:t>
            </a:r>
            <a:r>
              <a:rPr lang="ru-RU" sz="3600" dirty="0">
                <a:hlinkClick r:id="rId2"/>
              </a:rPr>
              <a:t>А53-6934/22</a:t>
            </a:r>
            <a:r>
              <a:rPr lang="ru-RU" sz="3600" dirty="0"/>
              <a:t> от 12.07.2022</a:t>
            </a:r>
          </a:p>
        </p:txBody>
      </p:sp>
      <p:sp>
        <p:nvSpPr>
          <p:cNvPr id="4" name="Содержимое 3"/>
          <p:cNvSpPr>
            <a:spLocks noGrp="1"/>
          </p:cNvSpPr>
          <p:nvPr>
            <p:ph sz="half" idx="2"/>
          </p:nvPr>
        </p:nvSpPr>
        <p:spPr>
          <a:xfrm>
            <a:off x="10927080" y="1825625"/>
            <a:ext cx="426720" cy="4351338"/>
          </a:xfrm>
        </p:spPr>
        <p:txBody>
          <a:bodyPr>
            <a:normAutofit/>
          </a:bodyPr>
          <a:lstStyle/>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ИП или физлицо</a:t>
            </a:r>
          </a:p>
        </p:txBody>
      </p:sp>
      <p:sp>
        <p:nvSpPr>
          <p:cNvPr id="3" name="Объект 2"/>
          <p:cNvSpPr>
            <a:spLocks noGrp="1"/>
          </p:cNvSpPr>
          <p:nvPr>
            <p:ph sz="half" idx="1"/>
          </p:nvPr>
        </p:nvSpPr>
        <p:spPr/>
        <p:txBody>
          <a:bodyPr>
            <a:normAutofit fontScale="40000" lnSpcReduction="20000"/>
          </a:bodyPr>
          <a:lstStyle/>
          <a:p>
            <a:r>
              <a:rPr lang="ru-RU" b="1" dirty="0"/>
              <a:t>ИП или НЕТ ПИСЬМО ФНС</a:t>
            </a:r>
            <a:br>
              <a:rPr lang="ru-RU" b="1" dirty="0"/>
            </a:br>
            <a:r>
              <a:rPr lang="ru-RU" b="1" dirty="0"/>
              <a:t>от 7 мая 2019 г. N СА-4-7/8614</a:t>
            </a:r>
            <a:br>
              <a:rPr lang="ru-RU" b="1" dirty="0"/>
            </a:br>
            <a:r>
              <a:rPr lang="ru-RU" b="1" dirty="0"/>
              <a:t>Общие признаки, свидетельствующие об осуществлении физическим лицом предпринимательской деятельности. </a:t>
            </a:r>
            <a:r>
              <a:rPr lang="ru-RU" dirty="0"/>
              <a:t> </a:t>
            </a:r>
          </a:p>
          <a:p>
            <a:r>
              <a:rPr lang="ru-RU" dirty="0"/>
              <a:t>Если ты купил имущество, изначально предназначенное для предпринимательской деятельности, то при продаже платить налоги нужно как ИП АС ЦО от 27.09.22 NА35-2644/2021</a:t>
            </a:r>
          </a:p>
          <a:p>
            <a:r>
              <a:rPr lang="ru-RU" b="1" dirty="0"/>
              <a:t> Вменение статуса предпринимателя по результатам налоговой проверки не должно приводить к исчислению НДС в повышенном размере.- В ТОМ ЧИСЛЕ НДС</a:t>
            </a:r>
            <a:r>
              <a:rPr lang="ru-RU" sz="1100" dirty="0"/>
              <a:t>  - </a:t>
            </a:r>
            <a:r>
              <a:rPr lang="ru-RU" sz="4400" b="1" dirty="0">
                <a:solidFill>
                  <a:srgbClr val="00B050"/>
                </a:solidFill>
              </a:rPr>
              <a:t>ВС РФ о от 18.01.2019 N 78-КГ 18-66 </a:t>
            </a:r>
          </a:p>
          <a:p>
            <a:pPr fontAlgn="base"/>
            <a:endParaRPr lang="ru-RU" b="1" dirty="0"/>
          </a:p>
          <a:p>
            <a:pPr fontAlgn="base"/>
            <a:r>
              <a:rPr lang="ru-RU" b="1" dirty="0"/>
              <a:t>Даже если в ходе проверки выяснится, что гражданин ведет бизнес-деятельность без регистрации ИП, фиксированные страховые взносы ему доначислять не </a:t>
            </a:r>
            <a:r>
              <a:rPr lang="ru-RU" b="1" dirty="0" err="1"/>
              <a:t>должны.</a:t>
            </a:r>
            <a:r>
              <a:rPr lang="ru-RU" u="sng" dirty="0" err="1">
                <a:hlinkClick r:id="rId2"/>
              </a:rPr>
              <a:t>Письмо</a:t>
            </a:r>
            <a:r>
              <a:rPr lang="ru-RU" u="sng" dirty="0">
                <a:hlinkClick r:id="rId2"/>
              </a:rPr>
              <a:t> ФНС от 05.10.2020 N БС-4-11/16209@</a:t>
            </a:r>
            <a:endParaRPr lang="ru-RU" dirty="0"/>
          </a:p>
          <a:p>
            <a:r>
              <a:rPr lang="ru-RU" dirty="0"/>
              <a:t>Минфина России от 07.11.2006 N 03-01-11/4/82 и ФНС России от 08.02.2013 N ЕД-3-3/412@ - изготовление или приобретение имущества с целью последующего извлечения прибыли от его использования или реализации; - хозяйственный учет операций, связанных с осуществлением сделок;- взаимосвязанность всех совершаемых гражданином в определенный период времени сделок;- устойчивые связи с продавцами, покупателями, прочими контрагентами.</a:t>
            </a:r>
          </a:p>
          <a:p>
            <a:endParaRPr lang="ru-RU" b="1" dirty="0">
              <a:solidFill>
                <a:srgbClr val="FF0000"/>
              </a:solidFill>
            </a:endParaRPr>
          </a:p>
          <a:p>
            <a:r>
              <a:rPr lang="ru-RU" b="1" dirty="0" err="1">
                <a:solidFill>
                  <a:srgbClr val="FF0000"/>
                </a:solidFill>
              </a:rPr>
              <a:t>Брызгалин</a:t>
            </a:r>
            <a:r>
              <a:rPr lang="ru-RU" b="1" dirty="0">
                <a:solidFill>
                  <a:srgbClr val="FF0000"/>
                </a:solidFill>
              </a:rPr>
              <a:t> по банкротству купил две квартиры – ИП</a:t>
            </a:r>
          </a:p>
          <a:p>
            <a:r>
              <a:rPr lang="ru-RU" b="1" dirty="0">
                <a:solidFill>
                  <a:srgbClr val="FF0000"/>
                </a:solidFill>
              </a:rPr>
              <a:t>АС ЗСО от 10.06.2021 по делу #А27-19289/2020</a:t>
            </a:r>
          </a:p>
          <a:p>
            <a:endParaRPr lang="ru-RU" dirty="0"/>
          </a:p>
        </p:txBody>
      </p:sp>
      <p:sp>
        <p:nvSpPr>
          <p:cNvPr id="4" name="Объект 3"/>
          <p:cNvSpPr>
            <a:spLocks noGrp="1"/>
          </p:cNvSpPr>
          <p:nvPr>
            <p:ph sz="half" idx="2"/>
          </p:nvPr>
        </p:nvSpPr>
        <p:spPr/>
        <p:txBody>
          <a:bodyPr>
            <a:normAutofit fontScale="40000" lnSpcReduction="20000"/>
          </a:bodyPr>
          <a:lstStyle/>
          <a:p>
            <a:r>
              <a:rPr lang="ru-RU" sz="3000" dirty="0"/>
              <a:t>Реализация гражданином своего законного права на распоряжение принадлежащим ему на праве собственности имуществом (жилым помещением) сама по себе не может рассматриваться как предпринимательская деятельность. Для вывода о предпринимательском характере деятельности налогоплательщика необходимо установить эксплуатацию им квартиры в целях извлечения дохода, а не для удовлетворения жилищных потребностей.</a:t>
            </a:r>
          </a:p>
          <a:p>
            <a:r>
              <a:rPr lang="ru-RU" sz="3000" dirty="0"/>
              <a:t>Купил 5 строящихся квартир!!!  Самого факта совершения гражданином сделок на возмездной основе для признания гражданина предпринимателем недостаточно. Таким образом, для вывода о предпринимательском характере деятельности налогоплательщика необходимо установить эксплуатацию им квартиры в целях извлечения дохода, а не для удовлетворения жилищных потребностей.</a:t>
            </a:r>
          </a:p>
          <a:p>
            <a:r>
              <a:rPr lang="ru-RU" sz="3000" dirty="0"/>
              <a:t>Кассационное определение Судебной коллегии по административным делам Верховного Суда Российской Федерации от 20.10.2021 N 48-КАД21-14-К7 (Гражданин против ИФНС России по Курчатовскому району г. Челябинска) по делу о признании недействительным решения о привлечении к ответственности.</a:t>
            </a:r>
          </a:p>
          <a:p>
            <a:endParaRPr lang="ru-RU" sz="4000" b="1" dirty="0">
              <a:solidFill>
                <a:srgbClr val="FF0000"/>
              </a:solidFill>
            </a:endParaRPr>
          </a:p>
          <a:p>
            <a:r>
              <a:rPr lang="ru-RU" sz="4000" b="1" dirty="0">
                <a:solidFill>
                  <a:srgbClr val="FF0000"/>
                </a:solidFill>
              </a:rPr>
              <a:t>Если вы перечисляете предпринимателю доходы по другой деятельности, нужно выполнять обязанности налогового агента по НДФЛ Письмо Минфина от 12.01.2022 № 03-04-06/824</a:t>
            </a:r>
          </a:p>
        </p:txBody>
      </p:sp>
    </p:spTree>
    <p:extLst>
      <p:ext uri="{BB962C8B-B14F-4D97-AF65-F5344CB8AC3E}">
        <p14:creationId xmlns:p14="http://schemas.microsoft.com/office/powerpoint/2010/main" val="1273478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1ED94-3B54-4BA9-A31A-3A0E71CDE8C6}"/>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178DB8E-4AE4-464E-8054-80140F16CE10}"/>
              </a:ext>
            </a:extLst>
          </p:cNvPr>
          <p:cNvSpPr>
            <a:spLocks noGrp="1"/>
          </p:cNvSpPr>
          <p:nvPr>
            <p:ph sz="half" idx="1"/>
          </p:nvPr>
        </p:nvSpPr>
        <p:spPr/>
        <p:txBody>
          <a:bodyPr>
            <a:normAutofit fontScale="92500" lnSpcReduction="10000"/>
          </a:bodyPr>
          <a:lstStyle/>
          <a:p>
            <a:r>
              <a:rPr lang="ru-RU" dirty="0"/>
              <a:t>Если продажа имущества связана с бизнесом, операция облагается УСН. Если не связана, то доход облагается НДФЛ (письма Минфина </a:t>
            </a:r>
            <a:r>
              <a:rPr lang="ru-RU" dirty="0">
                <a:hlinkClick r:id="rId2"/>
              </a:rPr>
              <a:t>от 05.03.2022 № 03-04-05/16195</a:t>
            </a:r>
            <a:r>
              <a:rPr lang="ru-RU" dirty="0"/>
              <a:t>, </a:t>
            </a:r>
            <a:r>
              <a:rPr lang="ru-RU" dirty="0">
                <a:hlinkClick r:id="rId3"/>
              </a:rPr>
              <a:t>от 16.11.2021 № 03-11-11/92368</a:t>
            </a:r>
            <a:r>
              <a:rPr lang="ru-RU" dirty="0"/>
              <a:t>).</a:t>
            </a:r>
          </a:p>
        </p:txBody>
      </p:sp>
      <p:sp>
        <p:nvSpPr>
          <p:cNvPr id="4" name="Объект 3">
            <a:extLst>
              <a:ext uri="{FF2B5EF4-FFF2-40B4-BE49-F238E27FC236}">
                <a16:creationId xmlns:a16="http://schemas.microsoft.com/office/drawing/2014/main" id="{90084356-D05F-4C11-B479-E48EEE47AB6D}"/>
              </a:ext>
            </a:extLst>
          </p:cNvPr>
          <p:cNvSpPr>
            <a:spLocks noGrp="1"/>
          </p:cNvSpPr>
          <p:nvPr>
            <p:ph sz="half" idx="2"/>
          </p:nvPr>
        </p:nvSpPr>
        <p:spPr/>
        <p:txBody>
          <a:bodyPr>
            <a:normAutofit fontScale="92500" lnSpcReduction="10000"/>
          </a:bodyPr>
          <a:lstStyle/>
          <a:p>
            <a:r>
              <a:rPr lang="ru-RU" dirty="0"/>
              <a:t>ИП купила нежилое помещение, отразила по УСН , потом </a:t>
            </a:r>
            <a:r>
              <a:rPr lang="ru-RU" dirty="0" err="1"/>
              <a:t>уточненка</a:t>
            </a:r>
            <a:r>
              <a:rPr lang="ru-RU" dirty="0"/>
              <a:t>. ИФНС доказало, что помещение сдавалось в аренду, поэтому неправомерно занизила базу на упрощенке и не может претендовать на льготы по НДФЛ, предусмотренные </a:t>
            </a:r>
            <a:r>
              <a:rPr lang="ru-RU" dirty="0">
                <a:hlinkClick r:id="rId4"/>
              </a:rPr>
              <a:t>пунктом 17.1</a:t>
            </a:r>
            <a:r>
              <a:rPr lang="ru-RU" dirty="0"/>
              <a:t> статьи 217</a:t>
            </a:r>
            <a:r>
              <a:rPr lang="ru-RU"/>
              <a:t> НК- ПРНЕДПРИНИМАТЕЛЬСВКАЯ ДЕЯТЕЛЬНОСТЬ </a:t>
            </a:r>
            <a:r>
              <a:rPr lang="ru-RU" dirty="0"/>
              <a:t>(определение ВС от 04.05.2022 № 305-ЭС22-5666).</a:t>
            </a:r>
          </a:p>
        </p:txBody>
      </p:sp>
    </p:spTree>
    <p:extLst>
      <p:ext uri="{BB962C8B-B14F-4D97-AF65-F5344CB8AC3E}">
        <p14:creationId xmlns:p14="http://schemas.microsoft.com/office/powerpoint/2010/main" val="42124598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ИП и имущество для предпринимательской деятельности</a:t>
            </a:r>
          </a:p>
        </p:txBody>
      </p:sp>
      <p:sp>
        <p:nvSpPr>
          <p:cNvPr id="3" name="Содержимое 2"/>
          <p:cNvSpPr>
            <a:spLocks noGrp="1"/>
          </p:cNvSpPr>
          <p:nvPr>
            <p:ph sz="half" idx="1"/>
          </p:nvPr>
        </p:nvSpPr>
        <p:spPr>
          <a:xfrm>
            <a:off x="838200" y="1825625"/>
            <a:ext cx="8708136" cy="4351338"/>
          </a:xfrm>
        </p:spPr>
        <p:txBody>
          <a:bodyPr>
            <a:normAutofit fontScale="92500" lnSpcReduction="10000"/>
          </a:bodyPr>
          <a:lstStyle/>
          <a:p>
            <a:r>
              <a:rPr lang="ru-RU" dirty="0"/>
              <a:t>ИП купил нежилое помещение и показывал нулевой доход. ИФНС хотела лишить льготы. НО </a:t>
            </a:r>
          </a:p>
          <a:p>
            <a:r>
              <a:rPr lang="ru-RU" dirty="0"/>
              <a:t>для целей налогообложения налогом по упрощенной системе налогообложения и предоставлении льготы по налогу на имущество имеет значение та цель, для которой спорное имущество было приобретено и возможность использования имущества для личных целей не связанных с предпринимательской деятельностью.</a:t>
            </a:r>
            <a:br>
              <a:rPr lang="ru-RU" dirty="0"/>
            </a:br>
            <a:br>
              <a:rPr lang="ru-RU" dirty="0"/>
            </a:br>
            <a:r>
              <a:rPr lang="ru-RU" dirty="0">
                <a:hlinkClick r:id="rId2"/>
              </a:rPr>
              <a:t>(постановление 13 ААС от 12.07.2022 по делу № А21-13605/2021</a:t>
            </a:r>
            <a:br>
              <a:rPr lang="ru-RU" dirty="0"/>
            </a:br>
            <a:r>
              <a:rPr lang="ru-RU" dirty="0">
                <a:hlinkClick r:id="rId2"/>
              </a:rPr>
              <a:t>ИП Костромин)</a:t>
            </a:r>
            <a:endParaRPr lang="ru-RU" dirty="0"/>
          </a:p>
        </p:txBody>
      </p:sp>
      <p:sp>
        <p:nvSpPr>
          <p:cNvPr id="4" name="Содержимое 3"/>
          <p:cNvSpPr>
            <a:spLocks noGrp="1"/>
          </p:cNvSpPr>
          <p:nvPr>
            <p:ph sz="half" idx="2"/>
          </p:nvPr>
        </p:nvSpPr>
        <p:spPr>
          <a:xfrm>
            <a:off x="10387584" y="1825625"/>
            <a:ext cx="966216" cy="4351338"/>
          </a:xfrm>
        </p:spPr>
        <p:txBody>
          <a:bodyPr>
            <a:normAutofit fontScale="92500" lnSpcReduction="10000"/>
          </a:bodyPr>
          <a:lstStyle/>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E881DE-DE79-47D7-9E3C-0CB6A9DF2ED5}"/>
              </a:ext>
            </a:extLst>
          </p:cNvPr>
          <p:cNvSpPr>
            <a:spLocks noGrp="1"/>
          </p:cNvSpPr>
          <p:nvPr>
            <p:ph type="title"/>
          </p:nvPr>
        </p:nvSpPr>
        <p:spPr/>
        <p:txBody>
          <a:bodyPr/>
          <a:lstStyle/>
          <a:p>
            <a:r>
              <a:rPr lang="ru-RU" dirty="0"/>
              <a:t>УСН???</a:t>
            </a:r>
          </a:p>
        </p:txBody>
      </p:sp>
      <p:sp>
        <p:nvSpPr>
          <p:cNvPr id="3" name="Объект 2">
            <a:extLst>
              <a:ext uri="{FF2B5EF4-FFF2-40B4-BE49-F238E27FC236}">
                <a16:creationId xmlns:a16="http://schemas.microsoft.com/office/drawing/2014/main" id="{3F395C4E-71CC-4651-81D8-577266D95B5F}"/>
              </a:ext>
            </a:extLst>
          </p:cNvPr>
          <p:cNvSpPr>
            <a:spLocks noGrp="1"/>
          </p:cNvSpPr>
          <p:nvPr>
            <p:ph sz="half" idx="1"/>
          </p:nvPr>
        </p:nvSpPr>
        <p:spPr/>
        <p:txBody>
          <a:bodyPr>
            <a:normAutofit fontScale="62500" lnSpcReduction="20000"/>
          </a:bodyPr>
          <a:lstStyle/>
          <a:p>
            <a:r>
              <a:rPr lang="ru-RU" b="1" dirty="0">
                <a:solidFill>
                  <a:srgbClr val="FF0000"/>
                </a:solidFill>
              </a:rPr>
              <a:t>«Как доказать право применения на УСН задним числом» </a:t>
            </a:r>
            <a:r>
              <a:rPr lang="ru-RU" dirty="0"/>
              <a:t>(АС Западно-Сибирского округа от 19.07.2021 № А70-17294/2020), (определения КС от 29.01.2019 № 229-О, от 28.02.2019 № 279-О, ВС от 02.07.2019 № 310-ЭС19-1705).</a:t>
            </a:r>
          </a:p>
          <a:p>
            <a:r>
              <a:rPr lang="ru-RU" dirty="0"/>
              <a:t>ВС от 25.01.2021 № 306-ЭС20-21938 сдавал как физлицо участки Газпрому- ИП+ НДС</a:t>
            </a:r>
          </a:p>
          <a:p>
            <a:br>
              <a:rPr lang="en-US" dirty="0"/>
            </a:br>
            <a:endParaRPr lang="ru-RU" dirty="0">
              <a:solidFill>
                <a:srgbClr val="00B050"/>
              </a:solidFill>
            </a:endParaRPr>
          </a:p>
          <a:p>
            <a:endParaRPr lang="ru-RU" dirty="0"/>
          </a:p>
        </p:txBody>
      </p:sp>
      <p:sp>
        <p:nvSpPr>
          <p:cNvPr id="4" name="Объект 3">
            <a:extLst>
              <a:ext uri="{FF2B5EF4-FFF2-40B4-BE49-F238E27FC236}">
                <a16:creationId xmlns:a16="http://schemas.microsoft.com/office/drawing/2014/main" id="{0A5666C4-9E9B-45CD-A0B8-FDB88CA15B7F}"/>
              </a:ext>
            </a:extLst>
          </p:cNvPr>
          <p:cNvSpPr>
            <a:spLocks noGrp="1"/>
          </p:cNvSpPr>
          <p:nvPr>
            <p:ph sz="half" idx="2"/>
          </p:nvPr>
        </p:nvSpPr>
        <p:spPr/>
        <p:txBody>
          <a:bodyPr>
            <a:normAutofit fontScale="62500" lnSpcReduction="20000"/>
          </a:bodyPr>
          <a:lstStyle/>
          <a:p>
            <a:pPr fontAlgn="base"/>
            <a:r>
              <a:rPr lang="ru-RU" i="1" dirty="0"/>
              <a:t>Определение от 31 января 2022 № 310-ЭС21-27965 (с. </a:t>
            </a:r>
            <a:r>
              <a:rPr lang="ru-RU" i="1" dirty="0" err="1"/>
              <a:t>Першутов</a:t>
            </a:r>
            <a:r>
              <a:rPr lang="ru-RU" i="1" dirty="0"/>
              <a:t> А. Г., </a:t>
            </a:r>
            <a:r>
              <a:rPr lang="ru-RU" i="1" dirty="0" err="1"/>
              <a:t>БелЭнергоСтрой</a:t>
            </a:r>
            <a:r>
              <a:rPr lang="ru-RU" i="1" dirty="0"/>
              <a:t>).</a:t>
            </a:r>
            <a:endParaRPr lang="ru-RU" dirty="0"/>
          </a:p>
          <a:p>
            <a:pPr fontAlgn="base"/>
            <a:r>
              <a:rPr lang="ru-RU" dirty="0"/>
              <a:t>Как указали суды, поскольку заявление о переходе на УСН общество не подавало, общество, как налогоплательщик, в данном случае обязано было применять общую систему налогообложения, а, следовательно, и исполнять обязанность по представлению налоговых деклараций, в том числе и по НДС.</a:t>
            </a:r>
          </a:p>
          <a:p>
            <a:pPr fontAlgn="base"/>
            <a:r>
              <a:rPr lang="ru-RU" dirty="0"/>
              <a:t>Установив, что обязанность по представлению налоговых деклараций по НДС за 4 квартал 2019 года обществом не исполнена, что им не отрицается, суды пришли к выводу о наличии у инспекции правовых оснований, исходя из положений пункта 3 статьи 76 НК, для принятия оспариваемого решения. Обстоятельств, свидетельствующих о том, что инспекция своими действиями фактически признала право общества на применение специального режима, суды не установили.</a:t>
            </a:r>
          </a:p>
          <a:p>
            <a:endParaRPr lang="ru-RU" dirty="0"/>
          </a:p>
        </p:txBody>
      </p:sp>
    </p:spTree>
    <p:extLst>
      <p:ext uri="{BB962C8B-B14F-4D97-AF65-F5344CB8AC3E}">
        <p14:creationId xmlns:p14="http://schemas.microsoft.com/office/powerpoint/2010/main" val="665457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Хранение эл документов</a:t>
            </a:r>
          </a:p>
        </p:txBody>
      </p:sp>
      <p:sp>
        <p:nvSpPr>
          <p:cNvPr id="3" name="Объект 2"/>
          <p:cNvSpPr>
            <a:spLocks noGrp="1"/>
          </p:cNvSpPr>
          <p:nvPr>
            <p:ph sz="half" idx="1"/>
          </p:nvPr>
        </p:nvSpPr>
        <p:spPr/>
        <p:txBody>
          <a:bodyPr>
            <a:normAutofit fontScale="47500" lnSpcReduction="20000"/>
          </a:bodyPr>
          <a:lstStyle/>
          <a:p>
            <a:pPr marL="0" indent="0">
              <a:buNone/>
            </a:pPr>
            <a:r>
              <a:rPr lang="ru-RU" sz="3300" b="1" dirty="0"/>
              <a:t>Как хранить документы ст. 17 Федерального закона от 22.10.2004 № 125-ФЗ (ред. от 11.06.2021) «Об архивном деле в Российской Федерации»</a:t>
            </a:r>
          </a:p>
          <a:p>
            <a:pPr marL="0" indent="0">
              <a:buNone/>
            </a:pPr>
            <a:r>
              <a:rPr lang="ru-RU" sz="3300" b="1" dirty="0"/>
              <a:t>Какие- Перечень (Приказ </a:t>
            </a:r>
            <a:r>
              <a:rPr lang="ru-RU" sz="3300" b="1" dirty="0" err="1"/>
              <a:t>Росархива</a:t>
            </a:r>
            <a:r>
              <a:rPr lang="ru-RU" sz="3300" b="1" dirty="0"/>
              <a:t> от 20.12.2019 № 236</a:t>
            </a:r>
          </a:p>
          <a:p>
            <a:pPr marL="0" indent="0">
              <a:buNone/>
            </a:pPr>
            <a:endParaRPr lang="ru-RU" dirty="0"/>
          </a:p>
          <a:p>
            <a:pPr marL="0" indent="0">
              <a:buNone/>
            </a:pPr>
            <a:endParaRPr lang="ru-RU" dirty="0"/>
          </a:p>
          <a:p>
            <a:pPr marL="0" indent="0">
              <a:buNone/>
            </a:pPr>
            <a:r>
              <a:rPr lang="ru-RU" dirty="0"/>
              <a:t>Хранение счетов-фактур (в том числе корректировочных, исправленных, а также подтверждений оператора электронного документооборота, извещений покупателей о получении счета-фактуры), выставленных в установленном порядке в электронной форме, обеспечивается налогоплательщиком в электронном виде самостоятельно без распечатки их на бумажном носителе (п. 10 правил заполнения счета-фактуры, утв. Постановлением Правительства РФ от 26.12.2011 № 1137, Письмо ФНС России от 19.07.2017 № СД-4-3/14079@)</a:t>
            </a:r>
          </a:p>
          <a:p>
            <a:pPr marL="0" indent="0">
              <a:buNone/>
            </a:pPr>
            <a:endParaRPr lang="ru-RU" dirty="0"/>
          </a:p>
        </p:txBody>
      </p:sp>
      <p:sp>
        <p:nvSpPr>
          <p:cNvPr id="4" name="Объект 3"/>
          <p:cNvSpPr>
            <a:spLocks noGrp="1"/>
          </p:cNvSpPr>
          <p:nvPr>
            <p:ph sz="half" idx="2"/>
          </p:nvPr>
        </p:nvSpPr>
        <p:spPr/>
        <p:txBody>
          <a:bodyPr>
            <a:normAutofit fontScale="47500" lnSpcReduction="20000"/>
          </a:bodyPr>
          <a:lstStyle/>
          <a:p>
            <a:pPr fontAlgn="base"/>
            <a:r>
              <a:rPr lang="ru-RU" b="1" dirty="0"/>
              <a:t>Для регистрации и хранения данных в регистрах бухучета можно использовать скан-образы первичных документов. Но, что называется, можно, но осторожно.</a:t>
            </a:r>
          </a:p>
          <a:p>
            <a:pPr fontAlgn="base"/>
            <a:r>
              <a:rPr lang="ru-RU" dirty="0"/>
              <a:t>Источник: </a:t>
            </a:r>
            <a:r>
              <a:rPr lang="ru-RU" u="sng" dirty="0">
                <a:hlinkClick r:id="rId2"/>
              </a:rPr>
              <a:t>Письмо Минфина от 20.11.2020 № 03-03-06/3/101451</a:t>
            </a:r>
            <a:endParaRPr lang="ru-RU" dirty="0"/>
          </a:p>
          <a:p>
            <a:pPr fontAlgn="base"/>
            <a:r>
              <a:rPr lang="ru-RU" dirty="0"/>
              <a:t>Минфин заявил, что использование отсканированной </a:t>
            </a:r>
            <a:r>
              <a:rPr lang="ru-RU" dirty="0" err="1"/>
              <a:t>первички</a:t>
            </a:r>
            <a:r>
              <a:rPr lang="ru-RU" dirty="0"/>
              <a:t> в целях бухучета допускается, но лишь в исключительных случаях. При этом руководитель должен обеспечить соблюдение требований к первичным учетным документам.</a:t>
            </a:r>
          </a:p>
          <a:p>
            <a:r>
              <a:rPr lang="ru-RU" dirty="0"/>
              <a:t>К сожалению, какой именно случай может считаться достаточно исключительным, чтобы ведение бухучета на основе сканов считалось правомерным, не уточняется. Можно предположить, что речь идет о ситуации, когда оригинал документа передать на бумаге сложно по независящим от контрагентов причинам. Например, из-за ограничительных мер, связанных с </a:t>
            </a:r>
            <a:r>
              <a:rPr lang="ru-RU" dirty="0" err="1"/>
              <a:t>коронавирусом</a:t>
            </a:r>
            <a:r>
              <a:rPr lang="ru-RU" dirty="0"/>
              <a:t>. В любом случае злоупотреблять использованием скан-образов и не принимать все возможные меры для получения оригиналов не стоит.</a:t>
            </a:r>
            <a:r>
              <a:rPr lang="ru-RU" b="1" dirty="0"/>
              <a:t> </a:t>
            </a:r>
          </a:p>
          <a:p>
            <a:r>
              <a:rPr lang="ru-RU" b="1" dirty="0"/>
              <a:t>Нельзя расходы в целях бухучета учитывать на основании электронных образов первичных учетных документов нельзя</a:t>
            </a:r>
            <a:endParaRPr lang="ru-RU" dirty="0"/>
          </a:p>
          <a:p>
            <a:r>
              <a:rPr lang="ru-RU" u="sng" dirty="0">
                <a:hlinkClick r:id="rId3"/>
              </a:rPr>
              <a:t>Письмо Минфина от 08.12.2021 № 03-03-07/99864</a:t>
            </a:r>
            <a:endParaRPr lang="ru-RU" dirty="0"/>
          </a:p>
          <a:p>
            <a:pPr fontAlgn="base"/>
            <a:endParaRPr lang="ru-RU" dirty="0"/>
          </a:p>
          <a:p>
            <a:endParaRPr lang="ru-RU" dirty="0"/>
          </a:p>
        </p:txBody>
      </p:sp>
    </p:spTree>
    <p:extLst>
      <p:ext uri="{BB962C8B-B14F-4D97-AF65-F5344CB8AC3E}">
        <p14:creationId xmlns:p14="http://schemas.microsoft.com/office/powerpoint/2010/main" val="325653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fontScale="90000"/>
          </a:bodyPr>
          <a:lstStyle/>
          <a:p>
            <a:r>
              <a:rPr lang="ru-RU" dirty="0"/>
              <a:t>Новое</a:t>
            </a:r>
          </a:p>
        </p:txBody>
      </p:sp>
      <p:sp>
        <p:nvSpPr>
          <p:cNvPr id="3" name="Объект 2"/>
          <p:cNvSpPr>
            <a:spLocks noGrp="1"/>
          </p:cNvSpPr>
          <p:nvPr>
            <p:ph sz="half" idx="1"/>
          </p:nvPr>
        </p:nvSpPr>
        <p:spPr>
          <a:xfrm>
            <a:off x="323385" y="1081668"/>
            <a:ext cx="5696415" cy="5631366"/>
          </a:xfrm>
        </p:spPr>
        <p:txBody>
          <a:bodyPr>
            <a:normAutofit fontScale="47500" lnSpcReduction="20000"/>
          </a:bodyPr>
          <a:lstStyle/>
          <a:p>
            <a:r>
              <a:rPr lang="ru-RU" dirty="0"/>
              <a:t>Заявление об отзыве доверенности, подтверждающей полномочия представителя налогоплательщика: рекомендуемый формат.  </a:t>
            </a:r>
            <a:r>
              <a:rPr lang="ru-RU" b="1" dirty="0">
                <a:solidFill>
                  <a:srgbClr val="FF0000"/>
                </a:solidFill>
              </a:rPr>
              <a:t>Письмо ФНС России от 20.01.2022 г. № ЕА-4-26/534@ </a:t>
            </a:r>
          </a:p>
          <a:p>
            <a:r>
              <a:rPr lang="ru-RU" dirty="0"/>
              <a:t>На сайте ФНС России функционирует специальный сервис «Создание и проверка доверенности в электронной форме». Он выполняет две основные функции:</a:t>
            </a:r>
          </a:p>
          <a:p>
            <a:r>
              <a:rPr lang="ru-RU" dirty="0"/>
              <a:t>создание электронной (машиночитаемой) доверенности для предоставления в налоговые органы путем заполнения соответствующих обязательных полей; </a:t>
            </a:r>
          </a:p>
          <a:p>
            <a:r>
              <a:rPr lang="ru-RU" dirty="0"/>
              <a:t>проверка электронной доверенности, созданной на электронном устройстве пользователя на соответствие </a:t>
            </a:r>
            <a:r>
              <a:rPr lang="ru-RU" b="1" dirty="0"/>
              <a:t>форматам, утвержденным ФНС России (приказ ФНС России от 30.04.2021 № ЕД-7-26/445@).</a:t>
            </a:r>
            <a:r>
              <a:rPr lang="ru-RU" dirty="0"/>
              <a:t>Сервис обеспечивает создание и проверку доверенности в электронной форме (машиночитаемом виде) на основании положений Гражданского кодекса РФ и Налогового кодекса РФ. После создания или проверки электронной доверенности, пользователь может быть уверен, что документ оформлен правильно, и его не отклонят налоговики.</a:t>
            </a:r>
          </a:p>
          <a:p>
            <a:br>
              <a:rPr lang="ru-RU" dirty="0"/>
            </a:br>
            <a:r>
              <a:rPr lang="ru-RU" dirty="0"/>
              <a:t>Действующим законодательством для подписания электронных документов предусмотрено применение подписей трех видов: простой, усиленной неквалифицированной и усиленной квалифицированной. В силу п. 3 ст. 21 Федерального закона от 06.12.2011 N 402-ФЗ виды электронных подписей, используемых для подписания документов бухгалтерского учета, устанавливаются федеральными стандартами бухгалтерского учета. Т.к. стандарта нет, до принятия соответствующего федерального стандарта бухгалтерского учета организация может использовать при оформлении первичных учетных документов в электронном виде любой предусмотренный Федеральным законом от 06.04.2011 N 63-ФЗ "Об электронной подписи" вид электронной подписи. ПИСЬМО МИНФИНА РОССИИ от 26.02.2021 N 03-03-06/1/13409</a:t>
            </a:r>
          </a:p>
          <a:p>
            <a:endParaRPr lang="ru-RU" dirty="0"/>
          </a:p>
        </p:txBody>
      </p:sp>
      <p:sp>
        <p:nvSpPr>
          <p:cNvPr id="4" name="Объект 3"/>
          <p:cNvSpPr>
            <a:spLocks noGrp="1"/>
          </p:cNvSpPr>
          <p:nvPr>
            <p:ph sz="half" idx="2"/>
          </p:nvPr>
        </p:nvSpPr>
        <p:spPr>
          <a:xfrm>
            <a:off x="6172200" y="234176"/>
            <a:ext cx="5181600" cy="6478858"/>
          </a:xfrm>
        </p:spPr>
        <p:txBody>
          <a:bodyPr>
            <a:noAutofit/>
          </a:bodyPr>
          <a:lstStyle/>
          <a:p>
            <a:r>
              <a:rPr lang="ru-RU" sz="1800" dirty="0"/>
              <a:t>Доверенность в электронном формате</a:t>
            </a:r>
            <a:br>
              <a:rPr lang="ru-RU" sz="1800" dirty="0"/>
            </a:br>
            <a:br>
              <a:rPr lang="ru-RU" sz="1800" dirty="0"/>
            </a:br>
            <a:r>
              <a:rPr lang="ru-RU" sz="1400" b="1" dirty="0"/>
              <a:t>обязательное применение юридическими лицами и индивидуальными предпринимателями электронной (машиночитаемой) доверенности </a:t>
            </a:r>
            <a:r>
              <a:rPr lang="ru-RU" sz="1400" b="1" dirty="0">
                <a:hlinkClick r:id="rId2"/>
              </a:rPr>
              <a:t>переносится</a:t>
            </a:r>
            <a:r>
              <a:rPr lang="ru-RU" sz="1400" b="1" dirty="0"/>
              <a:t> на 1 января 2023 года. До этого времени устанавливается переходный период, во время которого информационные системы всех участников электронного документооборота должны быть подготовлены к работе с новой формой электронной доверенности в машиночитаемом виде.</a:t>
            </a:r>
            <a:endParaRPr lang="en-US" sz="1400" b="1" dirty="0"/>
          </a:p>
          <a:p>
            <a:r>
              <a:rPr lang="ru-RU" sz="1400" dirty="0"/>
              <a:t> п. 5 ст. 80 НК РФ действующей с 1 июля 2021 года, если достоверность и полноту сведений, указанных в налоговой декларации, подтверждает уполномоченный представитель налогоплательщика, то к декларации необходимо приложить либо копию доверенности в бумажном виде, либо электронную доверенность (приказ ФНС России от 30.04.2021 № ЕД-7-26/445@), подписанную усиленной квалифицированной подписью доверителя.</a:t>
            </a:r>
            <a:br>
              <a:rPr lang="ru-RU" sz="1400" dirty="0"/>
            </a:br>
            <a:r>
              <a:rPr lang="ru-RU" sz="1400" dirty="0"/>
              <a:t>Составить </a:t>
            </a:r>
            <a:r>
              <a:rPr lang="ru-RU" sz="1400" dirty="0" err="1"/>
              <a:t>эл</a:t>
            </a:r>
            <a:r>
              <a:rPr lang="ru-RU" sz="1400" dirty="0"/>
              <a:t> доверенность можно в отношении одного налогового органа, нескольких или всех налоговых органов. Для этого в поле «Код налогового органа, в отношении которого действует доверенность» нужно указывать один или несколько кодов налогового органа.</a:t>
            </a:r>
            <a:br>
              <a:rPr lang="ru-RU" sz="1400" dirty="0"/>
            </a:br>
            <a:r>
              <a:rPr lang="ru-RU" sz="1400" dirty="0"/>
              <a:t>Если поле не заполнено, то доверенность будет действовать во всех налоговых инспекциях Российской Федерации. Направить доверенность в инспекцию необходимо до начала электронного документооборота с </a:t>
            </a:r>
            <a:r>
              <a:rPr lang="ru-RU" sz="1800" dirty="0"/>
              <a:t>представителем.</a:t>
            </a:r>
          </a:p>
          <a:p>
            <a:endParaRPr lang="ru-RU" sz="1200" dirty="0"/>
          </a:p>
        </p:txBody>
      </p:sp>
    </p:spTree>
    <p:extLst>
      <p:ext uri="{BB962C8B-B14F-4D97-AF65-F5344CB8AC3E}">
        <p14:creationId xmlns:p14="http://schemas.microsoft.com/office/powerpoint/2010/main" val="13977182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Хранение эл документов</a:t>
            </a:r>
          </a:p>
        </p:txBody>
      </p:sp>
      <p:sp>
        <p:nvSpPr>
          <p:cNvPr id="3" name="Объект 2"/>
          <p:cNvSpPr>
            <a:spLocks noGrp="1"/>
          </p:cNvSpPr>
          <p:nvPr>
            <p:ph sz="half" idx="1"/>
          </p:nvPr>
        </p:nvSpPr>
        <p:spPr/>
        <p:txBody>
          <a:bodyPr>
            <a:normAutofit fontScale="47500" lnSpcReduction="20000"/>
          </a:bodyPr>
          <a:lstStyle/>
          <a:p>
            <a:r>
              <a:rPr lang="ru-RU" dirty="0"/>
              <a:t>В архиве организации (ИП) электронные документы нужно хранить по правилам, определенным </a:t>
            </a:r>
            <a:r>
              <a:rPr lang="ru-RU" b="1" dirty="0"/>
              <a:t>Приказом Минкультуры России от 31.03.2015 № 526 (далее - Правила):</a:t>
            </a:r>
          </a:p>
          <a:p>
            <a:r>
              <a:rPr lang="ru-RU" b="1" dirty="0"/>
              <a:t>— </a:t>
            </a:r>
            <a:r>
              <a:rPr lang="ru-RU" dirty="0"/>
              <a:t>Передача электронных документов в архив организации производится на основании описей электронных дел, документов структурных подразделений по информационно-телекоммуникационной сети (при наличии в архиве организации информационной системы) или на физически обособленных материальных носителях, которые представляются в двух идентичных экземплярах (п. 4.34 Правил).</a:t>
            </a:r>
          </a:p>
          <a:p>
            <a:r>
              <a:rPr lang="ru-RU" b="1" dirty="0"/>
              <a:t>— </a:t>
            </a:r>
            <a:r>
              <a:rPr lang="ru-RU" dirty="0"/>
              <a:t>В течение срока хранения в наличии нужно иметь не менее двух экземпляров каждой единицы хранения электронных документов (основной и рабочий экземпляры должны находиться на разных физических устройствах) (п. 2.30 Правил).</a:t>
            </a:r>
          </a:p>
          <a:p>
            <a:r>
              <a:rPr lang="ru-RU" b="1" dirty="0"/>
              <a:t>— </a:t>
            </a:r>
            <a:r>
              <a:rPr lang="ru-RU" dirty="0"/>
              <a:t>Не реже одного раза в 5 лет нужно производить технический контроль физического состояния носителей электронных документов и </a:t>
            </a:r>
            <a:r>
              <a:rPr lang="ru-RU" dirty="0" err="1"/>
              <a:t>воспроизводимости</a:t>
            </a:r>
            <a:r>
              <a:rPr lang="ru-RU" dirty="0"/>
              <a:t> электронных документов. Если обнаружена порча носителя, документы следует перезаписать на другой носитель, при необходимости перевести в новые форматы, с которыми к тому времени стало удобнее работать организации. При осуществлении перезаписи должна быть обеспечена аутентичность, полнота, достоверность, целостность и неизменность информации, содержащейся в электронных документах. Текстовые электронные документы, подвергшиеся перезаписи, рекомендуется хранить в формате PDF/A (п. 2.32, п. 2.40 Правил).</a:t>
            </a:r>
          </a:p>
        </p:txBody>
      </p:sp>
      <p:sp>
        <p:nvSpPr>
          <p:cNvPr id="4" name="Объект 3"/>
          <p:cNvSpPr>
            <a:spLocks noGrp="1"/>
          </p:cNvSpPr>
          <p:nvPr>
            <p:ph sz="half" idx="2"/>
          </p:nvPr>
        </p:nvSpPr>
        <p:spPr/>
        <p:txBody>
          <a:bodyPr>
            <a:normAutofit fontScale="47500" lnSpcReduction="20000"/>
          </a:bodyPr>
          <a:lstStyle/>
          <a:p>
            <a:r>
              <a:rPr lang="ru-RU" b="1" dirty="0"/>
              <a:t>— </a:t>
            </a:r>
            <a:r>
              <a:rPr lang="ru-RU" dirty="0"/>
              <a:t>Условия хранения электронных документов должны исключать их утрату, несанкционированную рассылку, уничтожение или искажение информации в течение всего срока хранения (п. 2.30 Правил).</a:t>
            </a:r>
          </a:p>
          <a:p>
            <a:r>
              <a:rPr lang="ru-RU" b="1" dirty="0"/>
              <a:t>— </a:t>
            </a:r>
            <a:r>
              <a:rPr lang="ru-RU" dirty="0"/>
              <a:t>Электронные документы выдаются по требованию заинтересованных лиц в виде электронных копий или копий на бумажном носителе. При необходимости заверения копий электронных документов используется электронная подпись руководителя организации или уполномоченного им должностного лица или производится заверение копии документа на бумажном носителе в установленном порядке (п. 2.47 Правил).</a:t>
            </a:r>
          </a:p>
          <a:p>
            <a:r>
              <a:rPr lang="ru-RU" b="1" dirty="0"/>
              <a:t>— </a:t>
            </a:r>
            <a:r>
              <a:rPr lang="ru-RU" dirty="0"/>
              <a:t>Электронные дела с истекшими сроками хранения подлежат выделению к уничтожению на общих основаниях, после чего проводится их физическое уничтожение или уничтожение программно-техническими средствами с соответствующей отметкой в акте о выделении к уничтожению документов (п. 4.13 Правил).</a:t>
            </a:r>
          </a:p>
          <a:p>
            <a:r>
              <a:rPr lang="ru-RU" dirty="0"/>
              <a:t>Организация и ИП также обязаны хранить (п. 570 – 574 Перечня типовых управленческих архивных документов, образующихся в процессе деятельности государственных органов, органов местного самоуправления и организаций, с указанием сроков их хранения, утв. Приказом </a:t>
            </a:r>
            <a:r>
              <a:rPr lang="ru-RU" dirty="0" err="1"/>
              <a:t>Росархива</a:t>
            </a:r>
            <a:r>
              <a:rPr lang="ru-RU" dirty="0"/>
              <a:t> от 20.12.2019 № 236):</a:t>
            </a:r>
          </a:p>
          <a:p>
            <a:endParaRPr lang="ru-RU" dirty="0"/>
          </a:p>
        </p:txBody>
      </p:sp>
    </p:spTree>
    <p:extLst>
      <p:ext uri="{BB962C8B-B14F-4D97-AF65-F5344CB8AC3E}">
        <p14:creationId xmlns:p14="http://schemas.microsoft.com/office/powerpoint/2010/main" val="24783307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Переквалификация в трудовые отношения</a:t>
            </a:r>
          </a:p>
        </p:txBody>
      </p:sp>
      <p:sp>
        <p:nvSpPr>
          <p:cNvPr id="3" name="Объект 2"/>
          <p:cNvSpPr>
            <a:spLocks noGrp="1"/>
          </p:cNvSpPr>
          <p:nvPr>
            <p:ph sz="half" idx="1"/>
          </p:nvPr>
        </p:nvSpPr>
        <p:spPr/>
        <p:txBody>
          <a:bodyPr>
            <a:normAutofit fontScale="25000" lnSpcReduction="20000"/>
          </a:bodyPr>
          <a:lstStyle/>
          <a:p>
            <a:r>
              <a:rPr lang="ru-RU" sz="5600" dirty="0"/>
              <a:t>Письмо ФНС России от 15.04.2022 №ЕА-4-15/4674@</a:t>
            </a:r>
            <a:endParaRPr lang="ru-RU" sz="5600" dirty="0">
              <a:hlinkClick r:id="rId2"/>
            </a:endParaRPr>
          </a:p>
          <a:p>
            <a:r>
              <a:rPr lang="ru-RU" sz="5600" dirty="0"/>
              <a:t>• выполнение работником лично работ определенного рода, а не разового задания заказчика; </a:t>
            </a:r>
          </a:p>
          <a:p>
            <a:r>
              <a:rPr lang="ru-RU" sz="5600" dirty="0"/>
              <a:t>• отсутствие в договоре конкретного объема работ (значение для сторон имеет сам процесс труда, а не достигнутый результат); </a:t>
            </a:r>
          </a:p>
          <a:p>
            <a:r>
              <a:rPr lang="ru-RU" sz="5600" dirty="0"/>
              <a:t>• ежемесячная оплата труда в установленном размере; </a:t>
            </a:r>
          </a:p>
          <a:p>
            <a:r>
              <a:rPr lang="ru-RU" sz="5600" dirty="0"/>
              <a:t>• в течение календарного года размер вознаграждения не меняется; </a:t>
            </a:r>
          </a:p>
          <a:p>
            <a:r>
              <a:rPr lang="ru-RU" sz="5600" dirty="0"/>
              <a:t>• договор предусматривает подчинение работника внутреннему трудовому распорядку, установлена дисциплинарная ответственность за его несоблюдение; </a:t>
            </a:r>
          </a:p>
          <a:p>
            <a:r>
              <a:rPr lang="ru-RU" sz="5600" dirty="0"/>
              <a:t>• договоры носят не разовый, а систематический характер и заключаются на год или до окончания календарного года; </a:t>
            </a:r>
          </a:p>
          <a:p>
            <a:r>
              <a:rPr lang="ru-RU" sz="5600" dirty="0"/>
              <a:t>• договоры возлагают материальную ответственность на фактического исполнителя работ; </a:t>
            </a:r>
          </a:p>
          <a:p>
            <a:endParaRPr lang="ru-RU" dirty="0"/>
          </a:p>
        </p:txBody>
      </p:sp>
      <p:sp>
        <p:nvSpPr>
          <p:cNvPr id="4" name="Объект 3"/>
          <p:cNvSpPr>
            <a:spLocks noGrp="1"/>
          </p:cNvSpPr>
          <p:nvPr>
            <p:ph sz="half" idx="2"/>
          </p:nvPr>
        </p:nvSpPr>
        <p:spPr/>
        <p:txBody>
          <a:bodyPr>
            <a:normAutofit fontScale="25000" lnSpcReduction="20000"/>
          </a:bodyPr>
          <a:lstStyle/>
          <a:p>
            <a:r>
              <a:rPr lang="ru-RU" sz="5600" dirty="0"/>
              <a:t>• из условий договора следует, что его исполнение контролирует работодатель; </a:t>
            </a:r>
          </a:p>
          <a:p>
            <a:r>
              <a:rPr lang="ru-RU" sz="5600" dirty="0"/>
              <a:t>• после того, как работодатель прекращал им платить, индивидуальные предприниматели прекращали деятельность и снимались с учета; </a:t>
            </a:r>
          </a:p>
          <a:p>
            <a:r>
              <a:rPr lang="ru-RU" sz="5600" dirty="0"/>
              <a:t>• ИП или </a:t>
            </a:r>
            <a:r>
              <a:rPr lang="ru-RU" sz="5600" dirty="0" err="1"/>
              <a:t>самозанятый</a:t>
            </a:r>
            <a:r>
              <a:rPr lang="ru-RU" sz="5600" dirty="0"/>
              <a:t> исполнял работы инструментами, оборудованием компании, с использованием её материалов и на её территории; </a:t>
            </a:r>
          </a:p>
          <a:p>
            <a:r>
              <a:rPr lang="ru-RU" sz="5600" dirty="0"/>
              <a:t>• централизованное предоставление отчетности в налоговый орган по телекоммуникационным каналам в один период либо по доверенности </a:t>
            </a:r>
          </a:p>
          <a:p>
            <a:r>
              <a:rPr lang="ru-RU" sz="5600" dirty="0"/>
              <a:t>• сотрудниками компании. </a:t>
            </a:r>
          </a:p>
          <a:p>
            <a:endParaRPr lang="ru-RU" dirty="0"/>
          </a:p>
          <a:p>
            <a:r>
              <a:rPr lang="ru-RU" sz="5600" b="1" dirty="0"/>
              <a:t>Определение ВС от 08.11.2021 № 18-КГ21-100-К4 суд установил презумпцию вины работодателя. Он сослался на пункты 9, 11 Рекомендации МОТ о трудовом правоотношении, </a:t>
            </a:r>
            <a:r>
              <a:rPr lang="ru-RU" sz="5600" b="1" dirty="0">
                <a:hlinkClick r:id="rId3"/>
              </a:rPr>
              <a:t>статью 11</a:t>
            </a:r>
            <a:r>
              <a:rPr lang="ru-RU" sz="5600" b="1" dirty="0"/>
              <a:t> ТК.</a:t>
            </a:r>
          </a:p>
          <a:p>
            <a:r>
              <a:rPr lang="ru-RU" sz="5600" b="1" dirty="0"/>
              <a:t>Работник вправе предъявить в суд доказательства, что он выполнял работу и получил вознаграждение. И требовать на этом основании, чтобы отношения признали трудовыми. Независимо от того, на основании какого гражданско-правового договора они возникли. Априори отношения будут считаться трудовыми. Поэтому именно работодатель обязан будет доказать, что трудовых отношений не было.</a:t>
            </a:r>
          </a:p>
          <a:p>
            <a:endParaRPr lang="ru-RU" dirty="0"/>
          </a:p>
        </p:txBody>
      </p:sp>
    </p:spTree>
    <p:extLst>
      <p:ext uri="{BB962C8B-B14F-4D97-AF65-F5344CB8AC3E}">
        <p14:creationId xmlns:p14="http://schemas.microsoft.com/office/powerpoint/2010/main" val="1820750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64370B-A31A-453C-9055-F18A0A2F0C60}"/>
              </a:ext>
            </a:extLst>
          </p:cNvPr>
          <p:cNvSpPr>
            <a:spLocks noGrp="1"/>
          </p:cNvSpPr>
          <p:nvPr>
            <p:ph type="title"/>
          </p:nvPr>
        </p:nvSpPr>
        <p:spPr/>
        <p:txBody>
          <a:bodyPr/>
          <a:lstStyle/>
          <a:p>
            <a:r>
              <a:rPr lang="ru-RU" dirty="0"/>
              <a:t>Трудовой или ПОДРЯДА</a:t>
            </a:r>
          </a:p>
        </p:txBody>
      </p:sp>
      <p:sp>
        <p:nvSpPr>
          <p:cNvPr id="3" name="Объект 2">
            <a:extLst>
              <a:ext uri="{FF2B5EF4-FFF2-40B4-BE49-F238E27FC236}">
                <a16:creationId xmlns:a16="http://schemas.microsoft.com/office/drawing/2014/main" id="{12EDB8A8-EE8F-4467-A170-46563D272CC9}"/>
              </a:ext>
            </a:extLst>
          </p:cNvPr>
          <p:cNvSpPr>
            <a:spLocks noGrp="1"/>
          </p:cNvSpPr>
          <p:nvPr>
            <p:ph sz="half" idx="1"/>
          </p:nvPr>
        </p:nvSpPr>
        <p:spPr/>
        <p:txBody>
          <a:bodyPr>
            <a:normAutofit fontScale="55000" lnSpcReduction="20000"/>
          </a:bodyPr>
          <a:lstStyle/>
          <a:p>
            <a:r>
              <a:rPr lang="ru-RU" dirty="0"/>
              <a:t>Директор сдал в аренду свой автомобиль и квартиру для </a:t>
            </a:r>
            <a:r>
              <a:rPr lang="ru-RU" dirty="0" err="1"/>
              <a:t>юрадреса</a:t>
            </a:r>
            <a:r>
              <a:rPr lang="ru-RU" dirty="0"/>
              <a:t>, хранения документов, встреч с контрагентами и удаленной работы директора(🔥😂) как САМОЗАНЯТЫЙ!!!</a:t>
            </a:r>
          </a:p>
          <a:p>
            <a:r>
              <a:rPr lang="ru-RU" dirty="0"/>
              <a:t>Вывод судов-Автомобиль арендовался без экипажа, услуга не оказывалась, была передача имущественных прав. Выплаты по договору аренды без экипажа не являются выплатами в рамках трудовых отношений, не попадают под исключения п. 8 ч. 2 ст. 6 Закона 422-ФЗ. Самозанятый может сдавать свой автомобиль фирме, где он директор.</a:t>
            </a:r>
          </a:p>
          <a:p>
            <a:r>
              <a:rPr lang="ru-RU" dirty="0"/>
              <a:t>А вот квартиру нельзя!</a:t>
            </a:r>
          </a:p>
          <a:p>
            <a:r>
              <a:rPr lang="ru-RU" dirty="0"/>
              <a:t>АС СО по делу А60-62971/2021 от 05.03.2022</a:t>
            </a:r>
          </a:p>
          <a:p>
            <a:endParaRPr lang="ru-RU" dirty="0"/>
          </a:p>
        </p:txBody>
      </p:sp>
      <p:sp>
        <p:nvSpPr>
          <p:cNvPr id="4" name="Объект 3">
            <a:extLst>
              <a:ext uri="{FF2B5EF4-FFF2-40B4-BE49-F238E27FC236}">
                <a16:creationId xmlns:a16="http://schemas.microsoft.com/office/drawing/2014/main" id="{F144AC43-0CDE-43EF-A2F4-867FA248BB08}"/>
              </a:ext>
            </a:extLst>
          </p:cNvPr>
          <p:cNvSpPr>
            <a:spLocks noGrp="1"/>
          </p:cNvSpPr>
          <p:nvPr>
            <p:ph sz="half" idx="2"/>
          </p:nvPr>
        </p:nvSpPr>
        <p:spPr/>
        <p:txBody>
          <a:bodyPr>
            <a:normAutofit fontScale="55000" lnSpcReduction="20000"/>
          </a:bodyPr>
          <a:lstStyle/>
          <a:p>
            <a:pPr fontAlgn="base"/>
            <a:r>
              <a:rPr lang="ru-RU" b="1" dirty="0"/>
              <a:t>Если организация неоднократно заключала с гражданином срочные трудовые договоры на выполнение одной и той же работы, трудовой договор может быть признан заключенным на неопределенный срок. </a:t>
            </a:r>
            <a:r>
              <a:rPr lang="ru-RU" dirty="0"/>
              <a:t> </a:t>
            </a:r>
            <a:r>
              <a:rPr lang="ru-RU" u="sng" dirty="0">
                <a:hlinkClick r:id="rId2"/>
              </a:rPr>
              <a:t>Постановление Конституционного Суда РФ от 19.05.2020 № 25-П</a:t>
            </a:r>
            <a:endParaRPr lang="ru-RU" dirty="0"/>
          </a:p>
          <a:p>
            <a:pPr fontAlgn="base"/>
            <a:r>
              <a:rPr lang="ru-RU" b="1" dirty="0"/>
              <a:t>Суммы возмещения арендатором коммунальных расходов в целях НПД не считается доходом. </a:t>
            </a:r>
            <a:r>
              <a:rPr lang="ru-RU" u="sng" dirty="0">
                <a:hlinkClick r:id="rId3"/>
              </a:rPr>
              <a:t>Письмо Минфина от 29.05.2019 № 03-11-09/40094 (направлено письмом ФНС от 13.06.2019 № СД-4-3/11446@)</a:t>
            </a:r>
            <a:endParaRPr lang="ru-RU" u="sng" dirty="0"/>
          </a:p>
          <a:p>
            <a:pPr fontAlgn="base"/>
            <a:r>
              <a:rPr lang="ru-RU" b="1" dirty="0">
                <a:solidFill>
                  <a:srgbClr val="FF0000"/>
                </a:solidFill>
              </a:rPr>
              <a:t>(определение ВС от 25.09.2017 № 66-КГ17-10). </a:t>
            </a:r>
            <a:r>
              <a:rPr lang="ru-RU" dirty="0"/>
              <a:t>Стоит четко функционально разделять штатных сотрудников и сторонних подрядчиков. </a:t>
            </a:r>
          </a:p>
          <a:p>
            <a:r>
              <a:rPr lang="ru-RU" b="1" dirty="0"/>
              <a:t>Заключение гражданско-правового договора вместо трудового влечет наказание в виде штрафа для должностных лиц в размере от 10 тыс. до 20 тыс. руб. Штраф для ИП — от 5 тыс. до 10 тыс. руб., для юрлиц — от 50 тыс. до 100 тыс. руб. (</a:t>
            </a:r>
            <a:r>
              <a:rPr lang="ru-RU" b="1" dirty="0">
                <a:hlinkClick r:id="rId4"/>
              </a:rPr>
              <a:t>ч. 4 ст. 5.27 КоАП</a:t>
            </a:r>
            <a:r>
              <a:rPr lang="ru-RU" b="1" dirty="0"/>
              <a:t>).</a:t>
            </a:r>
          </a:p>
          <a:p>
            <a:endParaRPr lang="ru-RU" dirty="0"/>
          </a:p>
        </p:txBody>
      </p:sp>
    </p:spTree>
    <p:extLst>
      <p:ext uri="{BB962C8B-B14F-4D97-AF65-F5344CB8AC3E}">
        <p14:creationId xmlns:p14="http://schemas.microsoft.com/office/powerpoint/2010/main" val="12857846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Основные средства</a:t>
            </a:r>
          </a:p>
        </p:txBody>
      </p:sp>
      <p:sp>
        <p:nvSpPr>
          <p:cNvPr id="3" name="Объект 2"/>
          <p:cNvSpPr>
            <a:spLocks noGrp="1"/>
          </p:cNvSpPr>
          <p:nvPr>
            <p:ph sz="half" idx="1"/>
          </p:nvPr>
        </p:nvSpPr>
        <p:spPr/>
        <p:txBody>
          <a:bodyPr>
            <a:normAutofit fontScale="40000" lnSpcReduction="20000"/>
          </a:bodyPr>
          <a:lstStyle/>
          <a:p>
            <a:r>
              <a:rPr lang="ru-RU" dirty="0"/>
              <a:t>АС ЗСО от 11.01.2.2021 по делу №А70-1980/202</a:t>
            </a:r>
            <a:r>
              <a:rPr lang="ru-RU" b="1" dirty="0"/>
              <a:t>Кап.ремонт </a:t>
            </a:r>
            <a:r>
              <a:rPr lang="ru-RU" b="1" dirty="0" err="1"/>
              <a:t>vs</a:t>
            </a:r>
            <a:r>
              <a:rPr lang="ru-RU" b="1" dirty="0"/>
              <a:t> реконструкция</a:t>
            </a:r>
            <a:endParaRPr lang="ru-RU" dirty="0"/>
          </a:p>
          <a:p>
            <a:br>
              <a:rPr lang="ru-RU" dirty="0"/>
            </a:br>
            <a:r>
              <a:rPr lang="ru-RU" dirty="0"/>
              <a:t>Компания </a:t>
            </a:r>
            <a:r>
              <a:rPr lang="ru-RU" b="1" dirty="0" err="1"/>
              <a:t>Тюменьмолоко</a:t>
            </a:r>
            <a:r>
              <a:rPr lang="ru-RU" dirty="0"/>
              <a:t> провела работы в сырном цехе: отремонтировала кровлю, смонтировала вентиляцию и канализацию, сделала </a:t>
            </a:r>
            <a:r>
              <a:rPr lang="ru-RU" dirty="0" err="1"/>
              <a:t>отмостки</a:t>
            </a:r>
            <a:r>
              <a:rPr lang="ru-RU" dirty="0"/>
              <a:t> и подъезды к цеху и </a:t>
            </a:r>
            <a:r>
              <a:rPr lang="ru-RU" dirty="0" err="1"/>
              <a:t>т.д.Списала</a:t>
            </a:r>
            <a:r>
              <a:rPr lang="ru-RU" dirty="0"/>
              <a:t> на затраты сразу, как работы по </a:t>
            </a:r>
            <a:r>
              <a:rPr lang="ru-RU" dirty="0" err="1"/>
              <a:t>кап.ремонту</a:t>
            </a:r>
            <a:r>
              <a:rPr lang="ru-RU" dirty="0"/>
              <a:t>. Налоговики решили, что проведена </a:t>
            </a:r>
            <a:r>
              <a:rPr lang="ru-RU" b="1" dirty="0"/>
              <a:t>реконструкция</a:t>
            </a:r>
            <a:r>
              <a:rPr lang="ru-RU" dirty="0"/>
              <a:t>. Суд первой инстанции поддержал компанию. Ведь каких-либо </a:t>
            </a:r>
            <a:r>
              <a:rPr lang="ru-RU" b="1" dirty="0"/>
              <a:t>качественных изменений</a:t>
            </a:r>
            <a:r>
              <a:rPr lang="ru-RU" dirty="0"/>
              <a:t> здания (высоты, количества этажей, площади, объема) </a:t>
            </a:r>
            <a:r>
              <a:rPr lang="ru-RU" b="1" dirty="0"/>
              <a:t>не произошло</a:t>
            </a:r>
            <a:r>
              <a:rPr lang="ru-RU" dirty="0"/>
              <a:t>. </a:t>
            </a:r>
          </a:p>
          <a:p>
            <a:r>
              <a:rPr lang="ru-RU" dirty="0"/>
              <a:t>Но вышестоящие суды решили иначе. Допрошенные свидетели пояснили, что помещение  </a:t>
            </a:r>
          </a:p>
          <a:p>
            <a:r>
              <a:rPr lang="ru-RU" dirty="0"/>
              <a:t>сырного производства до спорных работ не эксплуатировалось и не использовалось; техническое состояние объекта было устаревшее, не было инженерных сетей, отделки, полов, перегородок, отсутствовала часть коммуникации (в том числе вентиляция, воздухопровод, водопровод, канализация).</a:t>
            </a:r>
          </a:p>
          <a:p>
            <a:r>
              <a:rPr lang="ru-RU" dirty="0"/>
              <a:t>После проведенных работ </a:t>
            </a:r>
            <a:r>
              <a:rPr lang="ru-RU" b="1" dirty="0"/>
              <a:t>появилось новое производство</a:t>
            </a:r>
            <a:r>
              <a:rPr lang="ru-RU" dirty="0"/>
              <a:t>, увеличился оборот, количество продукции.</a:t>
            </a:r>
          </a:p>
          <a:p>
            <a:r>
              <a:rPr lang="ru-RU" dirty="0"/>
              <a:t>К тому же, в самих актах стороны указали на реконструкцию объекта.</a:t>
            </a:r>
          </a:p>
          <a:p>
            <a:endParaRPr lang="ru-RU" dirty="0"/>
          </a:p>
          <a:p>
            <a:r>
              <a:rPr lang="ru-RU" b="1" dirty="0"/>
              <a:t>Если после модернизации имущества его первоначальная стоимость перевалила за отметку 100 тыс. рублей, его нужно начать амортизировать.</a:t>
            </a:r>
            <a:endParaRPr lang="ru-RU" dirty="0"/>
          </a:p>
          <a:p>
            <a:r>
              <a:rPr lang="ru-RU" u="sng" dirty="0">
                <a:hlinkClick r:id="rId2"/>
              </a:rPr>
              <a:t>Письмо Минфина от 17.06.2021 № 03-03-06/1/47706</a:t>
            </a:r>
            <a:endParaRPr lang="ru-RU" dirty="0"/>
          </a:p>
          <a:p>
            <a:r>
              <a:rPr lang="ru-RU" dirty="0"/>
              <a:t> </a:t>
            </a:r>
          </a:p>
          <a:p>
            <a:endParaRPr lang="ru-RU" dirty="0"/>
          </a:p>
        </p:txBody>
      </p:sp>
      <p:sp>
        <p:nvSpPr>
          <p:cNvPr id="4" name="Объект 3"/>
          <p:cNvSpPr>
            <a:spLocks noGrp="1"/>
          </p:cNvSpPr>
          <p:nvPr>
            <p:ph sz="half" idx="2"/>
          </p:nvPr>
        </p:nvSpPr>
        <p:spPr/>
        <p:txBody>
          <a:bodyPr>
            <a:normAutofit fontScale="40000" lnSpcReduction="20000"/>
          </a:bodyPr>
          <a:lstStyle/>
          <a:p>
            <a:r>
              <a:rPr lang="ru-RU" dirty="0"/>
              <a:t>С1 января 2022 года не может признаваться налогоплательщиком по налогу на имущество организаций, в том числе по действующим на 01.01.2022 договорам лизинга.</a:t>
            </a:r>
          </a:p>
          <a:p>
            <a:r>
              <a:rPr lang="ru-RU" dirty="0"/>
              <a:t>Письмо Минфина России от 16.02.2022 N 03-05-05-01/10790</a:t>
            </a:r>
          </a:p>
          <a:p>
            <a:endParaRPr lang="ru-RU" dirty="0"/>
          </a:p>
          <a:p>
            <a:r>
              <a:rPr lang="ru-RU" dirty="0"/>
              <a:t>Остаточная стоимость объекта недвижимого имущества, учтенного в качестве инвестиции в аренду, для целей исчисления среднегодовой стоимости имущества в соответствии со статьей 376 Кодекса должна определяться арендодателем в той оценке, как она отражена в регистре бухгалтерского учета на соответствующие даты, то есть как чистая стоимость инвестиции в аренду (договорная цена), уменьшенная на величину фактически полученных арендных платежей, с учетом иных особенностей, установленных пунктами 32 - 40 ФСБУ 25/2018.</a:t>
            </a:r>
          </a:p>
          <a:p>
            <a:r>
              <a:rPr lang="ru-RU" dirty="0"/>
              <a:t>Письмо Минфина России от 16.02.2022 N 03-05-05-01/10874</a:t>
            </a:r>
          </a:p>
          <a:p>
            <a:endParaRPr lang="ru-RU" dirty="0"/>
          </a:p>
          <a:p>
            <a:endParaRPr lang="ru-RU" dirty="0"/>
          </a:p>
          <a:p>
            <a:r>
              <a:rPr lang="ru-RU" dirty="0"/>
              <a:t>Арендовал имущество и сделал ремонт? Потом съехал и арендодатель не возместил расходы? У тебя на балансе остается ОС, с которого нужно платить налог на имущество… </a:t>
            </a:r>
          </a:p>
          <a:p>
            <a:r>
              <a:rPr lang="ru-RU" dirty="0"/>
              <a:t>Письмо Минфина от 17.02.2022 N 03-05-05-01/11290</a:t>
            </a:r>
          </a:p>
          <a:p>
            <a:endParaRPr lang="ru-RU" dirty="0"/>
          </a:p>
        </p:txBody>
      </p:sp>
    </p:spTree>
    <p:extLst>
      <p:ext uri="{BB962C8B-B14F-4D97-AF65-F5344CB8AC3E}">
        <p14:creationId xmlns:p14="http://schemas.microsoft.com/office/powerpoint/2010/main" val="40364741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Кадастровая стоимость от назначения участка</a:t>
            </a:r>
          </a:p>
        </p:txBody>
      </p:sp>
      <p:sp>
        <p:nvSpPr>
          <p:cNvPr id="3" name="Объект 2"/>
          <p:cNvSpPr>
            <a:spLocks noGrp="1"/>
          </p:cNvSpPr>
          <p:nvPr>
            <p:ph sz="half" idx="1"/>
          </p:nvPr>
        </p:nvSpPr>
        <p:spPr/>
        <p:txBody>
          <a:bodyPr>
            <a:normAutofit fontScale="25000" lnSpcReduction="20000"/>
          </a:bodyPr>
          <a:lstStyle/>
          <a:p>
            <a:pPr fontAlgn="base"/>
            <a:r>
              <a:rPr lang="ru-RU" sz="5600" dirty="0"/>
              <a:t>Кассационное определение Восьмого кассационного суда общей юрисдикции от 19.05.2021 № 88А-7563/2021 по административному делу № 2а-3666/2020</a:t>
            </a:r>
          </a:p>
          <a:p>
            <a:pPr fontAlgn="base"/>
            <a:r>
              <a:rPr lang="ru-RU" sz="5600" b="1" dirty="0"/>
              <a:t>У арендатора земельного участка не возникает обязанность по уплате земельного налога.</a:t>
            </a:r>
            <a:r>
              <a:rPr lang="ru-RU" sz="5600" dirty="0"/>
              <a:t> </a:t>
            </a:r>
            <a:r>
              <a:rPr lang="ru-RU" sz="5600" u="sng" dirty="0">
                <a:hlinkClick r:id="rId2"/>
              </a:rPr>
              <a:t>Письмо ФНС от 21.07.2021 № БС-3-21/5125@</a:t>
            </a:r>
            <a:endParaRPr lang="ru-RU" sz="5600" dirty="0"/>
          </a:p>
          <a:p>
            <a:r>
              <a:rPr lang="ru-RU" sz="5600" b="1" dirty="0"/>
              <a:t>Кадастровая стоимость... изменение считать не с момента внесения в ЕГРН, а с момента начала обжалования. ООО фактически обжаловало</a:t>
            </a:r>
            <a:r>
              <a:rPr lang="ru-RU" sz="5600" dirty="0"/>
              <a:t> и кадастровую стоимость новых  земельных участков,  возникших с 05.07.2016 в результате разделения первоначального земельного </a:t>
            </a:r>
            <a:r>
              <a:rPr lang="ru-RU" sz="5600" dirty="0" err="1"/>
              <a:t>участка.ВС</a:t>
            </a:r>
            <a:r>
              <a:rPr lang="ru-RU" sz="5600" dirty="0"/>
              <a:t> РФ N309-ЭС20-21650 от 05.05.20</a:t>
            </a:r>
          </a:p>
          <a:p>
            <a:r>
              <a:rPr lang="ru-RU" sz="5600" b="1" dirty="0"/>
              <a:t>Письмо ФНС России от 21.05.2021 № БС-4-21/7027@ </a:t>
            </a:r>
            <a:r>
              <a:rPr lang="ru-RU" sz="5600" dirty="0"/>
              <a:t>ФНС информирует о критериях разграничения видов имущества (движимое или недвижимое) в целях применения главы 30 НК РФ.</a:t>
            </a:r>
          </a:p>
          <a:p>
            <a:r>
              <a:rPr lang="ru-RU" sz="5600" b="1" dirty="0"/>
              <a:t>ВС от 05.05.2021 № 309-ЭС20-21650 выделил из одного участка земли два- стоимость владения начинает течь с момента выделения</a:t>
            </a:r>
          </a:p>
          <a:p>
            <a:pPr fontAlgn="base"/>
            <a:r>
              <a:rPr lang="ru-RU" sz="5600" b="1" dirty="0"/>
              <a:t>Если кадастровая стоимость по объекту незавершенного строительства уже определена и внесена в ЕГРН, этот </a:t>
            </a:r>
            <a:r>
              <a:rPr lang="ru-RU" sz="5600" b="1" dirty="0" err="1"/>
              <a:t>недострой</a:t>
            </a:r>
            <a:r>
              <a:rPr lang="ru-RU" sz="5600" b="1" dirty="0"/>
              <a:t> облагается налогом на имущество организаций.</a:t>
            </a:r>
            <a:r>
              <a:rPr lang="ru-RU" sz="5600" dirty="0"/>
              <a:t> </a:t>
            </a:r>
            <a:r>
              <a:rPr lang="ru-RU" sz="5600" u="sng" dirty="0">
                <a:hlinkClick r:id="rId3"/>
              </a:rPr>
              <a:t>Письмо Минфина от 23.06.2021 № 03-05-05-01/49305</a:t>
            </a:r>
            <a:endParaRPr lang="ru-RU" sz="5600" dirty="0"/>
          </a:p>
          <a:p>
            <a:endParaRPr lang="ru-RU" dirty="0"/>
          </a:p>
        </p:txBody>
      </p:sp>
      <p:sp>
        <p:nvSpPr>
          <p:cNvPr id="4" name="Объект 3"/>
          <p:cNvSpPr>
            <a:spLocks noGrp="1"/>
          </p:cNvSpPr>
          <p:nvPr>
            <p:ph sz="half" idx="2"/>
          </p:nvPr>
        </p:nvSpPr>
        <p:spPr/>
        <p:txBody>
          <a:bodyPr>
            <a:normAutofit fontScale="25000" lnSpcReduction="20000"/>
          </a:bodyPr>
          <a:lstStyle/>
          <a:p>
            <a:endParaRPr lang="ru-RU" b="1" dirty="0"/>
          </a:p>
          <a:p>
            <a:r>
              <a:rPr lang="ru-RU" sz="4800" b="1" dirty="0"/>
              <a:t>Владел  налогооблагаемой недвижимостью не полный год, при расчете налога на имущество за нее применяется коэффициент, который рассчитывается так же, как и коэффициент владения землей.</a:t>
            </a:r>
            <a:r>
              <a:rPr lang="ru-RU" sz="4800" dirty="0"/>
              <a:t>: </a:t>
            </a:r>
            <a:r>
              <a:rPr lang="ru-RU" sz="4800" u="sng" dirty="0">
                <a:hlinkClick r:id="rId4"/>
              </a:rPr>
              <a:t>Письмо </a:t>
            </a:r>
            <a:r>
              <a:rPr lang="ru-RU" sz="5600" u="sng" dirty="0">
                <a:hlinkClick r:id="rId4"/>
              </a:rPr>
              <a:t>ФНС от 24.12.2021 № БС-4-21/18126 (вместе с Письмом Минфина от 22.12.2021 № 03-05-04-01/104846)</a:t>
            </a:r>
            <a:br>
              <a:rPr lang="ru-RU" sz="5500" b="1" dirty="0"/>
            </a:br>
            <a:endParaRPr lang="ru-RU" sz="5500" b="1" dirty="0"/>
          </a:p>
          <a:p>
            <a:endParaRPr lang="ru-RU" b="1" dirty="0"/>
          </a:p>
          <a:p>
            <a:r>
              <a:rPr lang="ru-RU" b="1" dirty="0"/>
              <a:t>Постановление Конституционного Суда РФ от 12.11.2020 № 46-П "По делу о проверке конституционности подпункта 1 пункта 4 статьи 378.2 Налогового кодекса Российской Федерации в связи с жалобой открытого акционерного общества "Московская шерстопрядильная фабрика«</a:t>
            </a:r>
          </a:p>
          <a:p>
            <a:r>
              <a:rPr lang="ru-RU" b="1" dirty="0"/>
              <a:t>Налог на имущество не должен зависеть только от назначения земельного участка при ином фактическом использовании здания.</a:t>
            </a:r>
            <a:br>
              <a:rPr lang="ru-RU" dirty="0"/>
            </a:br>
            <a:r>
              <a:rPr lang="ru-RU" dirty="0"/>
              <a:t>Фабрика использовала свои здания для производственных и образовательных целей. Однако налог на них был рассчитан не по среднегодовой, а по кадастровой стоимости, то есть в повышенном размере, потому что один из видов разрешенного использования (ВРИ) участков предполагал нахождение на нем коммерческой недвижимости. Связь налога исключительно с назначением земельного участка оспорить не удалось. Суды проигнорировали фактическое использование зданий и их реальную доходность. Конституционный Суд РФ проверил норму НК РФ, в силу которой здания заявителя автоматически признавались торговыми исходя только из ВРИ участков.</a:t>
            </a:r>
            <a:br>
              <a:rPr lang="ru-RU" dirty="0"/>
            </a:br>
            <a:r>
              <a:rPr lang="ru-RU" dirty="0"/>
              <a:t>Спорная норма не противоречит Конституции РФ, поскольку не предусматривает кадастровую оценку исключительно в связи с соответствующим ВРИ участка, независимо от предназначения и фактического использования здания. Отказ налогоплательщику рассчитать налог по среднегодовой стоимости не оправдан.</a:t>
            </a:r>
            <a:br>
              <a:rPr lang="ru-RU" dirty="0"/>
            </a:br>
            <a:r>
              <a:rPr lang="ru-RU" dirty="0"/>
              <a:t>Судебные решения по делу заявителя подлежат пересмотру.</a:t>
            </a:r>
            <a:br>
              <a:rPr lang="ru-RU" dirty="0"/>
            </a:br>
            <a:br>
              <a:rPr lang="ru-RU" dirty="0"/>
            </a:br>
            <a:r>
              <a:rPr lang="ru-RU" b="1" dirty="0"/>
              <a:t>Налог на имущество организаций </a:t>
            </a:r>
          </a:p>
          <a:p>
            <a:r>
              <a:rPr lang="ru-RU" b="1" dirty="0"/>
              <a:t>Постановление правительства Москвы № 700-ПП от 28 ноя 2014 года и решение Московского городского суда № 3а-4463/2020 от 30 сен 2020 года. </a:t>
            </a:r>
          </a:p>
          <a:p>
            <a:r>
              <a:rPr lang="ru-RU" b="1" dirty="0"/>
              <a:t>Оказывается, если часть здания не офисное, то с кадастровой стоимости можно не платить</a:t>
            </a:r>
          </a:p>
          <a:p>
            <a:endParaRPr lang="ru-RU" b="1" dirty="0"/>
          </a:p>
          <a:p>
            <a:endParaRPr lang="ru-RU" dirty="0"/>
          </a:p>
        </p:txBody>
      </p:sp>
    </p:spTree>
    <p:extLst>
      <p:ext uri="{BB962C8B-B14F-4D97-AF65-F5344CB8AC3E}">
        <p14:creationId xmlns:p14="http://schemas.microsoft.com/office/powerpoint/2010/main" val="10062477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a:t>
            </a:r>
          </a:p>
        </p:txBody>
      </p:sp>
      <p:sp>
        <p:nvSpPr>
          <p:cNvPr id="3" name="Объект 2"/>
          <p:cNvSpPr>
            <a:spLocks noGrp="1"/>
          </p:cNvSpPr>
          <p:nvPr>
            <p:ph idx="1"/>
          </p:nvPr>
        </p:nvSpPr>
        <p:spPr/>
        <p:txBody>
          <a:bodyPr>
            <a:normAutofit fontScale="55000" lnSpcReduction="20000"/>
          </a:bodyPr>
          <a:lstStyle/>
          <a:p>
            <a:r>
              <a:rPr lang="ru-RU" sz="5100" b="1" dirty="0">
                <a:solidFill>
                  <a:srgbClr val="00B050"/>
                </a:solidFill>
              </a:rPr>
              <a:t>Определение от 26.10.2021 2329-О, в соответствие с которым незаконное включение НДС в кадастровую стоимость можно оспорить в рамках административного судопроизводства.</a:t>
            </a:r>
          </a:p>
          <a:p>
            <a:r>
              <a:rPr lang="ru-RU" b="1" dirty="0"/>
              <a:t>Пересмотр кадастровой стоимости.</a:t>
            </a:r>
            <a:r>
              <a:rPr lang="ru-RU" dirty="0"/>
              <a:t> Поменялся порядок пересмотра кадастровой стоимости недвижимости и земельных участков: когда новую стоимость можно учесть как в текущем, так и в прошлом периоде.</a:t>
            </a:r>
          </a:p>
          <a:p>
            <a:r>
              <a:rPr lang="ru-RU" dirty="0"/>
              <a:t>Во-первых, если кадастровая стоимость установлена в размере рыночной. Для расчета налогов новую стоимость применяйте с момента, когда измененную стоимость начали использовать. При этом пересматривать ее будут не в суде, и не в комиссии при </a:t>
            </a:r>
            <a:r>
              <a:rPr lang="ru-RU" dirty="0" err="1"/>
              <a:t>Росреестре</a:t>
            </a:r>
            <a:r>
              <a:rPr lang="ru-RU" dirty="0"/>
              <a:t>. Это связано с новой </a:t>
            </a:r>
            <a:r>
              <a:rPr lang="ru-RU" u="sng" dirty="0">
                <a:hlinkClick r:id="rId2"/>
              </a:rPr>
              <a:t>статьей 22.1</a:t>
            </a:r>
            <a:r>
              <a:rPr lang="ru-RU" dirty="0"/>
              <a:t> Федерального закона от 03.07.2016 № 237‑ФЗ «О государственной кадастровой оценке». Теперь оценкой кадастровой стоимости будет заниматься некое бюджетное учреждение по заявлениям заинтересованных лиц (</a:t>
            </a:r>
            <a:r>
              <a:rPr lang="ru-RU" u="sng" dirty="0">
                <a:hlinkClick r:id="rId3"/>
              </a:rPr>
              <a:t>письмо ФНС от 07.08.2020 № БС-4-21/12820@</a:t>
            </a:r>
            <a:r>
              <a:rPr lang="ru-RU" dirty="0"/>
              <a:t>).</a:t>
            </a:r>
          </a:p>
          <a:p>
            <a:r>
              <a:rPr lang="ru-RU" dirty="0"/>
              <a:t>Во-вторых, если ретроспективное применение пересмотренной стоимости предусмотрено в самом </a:t>
            </a:r>
            <a:r>
              <a:rPr lang="ru-RU" u="sng" dirty="0">
                <a:hlinkClick r:id="rId4"/>
              </a:rPr>
              <a:t>Законе № 237‑ФЗ</a:t>
            </a:r>
            <a:r>
              <a:rPr lang="ru-RU" dirty="0"/>
              <a:t>.</a:t>
            </a:r>
          </a:p>
          <a:p>
            <a:r>
              <a:rPr lang="ru-RU" b="1" dirty="0"/>
              <a:t>Уклониться от уплаты больше нельзя</a:t>
            </a:r>
            <a:r>
              <a:rPr lang="ru-RU" dirty="0"/>
              <a:t>. Региональные власти обязаны не позднее 1 января нового года установить перечень объектов, которые будут облагаться налогом по кадастровой стоимости (</a:t>
            </a:r>
            <a:r>
              <a:rPr lang="ru-RU" u="sng" dirty="0">
                <a:hlinkClick r:id="rId5"/>
              </a:rPr>
              <a:t>п. 7 ст. 378.2 НК</a:t>
            </a:r>
            <a:r>
              <a:rPr lang="ru-RU" dirty="0"/>
              <a:t>).</a:t>
            </a:r>
          </a:p>
          <a:p>
            <a:r>
              <a:rPr lang="ru-RU" dirty="0"/>
              <a:t>Ранее случалось, что объект в перечне есть, а кадастровой стоимости у него нет или она установлена только в течение года. Чиновникам пришлось признать, что в такой ситуации платить налог на имущество вообще не нужно (</a:t>
            </a:r>
            <a:r>
              <a:rPr lang="ru-RU" u="sng" dirty="0">
                <a:hlinkClick r:id="rId6"/>
              </a:rPr>
              <a:t>письмо Минфина от 28.12.2018 № 03-05-05-01/95999</a:t>
            </a:r>
            <a:r>
              <a:rPr lang="ru-RU" dirty="0"/>
              <a:t>).</a:t>
            </a:r>
          </a:p>
          <a:p>
            <a:r>
              <a:rPr lang="ru-RU" dirty="0"/>
              <a:t>Законодатели закрыли этот налоговый пробел (</a:t>
            </a:r>
            <a:r>
              <a:rPr lang="ru-RU" u="sng" dirty="0">
                <a:hlinkClick r:id="rId7"/>
              </a:rPr>
              <a:t>п. 2 ст. 378.2 НК</a:t>
            </a:r>
            <a:r>
              <a:rPr lang="ru-RU" dirty="0"/>
              <a:t>). В таких ситуациях налог придется платить в обычном порядке — по среднегодовой стоимости.</a:t>
            </a:r>
          </a:p>
          <a:p>
            <a:endParaRPr lang="ru-RU" dirty="0"/>
          </a:p>
        </p:txBody>
      </p:sp>
    </p:spTree>
    <p:extLst>
      <p:ext uri="{BB962C8B-B14F-4D97-AF65-F5344CB8AC3E}">
        <p14:creationId xmlns:p14="http://schemas.microsoft.com/office/powerpoint/2010/main" val="3715516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Налог на имущество</a:t>
            </a:r>
          </a:p>
        </p:txBody>
      </p:sp>
      <p:sp>
        <p:nvSpPr>
          <p:cNvPr id="3" name="Содержимое 2"/>
          <p:cNvSpPr>
            <a:spLocks noGrp="1"/>
          </p:cNvSpPr>
          <p:nvPr>
            <p:ph sz="half" idx="1"/>
          </p:nvPr>
        </p:nvSpPr>
        <p:spPr/>
        <p:txBody>
          <a:bodyPr>
            <a:noAutofit/>
          </a:bodyPr>
          <a:lstStyle/>
          <a:p>
            <a:r>
              <a:rPr lang="ru-RU" sz="1600" dirty="0"/>
              <a:t>Если земельный участок из состава земель с/х назначения используется не для сельскохозяйственного производства, а для иной коммерческой деятельности, то при расчёте земельного налога надлежит использовать повышенную ставку (АС МО от 28.01.21 по делу № А41-89568/2019)</a:t>
            </a:r>
            <a:r>
              <a:rPr lang="ru-RU" sz="1600" b="1" dirty="0"/>
              <a:t> </a:t>
            </a:r>
          </a:p>
          <a:p>
            <a:endParaRPr lang="ru-RU" sz="1600" b="1" dirty="0"/>
          </a:p>
          <a:p>
            <a:r>
              <a:rPr lang="ru-RU" sz="1600" b="1" dirty="0"/>
              <a:t>Письмо ФНС России от 17.03.2021 № БС-3-21/1931@</a:t>
            </a:r>
            <a:endParaRPr lang="ru-RU" sz="1600" dirty="0"/>
          </a:p>
          <a:p>
            <a:r>
              <a:rPr lang="ru-RU" sz="1600" dirty="0"/>
              <a:t>ФНС сообщает, что если «</a:t>
            </a:r>
            <a:r>
              <a:rPr lang="ru-RU" sz="1600" dirty="0" err="1"/>
              <a:t>беспилотник</a:t>
            </a:r>
            <a:r>
              <a:rPr lang="ru-RU" sz="1600" dirty="0"/>
              <a:t>» имеет взлетную массу 30 и более килограммов, подлежит государственной регистрации и учтен на балансе учреждения в качестве объекта основных средств, то он облагается налогом на имущество организаций.</a:t>
            </a:r>
          </a:p>
          <a:p>
            <a:pPr marL="0" indent="0">
              <a:buNone/>
            </a:pPr>
            <a:endParaRPr lang="ru-RU" sz="2400" dirty="0"/>
          </a:p>
        </p:txBody>
      </p:sp>
      <p:sp>
        <p:nvSpPr>
          <p:cNvPr id="4" name="Содержимое 3"/>
          <p:cNvSpPr>
            <a:spLocks noGrp="1"/>
          </p:cNvSpPr>
          <p:nvPr>
            <p:ph sz="half" idx="2"/>
          </p:nvPr>
        </p:nvSpPr>
        <p:spPr/>
        <p:txBody>
          <a:bodyPr>
            <a:normAutofit fontScale="25000" lnSpcReduction="20000"/>
          </a:bodyPr>
          <a:lstStyle/>
          <a:p>
            <a:pPr fontAlgn="base"/>
            <a:r>
              <a:rPr lang="ru-RU" sz="4800" b="1" dirty="0">
                <a:hlinkClick r:id="rId2"/>
              </a:rPr>
              <a:t>Определение ВС от 21.12.2018 № 306-КГ18-13567</a:t>
            </a:r>
            <a:r>
              <a:rPr lang="ru-RU" sz="4800" dirty="0"/>
              <a:t>ВС указали, что ликвидация основного средства не основание для восстановления НДС, поскольку объект физически перестал существовать. Право на вычет входного НДС невозможно утратить или скорректировать, если имущество невозможно использовать из-за форс-мажорных обстоятельств. Судьи уже приходили к схожему выводу, указывая, что утрата имущества из-за ЧП дает право не восстанавливать НДС, если компания правомерно приняла его к вычету. (</a:t>
            </a:r>
            <a:r>
              <a:rPr lang="ru-RU" sz="4800" dirty="0">
                <a:hlinkClick r:id="rId3"/>
              </a:rPr>
              <a:t>решение ВАС от 23.10.06 № 10652/06</a:t>
            </a:r>
            <a:r>
              <a:rPr lang="ru-RU" sz="4800" dirty="0"/>
              <a:t>).</a:t>
            </a:r>
          </a:p>
          <a:p>
            <a:pPr fontAlgn="base"/>
            <a:endParaRPr lang="ru-RU" sz="4800" dirty="0"/>
          </a:p>
          <a:p>
            <a:r>
              <a:rPr lang="ru-RU" sz="4900" b="1" dirty="0"/>
              <a:t>Письмо ФНС России от 01.03.2021 № БС-4-21/2512 </a:t>
            </a:r>
            <a:r>
              <a:rPr lang="ru-RU" sz="4900" dirty="0"/>
              <a:t>ФНС предприняла очередную попытку разъяснить, что является недвижимым имуществом для целей налогообложения.</a:t>
            </a:r>
          </a:p>
          <a:p>
            <a:r>
              <a:rPr lang="ru-RU" sz="6400" b="1" dirty="0"/>
              <a:t>Письмо ФНС России от 01.10.2021 № БС-4-21/13969@</a:t>
            </a:r>
            <a:endParaRPr lang="ru-RU" sz="6400" dirty="0"/>
          </a:p>
          <a:p>
            <a:r>
              <a:rPr lang="ru-RU" sz="6400" dirty="0"/>
              <a:t>ФНС рассказала о критериях разграничения видов имущества (движимое или недвижимое) в целях применения главы 30 НК РФ.</a:t>
            </a:r>
          </a:p>
          <a:p>
            <a:pPr fontAlgn="base"/>
            <a:endParaRPr lang="ru-RU" sz="4800" dirty="0"/>
          </a:p>
          <a:p>
            <a:pPr fontAlgn="base"/>
            <a:r>
              <a:rPr lang="ru-RU" sz="7200" dirty="0"/>
              <a:t>Оформил </a:t>
            </a:r>
            <a:r>
              <a:rPr lang="ru-RU" sz="7200" dirty="0" err="1"/>
              <a:t>самострой</a:t>
            </a:r>
            <a:r>
              <a:rPr lang="ru-RU" sz="7200" dirty="0"/>
              <a:t>: теперь плати налог на имущество</a:t>
            </a:r>
          </a:p>
          <a:p>
            <a:pPr fontAlgn="base"/>
            <a:r>
              <a:rPr lang="ru-RU" sz="7200" u="sng" dirty="0">
                <a:hlinkClick r:id="rId4"/>
              </a:rPr>
              <a:t>Письмо ФНС от 22.03.2021 № БС-3-21/2112@</a:t>
            </a:r>
            <a:endParaRPr lang="ru-RU" sz="7200" dirty="0"/>
          </a:p>
          <a:p>
            <a:pPr fontAlgn="base"/>
            <a:endParaRPr lang="ru-RU" sz="4800" dirty="0"/>
          </a:p>
          <a:p>
            <a:pPr fontAlgn="base"/>
            <a:endParaRPr lang="ru-RU" sz="4800" dirty="0"/>
          </a:p>
          <a:p>
            <a:pPr fontAlgn="base"/>
            <a:endParaRPr lang="ru-RU" dirty="0"/>
          </a:p>
        </p:txBody>
      </p:sp>
    </p:spTree>
    <p:extLst>
      <p:ext uri="{BB962C8B-B14F-4D97-AF65-F5344CB8AC3E}">
        <p14:creationId xmlns:p14="http://schemas.microsoft.com/office/powerpoint/2010/main" val="25564826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Движимое или нет</a:t>
            </a:r>
          </a:p>
        </p:txBody>
      </p:sp>
      <p:sp>
        <p:nvSpPr>
          <p:cNvPr id="3" name="Объект 2"/>
          <p:cNvSpPr>
            <a:spLocks noGrp="1"/>
          </p:cNvSpPr>
          <p:nvPr>
            <p:ph idx="1"/>
          </p:nvPr>
        </p:nvSpPr>
        <p:spPr/>
        <p:txBody>
          <a:bodyPr>
            <a:normAutofit fontScale="40000" lnSpcReduction="20000"/>
          </a:bodyPr>
          <a:lstStyle/>
          <a:p>
            <a:r>
              <a:rPr lang="ru-RU" sz="3300" dirty="0"/>
              <a:t>Движимое или недвижимое??</a:t>
            </a:r>
          </a:p>
          <a:p>
            <a:r>
              <a:rPr lang="ru-RU" sz="3300" dirty="0"/>
              <a:t>Полная подборка писем ФНС России, которыми руководствуются налоговые органы:</a:t>
            </a:r>
          </a:p>
          <a:p>
            <a:r>
              <a:rPr lang="ru-RU" sz="4000" dirty="0"/>
              <a:t>Письмо ФНС России от 16 августа 2022 г. № СД-4-21/10747</a:t>
            </a:r>
          </a:p>
          <a:p>
            <a:r>
              <a:rPr lang="ru-RU" sz="3300" dirty="0"/>
              <a:t>- от 28.07.2021 N БВ-4-7/10638 "О направлении Обзора правовых позиций, отраженных в судебных актах Конституционного Суда Российской Федерации и Верховного Суда Российской Федерации, принятых во втором квартале 2021 года по вопросам налогообложения" (</a:t>
            </a:r>
            <a:r>
              <a:rPr lang="ru-RU" sz="3300" u="sng" dirty="0">
                <a:hlinkClick r:id="rId2"/>
              </a:rPr>
              <a:t>https://www.nalog.gov.ru/rn77/about_fts/docs/11695309/);</a:t>
            </a:r>
            <a:endParaRPr lang="ru-RU" sz="3300" dirty="0"/>
          </a:p>
          <a:p>
            <a:r>
              <a:rPr lang="ru-RU" sz="3300" dirty="0"/>
              <a:t>- от 02.08.2021 N СД-4-21/10889@ "О критериях разграничения видов имущества (движимое или недвижимое) в целях применения главы 30 Налогового кодекса Российской Федерации" (</a:t>
            </a:r>
            <a:r>
              <a:rPr lang="ru-RU" sz="3300" u="sng" dirty="0">
                <a:hlinkClick r:id="rId3"/>
              </a:rPr>
              <a:t>https://www.nalog.gov.ru/rn77/about_fts/about_nalog/11177899/);</a:t>
            </a:r>
            <a:endParaRPr lang="ru-RU" sz="3300" dirty="0"/>
          </a:p>
          <a:p>
            <a:r>
              <a:rPr lang="ru-RU" sz="3300" dirty="0"/>
              <a:t>- от 01.10.2021 N БС-4-21/13969@ "О критериях разграничения видов имущества (движимое или недвижимое) в целях применения главы 30 Налогового кодекса Российской Федерации" (</a:t>
            </a:r>
            <a:r>
              <a:rPr lang="ru-RU" sz="3300" u="sng" dirty="0">
                <a:hlinkClick r:id="rId4"/>
              </a:rPr>
              <a:t>https://www.nalog.gov.ru/rn77/about_fts/docs/11695322/);</a:t>
            </a:r>
            <a:endParaRPr lang="ru-RU" sz="3300" dirty="0"/>
          </a:p>
          <a:p>
            <a:r>
              <a:rPr lang="ru-RU" sz="3300" dirty="0"/>
              <a:t>- от 15.11.2021 N БС-4-21/15939@ "О критериях разграничения движимого и недвижимого имущества в целях применения главы 30 Налогового кодекса Российской Федерации" (</a:t>
            </a:r>
            <a:r>
              <a:rPr lang="ru-RU" sz="3300" u="sng" dirty="0">
                <a:hlinkClick r:id="rId5"/>
              </a:rPr>
              <a:t>https://www.nalog.gov.ru/rn77/about_fts/about_nalog/11596169/);</a:t>
            </a:r>
            <a:endParaRPr lang="ru-RU" sz="3300" dirty="0"/>
          </a:p>
          <a:p>
            <a:r>
              <a:rPr lang="ru-RU" sz="3300" dirty="0"/>
              <a:t>- от 25.11.2021 N БС-4-21/16452@ "О критериях разграничения движимого и недвижимого имущества в целях применения главы 30 Налогового кодекса Российской Федерации" (</a:t>
            </a:r>
            <a:r>
              <a:rPr lang="ru-RU" sz="3300" u="sng" dirty="0">
                <a:hlinkClick r:id="rId6"/>
              </a:rPr>
              <a:t>https://www.nalog.gov.ru/rn77/about_fts/docs/11695440/</a:t>
            </a:r>
            <a:r>
              <a:rPr lang="ru-RU" sz="3300" dirty="0"/>
              <a:t>).</a:t>
            </a:r>
          </a:p>
          <a:p>
            <a:br>
              <a:rPr lang="ru-RU" dirty="0"/>
            </a:br>
            <a:endParaRPr lang="ru-RU" dirty="0"/>
          </a:p>
        </p:txBody>
      </p:sp>
    </p:spTree>
    <p:extLst>
      <p:ext uri="{BB962C8B-B14F-4D97-AF65-F5344CB8AC3E}">
        <p14:creationId xmlns:p14="http://schemas.microsoft.com/office/powerpoint/2010/main" val="17303454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br>
              <a:rPr lang="ru-RU" dirty="0"/>
            </a:br>
            <a:r>
              <a:rPr lang="ru-RU" sz="3100" b="1" dirty="0"/>
              <a:t>Движимое или недвижимое</a:t>
            </a:r>
            <a:br>
              <a:rPr lang="ru-RU" sz="3100" b="1" dirty="0"/>
            </a:br>
            <a:r>
              <a:rPr lang="ru-RU" sz="3100" b="1" dirty="0"/>
              <a:t>Письмо ФНС России от 4 февраля 2022 г. N БС-4-21/1302@ </a:t>
            </a:r>
            <a:br>
              <a:rPr lang="ru-RU" sz="3100" b="1" dirty="0"/>
            </a:br>
            <a:endParaRPr lang="ru-RU" sz="3100" b="1" dirty="0"/>
          </a:p>
        </p:txBody>
      </p:sp>
      <p:sp>
        <p:nvSpPr>
          <p:cNvPr id="3" name="Объект 2"/>
          <p:cNvSpPr>
            <a:spLocks noGrp="1"/>
          </p:cNvSpPr>
          <p:nvPr>
            <p:ph sz="half" idx="1"/>
          </p:nvPr>
        </p:nvSpPr>
        <p:spPr/>
        <p:txBody>
          <a:bodyPr>
            <a:normAutofit fontScale="55000" lnSpcReduction="20000"/>
          </a:bodyPr>
          <a:lstStyle/>
          <a:p>
            <a:r>
              <a:rPr lang="ru-RU" dirty="0"/>
              <a:t>ВС РФ от 24.11.2021 № 305-ЭС21-13506 ООО «Велес Траст» (ТРЦ Атриум). Была кадастровая 19млн, решением комиссии стала 423млн. По итогам судов 308млн. Пени и штраф будут. выявленное занижение кадастровой стоимости со всей очевидностью не укладывается в разумный диапазон возможных значений, которые могут быть получены в рамках соблюдения законной процедуры кадастровой оценки на основе имеющейся информации об объекте недвижимости с учетом профессионального усмотрения. Проще говоря, Общество, являясь профессиональным управляющим в сфере недвижимости, не могло не понимать, что старая кадастровая оценка сильно занижена. </a:t>
            </a:r>
          </a:p>
          <a:p>
            <a:r>
              <a:rPr lang="ru-RU" dirty="0"/>
              <a:t>Срок службы реконструированного ОС (магистральный трубопровод) определяется  исходя из надлежащего срока его полезного использования, а не из срока безопасной эксплуатации. ВС РФ  от 28.05.2021 N 305-ЭС21-6611 по делу N А40-105798/2019 </a:t>
            </a:r>
          </a:p>
          <a:p>
            <a:endParaRPr lang="ru-RU" dirty="0"/>
          </a:p>
          <a:p>
            <a:endParaRPr lang="ru-RU" dirty="0"/>
          </a:p>
        </p:txBody>
      </p:sp>
      <p:sp>
        <p:nvSpPr>
          <p:cNvPr id="4" name="Объект 3"/>
          <p:cNvSpPr>
            <a:spLocks noGrp="1"/>
          </p:cNvSpPr>
          <p:nvPr>
            <p:ph sz="half" idx="2"/>
          </p:nvPr>
        </p:nvSpPr>
        <p:spPr/>
        <p:txBody>
          <a:bodyPr>
            <a:normAutofit fontScale="55000" lnSpcReduction="20000"/>
          </a:bodyPr>
          <a:lstStyle/>
          <a:p>
            <a:r>
              <a:rPr lang="ru-RU" dirty="0"/>
              <a:t>Плавучие палубные краны, установленные на самоподъемной плавучей буровой установке (СПБУ)- недвижимое имущество!!! ВС РФ от 23.03.2021 N 307-ЭС21-1843 по делу N А42-9322/2018</a:t>
            </a:r>
          </a:p>
          <a:p>
            <a:endParaRPr lang="ru-RU" dirty="0"/>
          </a:p>
          <a:p>
            <a:r>
              <a:rPr lang="ru-RU" dirty="0"/>
              <a:t>Движимое имущество Распределительно-трансформаторная подстанция (энергоустановка), расположенная в здании </a:t>
            </a:r>
            <a:r>
              <a:rPr lang="ru-RU" dirty="0" err="1"/>
              <a:t>энергоцентра</a:t>
            </a:r>
            <a:r>
              <a:rPr lang="ru-RU" dirty="0"/>
              <a:t>, обслуживающего гостиницу    ВС РФ от 26.03.2021 N 308-ЭС20-23222 по делу N А32-56709/2019</a:t>
            </a:r>
          </a:p>
          <a:p>
            <a:endParaRPr lang="ru-RU" dirty="0"/>
          </a:p>
          <a:p>
            <a:r>
              <a:rPr lang="ru-RU" dirty="0"/>
              <a:t>Установление класса энергетической эффективности зданий, не являющихся многоквартирными домами, законом не предусмотрено, суд указал на отсутствие оснований для применения льготы по </a:t>
            </a:r>
            <a:r>
              <a:rPr lang="ru-RU" dirty="0">
                <a:hlinkClick r:id="rId2"/>
              </a:rPr>
              <a:t>пункту 21 статьи 381</a:t>
            </a:r>
            <a:r>
              <a:rPr lang="ru-RU" dirty="0"/>
              <a:t> НК РФ в отношении НЕЖИЛОГО ЗДАНИЯ.  ВС РФ от 31.03.2021 N 302-ЭС21-2486 по делу N А33-24550/2019 </a:t>
            </a:r>
          </a:p>
          <a:p>
            <a:endParaRPr lang="ru-RU" dirty="0"/>
          </a:p>
        </p:txBody>
      </p:sp>
    </p:spTree>
    <p:extLst>
      <p:ext uri="{BB962C8B-B14F-4D97-AF65-F5344CB8AC3E}">
        <p14:creationId xmlns:p14="http://schemas.microsoft.com/office/powerpoint/2010/main" val="18303732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Движимое и недвижимое</a:t>
            </a:r>
          </a:p>
        </p:txBody>
      </p:sp>
      <p:sp>
        <p:nvSpPr>
          <p:cNvPr id="3" name="Объект 2"/>
          <p:cNvSpPr>
            <a:spLocks noGrp="1"/>
          </p:cNvSpPr>
          <p:nvPr>
            <p:ph sz="half" idx="1"/>
          </p:nvPr>
        </p:nvSpPr>
        <p:spPr/>
        <p:txBody>
          <a:bodyPr>
            <a:normAutofit fontScale="47500" lnSpcReduction="20000"/>
          </a:bodyPr>
          <a:lstStyle/>
          <a:p>
            <a:r>
              <a:rPr lang="ru-RU" dirty="0"/>
              <a:t>Оборудование для производства газированной воды- ДВИЖИМОЕ   ВС РФ № 308-ЭС21-6663 от 22.09.2021 г. По делу № А18-1531/2019</a:t>
            </a:r>
          </a:p>
          <a:p>
            <a:r>
              <a:rPr lang="ru-RU" dirty="0"/>
              <a:t>Критерии, используемые в гражданском законодательстве, сами по себе «не работают», то есть не служат основанием для признания объекта недвижимостью (имеются в виду критерии прочной связи вещи с землей, невозможности раздела вещи без разрушения, повреждения или изменения ее назначения, а также соединения вещей для использования по общему назначению); </a:t>
            </a:r>
          </a:p>
          <a:p>
            <a:pPr marL="0" indent="0">
              <a:buNone/>
            </a:pPr>
            <a:r>
              <a:rPr lang="ru-RU" dirty="0"/>
              <a:t> • Важны правила бухгалтерского учета: согласно ПБУ 6/01, рабочие и силовые машины и оборудование выделены в отдельный вид подлежащих учету объектов основных средств, отличный от зданий и сооружений;</a:t>
            </a:r>
          </a:p>
          <a:p>
            <a:r>
              <a:rPr lang="ru-RU" dirty="0"/>
              <a:t> • Согласно ОКОФ, оборудование не относится к зданиям и сооружениям, формируя самостоятельную группу основных средств, за исключением прямо предусмотренных в классификаторах случаев, когда отдельные объекты признаются неотъемлемой частью зданий и включаются в их состав (например коммуникации внутри зданий, необходимые для их эксплуатации; оборудование встроенных котельных установок, водо-, газо- и теплопроводные устройства, а также устройства канализации); • Поэтому льготы применимы к машинам и оборудованию, принятым на учет в качестве отдельных инвентарных объектов, а не в качестве составных частей капитальных сооружений и зданий. </a:t>
            </a:r>
          </a:p>
          <a:p>
            <a:endParaRPr lang="ru-RU" dirty="0"/>
          </a:p>
        </p:txBody>
      </p:sp>
      <p:sp>
        <p:nvSpPr>
          <p:cNvPr id="4" name="Объект 3"/>
          <p:cNvSpPr>
            <a:spLocks noGrp="1"/>
          </p:cNvSpPr>
          <p:nvPr>
            <p:ph sz="half" idx="2"/>
          </p:nvPr>
        </p:nvSpPr>
        <p:spPr/>
        <p:txBody>
          <a:bodyPr>
            <a:normAutofit fontScale="47500" lnSpcReduction="20000"/>
          </a:bodyPr>
          <a:lstStyle/>
          <a:p>
            <a:r>
              <a:rPr lang="ru-RU" dirty="0"/>
              <a:t>Технологические трубопроводы-недвижимость</a:t>
            </a:r>
          </a:p>
          <a:p>
            <a:r>
              <a:rPr lang="ru-RU" dirty="0"/>
              <a:t>ВС РФ от 16.07.2021 N 305-ЭС21-10787 по делу N А40-318087/2019 </a:t>
            </a:r>
          </a:p>
          <a:p>
            <a:endParaRPr lang="ru-RU" dirty="0"/>
          </a:p>
          <a:p>
            <a:endParaRPr lang="ru-RU" dirty="0"/>
          </a:p>
          <a:p>
            <a:r>
              <a:rPr lang="ru-RU" dirty="0"/>
              <a:t>Само по себе использование земельного участка для возведения и эксплуатации на нем объектов капитального строительства (зданий, сооружений и т.п.) не может служить основанием для взимания налога на имущество в отношении стоимости работ по улучшению земельного участка. По окончании аренды земельных участков общество будет обязано провести работы по рекультивации нарушенных земель, в рамках осуществления которых все находящиеся на них сооружения должны быть демонтированы, а земельные участки - покрыты слоем почвы, пригодным для роста деревьев, вырубленных при добыче месторождения. в </a:t>
            </a:r>
            <a:r>
              <a:rPr lang="ru-RU" u="sng" dirty="0">
                <a:hlinkClick r:id="rId2"/>
              </a:rPr>
              <a:t>Определении</a:t>
            </a:r>
            <a:r>
              <a:rPr lang="ru-RU" dirty="0"/>
              <a:t> Судебной коллегии по экономическим спорам Верховного Суда Российской Федерации от 13.12.2021 N 305-ЭС21-12104 по делу N А40-95182/2020 (ООО "</a:t>
            </a:r>
            <a:r>
              <a:rPr lang="ru-RU" dirty="0" err="1"/>
              <a:t>Газпромнефть-Хантос</a:t>
            </a:r>
            <a:r>
              <a:rPr lang="ru-RU" dirty="0"/>
              <a:t>" против МИ ФНС России по крупнейшим налогоплательщикам N 2) о признании недействительным решения о привлечении к налоговой ответственности.</a:t>
            </a:r>
          </a:p>
        </p:txBody>
      </p:sp>
    </p:spTree>
    <p:extLst>
      <p:ext uri="{BB962C8B-B14F-4D97-AF65-F5344CB8AC3E}">
        <p14:creationId xmlns:p14="http://schemas.microsoft.com/office/powerpoint/2010/main" val="183228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Доверенности</a:t>
            </a:r>
          </a:p>
        </p:txBody>
      </p:sp>
      <p:sp>
        <p:nvSpPr>
          <p:cNvPr id="3" name="Содержимое 2"/>
          <p:cNvSpPr>
            <a:spLocks noGrp="1"/>
          </p:cNvSpPr>
          <p:nvPr>
            <p:ph sz="half" idx="1"/>
          </p:nvPr>
        </p:nvSpPr>
        <p:spPr/>
        <p:txBody>
          <a:bodyPr>
            <a:normAutofit fontScale="32500" lnSpcReduction="20000"/>
          </a:bodyPr>
          <a:lstStyle/>
          <a:p>
            <a:endParaRPr lang="ru-RU" sz="5500" dirty="0"/>
          </a:p>
          <a:p>
            <a:r>
              <a:rPr lang="ru-RU" sz="8600" dirty="0"/>
              <a:t>Дали доверенность АНО «Управление бухгалтерского и налогового консультирования» (Налоговые консультанты — на заметку — АНО) на отправку декларации по ТКС, но не получения бумажек от ИФНС.</a:t>
            </a:r>
          </a:p>
          <a:p>
            <a:r>
              <a:rPr lang="ru-RU" sz="8600" dirty="0"/>
              <a:t>12 ААС от 22.06.2022 № А12-30087/2021</a:t>
            </a:r>
          </a:p>
          <a:p>
            <a:endParaRPr lang="ru-RU" dirty="0"/>
          </a:p>
          <a:p>
            <a:endParaRPr lang="ru-RU" dirty="0"/>
          </a:p>
        </p:txBody>
      </p:sp>
      <p:sp>
        <p:nvSpPr>
          <p:cNvPr id="4" name="Содержимое 3"/>
          <p:cNvSpPr>
            <a:spLocks noGrp="1"/>
          </p:cNvSpPr>
          <p:nvPr>
            <p:ph sz="half" idx="2"/>
          </p:nvPr>
        </p:nvSpPr>
        <p:spPr/>
        <p:txBody>
          <a:bodyPr>
            <a:normAutofit fontScale="32500" lnSpcReduction="20000"/>
          </a:bodyPr>
          <a:lstStyle/>
          <a:p>
            <a:endParaRPr lang="en-US" dirty="0"/>
          </a:p>
          <a:p>
            <a:r>
              <a:rPr lang="ru-RU" sz="7400" dirty="0"/>
              <a:t>Бухгалтер-</a:t>
            </a:r>
            <a:r>
              <a:rPr lang="ru-RU" sz="7400" dirty="0" err="1"/>
              <a:t>Аутсорсер</a:t>
            </a:r>
            <a:r>
              <a:rPr lang="ru-RU" sz="7400" dirty="0"/>
              <a:t> если отправляет Вашу налоговую отчетность за своей цифровой подписью, то в таком случае он должен иметь ЛИЦЕНЗИЮ ФСБ. </a:t>
            </a:r>
          </a:p>
          <a:p>
            <a:r>
              <a:rPr lang="ru-RU" sz="7400" b="1" dirty="0"/>
              <a:t>Письмо ФСБ России от 23.06.2022 № С-2133</a:t>
            </a:r>
          </a:p>
          <a:p>
            <a:r>
              <a:rPr lang="ru-RU" sz="7400" dirty="0"/>
              <a:t>Штраф по ст. 13.13 КоАП за деятельность без лицензии: от 500 до 1 000 руб. на физлиц; от 2 000 до 3 000 руб. на должностных лиц; от 10 000 до 20 000 руб. на юрлиц.</a:t>
            </a:r>
          </a:p>
          <a:p>
            <a:endParaRPr lang="en-US" dirty="0"/>
          </a:p>
          <a:p>
            <a:endParaRPr lang="en-US" dirty="0"/>
          </a:p>
          <a:p>
            <a:endParaRPr lang="en-US" dirty="0"/>
          </a:p>
          <a:p>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Движимое или недвижимое</a:t>
            </a:r>
          </a:p>
        </p:txBody>
      </p:sp>
      <p:sp>
        <p:nvSpPr>
          <p:cNvPr id="3" name="Объект 2"/>
          <p:cNvSpPr>
            <a:spLocks noGrp="1"/>
          </p:cNvSpPr>
          <p:nvPr>
            <p:ph sz="half" idx="1"/>
          </p:nvPr>
        </p:nvSpPr>
        <p:spPr/>
        <p:txBody>
          <a:bodyPr>
            <a:normAutofit fontScale="62500" lnSpcReduction="20000"/>
          </a:bodyPr>
          <a:lstStyle/>
          <a:p>
            <a:r>
              <a:rPr lang="ru-RU" sz="3800" b="1" dirty="0">
                <a:solidFill>
                  <a:srgbClr val="C00000"/>
                </a:solidFill>
                <a:latin typeface="Times New Roman" panose="02020603050405020304" pitchFamily="18" charset="0"/>
                <a:cs typeface="Times New Roman" panose="02020603050405020304" pitchFamily="18" charset="0"/>
              </a:rPr>
              <a:t>К недвижимым вещам (недвижимое имущество, недвижимость) относятся земельные участки, участки недр и все, что прочно связано с землей, то есть объекты, перемещение которых без несоразмерного ущерба их назначению невозможно, в том числе здания, сооружения, объекты незавершенного строительства (ГК РФ ст. 130 п.1)</a:t>
            </a:r>
          </a:p>
          <a:p>
            <a:endParaRPr lang="ru-RU" dirty="0"/>
          </a:p>
        </p:txBody>
      </p:sp>
      <p:sp>
        <p:nvSpPr>
          <p:cNvPr id="4" name="Объект 3"/>
          <p:cNvSpPr>
            <a:spLocks noGrp="1"/>
          </p:cNvSpPr>
          <p:nvPr>
            <p:ph sz="half" idx="2"/>
          </p:nvPr>
        </p:nvSpPr>
        <p:spPr/>
        <p:txBody>
          <a:bodyPr>
            <a:normAutofit fontScale="62500" lnSpcReduction="20000"/>
          </a:bodyPr>
          <a:lstStyle/>
          <a:p>
            <a:r>
              <a:rPr lang="ru-RU" b="1" dirty="0">
                <a:solidFill>
                  <a:srgbClr val="002060"/>
                </a:solidFill>
                <a:latin typeface="Times New Roman" panose="02020603050405020304" pitchFamily="18" charset="0"/>
                <a:cs typeface="Times New Roman" panose="02020603050405020304" pitchFamily="18" charset="0"/>
              </a:rPr>
              <a:t>Сами по себе критерии прочной связи вещи с землей, невозможности раздела вещи в натуре без разрушения, повреждения вещи или изменения ее назначения, а также соединения вещей для использования по общему назначению, используемые гражданским законодательством, не имеют определяющего значения при решении вопроса об освобождении от налогообложения движимого имущества. Их использование не позволяет разграничить инвестиции в обновление производственного оборудования и создание некапитальных сооружений от инвестиций в создание (улучшение) объектов недвижимости - зданий и капитальных сооружений (&lt;Письмо&gt; ФНС России от 15.11.2021 N БС-4-21/15939@</a:t>
            </a:r>
            <a:r>
              <a:rPr lang="en-US" b="1" dirty="0">
                <a:solidFill>
                  <a:srgbClr val="002060"/>
                </a:solidFill>
                <a:latin typeface="Times New Roman" panose="02020603050405020304" pitchFamily="18" charset="0"/>
                <a:cs typeface="Times New Roman" panose="02020603050405020304" pitchFamily="18" charset="0"/>
              </a:rPr>
              <a:t>, </a:t>
            </a:r>
            <a:r>
              <a:rPr lang="ru-RU" b="1" dirty="0">
                <a:solidFill>
                  <a:srgbClr val="002060"/>
                </a:solidFill>
                <a:latin typeface="Times New Roman" panose="02020603050405020304" pitchFamily="18" charset="0"/>
                <a:cs typeface="Times New Roman" panose="02020603050405020304" pitchFamily="18" charset="0"/>
              </a:rPr>
              <a:t>Определение Верховного Суда Российской Федерации от 17.05.2021 N 308-ЭС20-23222).</a:t>
            </a:r>
          </a:p>
          <a:p>
            <a:endParaRPr lang="ru-RU" dirty="0"/>
          </a:p>
        </p:txBody>
      </p:sp>
    </p:spTree>
    <p:extLst>
      <p:ext uri="{BB962C8B-B14F-4D97-AF65-F5344CB8AC3E}">
        <p14:creationId xmlns:p14="http://schemas.microsoft.com/office/powerpoint/2010/main" val="17735275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1524001" y="484909"/>
            <a:ext cx="6643688" cy="75741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524000" y="595996"/>
            <a:ext cx="8720770" cy="369332"/>
          </a:xfrm>
          <a:prstGeom prst="rect">
            <a:avLst/>
          </a:prstGeom>
          <a:noFill/>
        </p:spPr>
        <p:txBody>
          <a:bodyPr wrap="square" rtlCol="0">
            <a:spAutoFit/>
          </a:bodyPr>
          <a:lstStyle/>
          <a:p>
            <a:pPr algn="just"/>
            <a:r>
              <a:rPr lang="ru-RU" b="1" dirty="0">
                <a:solidFill>
                  <a:schemeClr val="bg1"/>
                </a:solidFill>
                <a:latin typeface="Book Antiqua" panose="02040602050305030304" pitchFamily="18" charset="0"/>
              </a:rPr>
              <a:t>Движимое или недвижимое имущество.</a:t>
            </a:r>
          </a:p>
        </p:txBody>
      </p:sp>
      <p:sp>
        <p:nvSpPr>
          <p:cNvPr id="9" name="TextBox 8">
            <a:extLst>
              <a:ext uri="{FF2B5EF4-FFF2-40B4-BE49-F238E27FC236}">
                <a16:creationId xmlns:a16="http://schemas.microsoft.com/office/drawing/2014/main" id="{59C05B1C-DB54-4F86-8F0D-9AA646433E8F}"/>
              </a:ext>
            </a:extLst>
          </p:cNvPr>
          <p:cNvSpPr txBox="1"/>
          <p:nvPr/>
        </p:nvSpPr>
        <p:spPr>
          <a:xfrm>
            <a:off x="1735615" y="1311576"/>
            <a:ext cx="8720770" cy="1754326"/>
          </a:xfrm>
          <a:prstGeom prst="rect">
            <a:avLst/>
          </a:prstGeom>
          <a:noFill/>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Правила формирования в бухгалтерском учете информации об основных средствах организации установлены Положением по бухгалтерскому учету "Учет основных средств" ПБУ 6/01, утвержденным приказом Минфина России от 30.03.2001 N 26н (далее - ПБУ 6/01), в соответствии с пунктом 5 которого рабочие и силовые машины и оборудование выделены в отдельный вид подлежащих учету объектов основных средств, отличный от зданий и сооружений.</a:t>
            </a:r>
          </a:p>
        </p:txBody>
      </p:sp>
      <p:sp>
        <p:nvSpPr>
          <p:cNvPr id="13" name="TextBox 12">
            <a:extLst>
              <a:ext uri="{FF2B5EF4-FFF2-40B4-BE49-F238E27FC236}">
                <a16:creationId xmlns:a16="http://schemas.microsoft.com/office/drawing/2014/main" id="{64A6365A-A5C7-4438-952B-3177B79EEAB0}"/>
              </a:ext>
            </a:extLst>
          </p:cNvPr>
          <p:cNvSpPr txBox="1"/>
          <p:nvPr/>
        </p:nvSpPr>
        <p:spPr>
          <a:xfrm>
            <a:off x="1636952" y="2941051"/>
            <a:ext cx="8978144" cy="1938992"/>
          </a:xfrm>
          <a:prstGeom prst="rect">
            <a:avLst/>
          </a:prstGeom>
          <a:noFill/>
        </p:spPr>
        <p:txBody>
          <a:bodyPr wrap="square">
            <a:spAutoFit/>
          </a:bodyPr>
          <a:lstStyle/>
          <a:p>
            <a:pPr algn="just"/>
            <a:r>
              <a:rPr lang="ru-RU" sz="2000" b="1" dirty="0">
                <a:solidFill>
                  <a:srgbClr val="002060"/>
                </a:solidFill>
                <a:latin typeface="Times New Roman" panose="02020603050405020304" pitchFamily="18" charset="0"/>
                <a:cs typeface="Times New Roman" panose="02020603050405020304" pitchFamily="18" charset="0"/>
              </a:rPr>
              <a:t>Основой классификации объектов основных средств в бухгалтерском учете выступает Общероссийский классификатор основных фондов ОК 013-2014 (СНС 2008), введенный в действие с 01.01.2017 приказом Росстандарта от 12.12.2014 N 2018-ст, и ранее действовавший Общероссийский классификатор основных фондов ОК 013-94, утвержденный постановлением Госстандарта России от 26.12.1994 N 359.</a:t>
            </a:r>
          </a:p>
        </p:txBody>
      </p:sp>
      <p:pic>
        <p:nvPicPr>
          <p:cNvPr id="1026" name="Picture 2">
            <a:extLst>
              <a:ext uri="{FF2B5EF4-FFF2-40B4-BE49-F238E27FC236}">
                <a16:creationId xmlns:a16="http://schemas.microsoft.com/office/drawing/2014/main" id="{AC79FCA6-8AAF-4B1A-BDA4-7E51B37A3C3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2290" y="-37863"/>
            <a:ext cx="2125710" cy="1371792"/>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B0A9FFE5-9BB0-44B0-83A2-7F12762118B9}"/>
              </a:ext>
            </a:extLst>
          </p:cNvPr>
          <p:cNvSpPr txBox="1"/>
          <p:nvPr/>
        </p:nvSpPr>
        <p:spPr>
          <a:xfrm>
            <a:off x="1576905" y="5124523"/>
            <a:ext cx="9038191" cy="1754326"/>
          </a:xfrm>
          <a:prstGeom prst="rect">
            <a:avLst/>
          </a:prstGeom>
          <a:noFill/>
        </p:spPr>
        <p:txBody>
          <a:bodyPr wrap="square">
            <a:spAutoFit/>
          </a:bodyPr>
          <a:lstStyle/>
          <a:p>
            <a:pPr algn="just"/>
            <a:r>
              <a:rPr lang="ru-RU" b="1" dirty="0">
                <a:latin typeface="Times New Roman" panose="02020603050405020304" pitchFamily="18" charset="0"/>
                <a:cs typeface="Times New Roman" panose="02020603050405020304" pitchFamily="18" charset="0"/>
              </a:rPr>
              <a:t>В соответствии названными классификаторами оборудование не относится к зданиям и сооружениям, формируя самостоятельную группу основных средств, за исключением прямо предусмотренных в классификаторах случаев, когда отдельные объекты признаются неотъемлемой частью зданий и включаются в их состав.</a:t>
            </a:r>
          </a:p>
          <a:p>
            <a:pPr algn="just"/>
            <a:r>
              <a:rPr lang="ru-RU" b="1" dirty="0">
                <a:solidFill>
                  <a:srgbClr val="C00000"/>
                </a:solidFill>
                <a:latin typeface="Times New Roman" panose="02020603050405020304" pitchFamily="18" charset="0"/>
                <a:cs typeface="Times New Roman" panose="02020603050405020304" pitchFamily="18" charset="0"/>
              </a:rPr>
              <a:t>Оборудование для производства газированной воды- ДВИЖИМОЕ ИМУЩЕСТВО</a:t>
            </a:r>
          </a:p>
          <a:p>
            <a:pPr algn="just"/>
            <a:r>
              <a:rPr lang="ru-RU" b="1" dirty="0">
                <a:solidFill>
                  <a:srgbClr val="C00000"/>
                </a:solidFill>
                <a:latin typeface="Times New Roman" panose="02020603050405020304" pitchFamily="18" charset="0"/>
                <a:cs typeface="Times New Roman" panose="02020603050405020304" pitchFamily="18" charset="0"/>
              </a:rPr>
              <a:t>(ВС РФ № 308-ЭС21-6663 от 22.09.2021 г. По делу № А18-1531/2019)</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6119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1524000" y="852"/>
            <a:ext cx="9144000" cy="757419"/>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524000" y="27573"/>
            <a:ext cx="8886825" cy="646331"/>
          </a:xfrm>
          <a:prstGeom prst="rect">
            <a:avLst/>
          </a:prstGeom>
          <a:noFill/>
        </p:spPr>
        <p:txBody>
          <a:bodyPr wrap="square" rtlCol="0">
            <a:spAutoFit/>
          </a:bodyPr>
          <a:lstStyle/>
          <a:p>
            <a:pPr algn="just"/>
            <a:r>
              <a:rPr lang="ru-RU" b="1" dirty="0">
                <a:solidFill>
                  <a:schemeClr val="bg1"/>
                </a:solidFill>
                <a:latin typeface="Book Antiqua" panose="02040602050305030304" pitchFamily="18" charset="0"/>
              </a:rPr>
              <a:t>В каких случаях затраты на счете 08 по объектам недвижимости (включая жилые дома) облагаются налогом на имущество</a:t>
            </a:r>
          </a:p>
        </p:txBody>
      </p:sp>
      <p:graphicFrame>
        <p:nvGraphicFramePr>
          <p:cNvPr id="8" name="Таблица 10">
            <a:extLst>
              <a:ext uri="{FF2B5EF4-FFF2-40B4-BE49-F238E27FC236}">
                <a16:creationId xmlns:a16="http://schemas.microsoft.com/office/drawing/2014/main" id="{76CC3F03-8207-462E-8BF4-923FC43A731F}"/>
              </a:ext>
            </a:extLst>
          </p:cNvPr>
          <p:cNvGraphicFramePr>
            <a:graphicFrameLocks noGrp="1"/>
          </p:cNvGraphicFramePr>
          <p:nvPr>
            <p:extLst/>
          </p:nvPr>
        </p:nvGraphicFramePr>
        <p:xfrm>
          <a:off x="1524000" y="784991"/>
          <a:ext cx="9144000" cy="59436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3961358158"/>
                    </a:ext>
                  </a:extLst>
                </a:gridCol>
              </a:tblGrid>
              <a:tr h="901171">
                <a:tc>
                  <a:txBody>
                    <a:bodyPr/>
                    <a:lstStyle/>
                    <a:p>
                      <a:pPr algn="just"/>
                      <a:r>
                        <a:rPr lang="ru-RU" dirty="0"/>
                        <a:t>Объекты недвижимости (жилые дома, квартиры, гаражи и др.), затраты по которым учитываются на счете 08, облагайте налогом на имущество по кадастровой стоимости, если одновременно выполняются такие условия (</a:t>
                      </a:r>
                      <a:r>
                        <a:rPr lang="ru-RU" dirty="0" err="1"/>
                        <a:t>пп</a:t>
                      </a:r>
                      <a:r>
                        <a:rPr lang="ru-RU" dirty="0"/>
                        <a:t>. 2 п. 1 ст. 374, п. 2 ст. 375, </a:t>
                      </a:r>
                      <a:r>
                        <a:rPr lang="ru-RU" dirty="0" err="1"/>
                        <a:t>пп</a:t>
                      </a:r>
                      <a:r>
                        <a:rPr lang="ru-RU" dirty="0"/>
                        <a:t>. 4 п. 1, </a:t>
                      </a:r>
                      <a:r>
                        <a:rPr lang="ru-RU" dirty="0" err="1"/>
                        <a:t>пп</a:t>
                      </a:r>
                      <a:r>
                        <a:rPr lang="ru-RU" dirty="0"/>
                        <a:t>. 2.1, 2.2 п. 12 ст. 378.2 НК РФ):</a:t>
                      </a:r>
                    </a:p>
                  </a:txBody>
                  <a:tcPr/>
                </a:tc>
                <a:extLst>
                  <a:ext uri="{0D108BD9-81ED-4DB2-BD59-A6C34878D82A}">
                    <a16:rowId xmlns:a16="http://schemas.microsoft.com/office/drawing/2014/main" val="663985330"/>
                  </a:ext>
                </a:extLst>
              </a:tr>
              <a:tr h="4032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ru-RU" sz="1800" b="1" kern="1200" dirty="0">
                          <a:solidFill>
                            <a:schemeClr val="dk1"/>
                          </a:solidFill>
                          <a:effectLst/>
                          <a:latin typeface="+mn-lt"/>
                          <a:ea typeface="+mn-ea"/>
                          <a:cs typeface="+mn-cs"/>
                        </a:rPr>
                        <a:t>- объект находится у вас на праве собственности (праве хозяйственного ведения) или получен (создан) по концессионному соглашению; </a:t>
                      </a:r>
                      <a:endParaRPr lang="ru-RU" b="1" dirty="0"/>
                    </a:p>
                  </a:txBody>
                  <a:tcPr/>
                </a:tc>
                <a:extLst>
                  <a:ext uri="{0D108BD9-81ED-4DB2-BD59-A6C34878D82A}">
                    <a16:rowId xmlns:a16="http://schemas.microsoft.com/office/drawing/2014/main" val="1426796919"/>
                  </a:ext>
                </a:extLst>
              </a:tr>
              <a:tr h="0">
                <a:tc>
                  <a:txBody>
                    <a:bodyPr/>
                    <a:lstStyle/>
                    <a:p>
                      <a:pPr algn="just"/>
                      <a:r>
                        <a:rPr lang="ru-RU" b="1" dirty="0">
                          <a:solidFill>
                            <a:srgbClr val="FF0000"/>
                          </a:solidFill>
                        </a:rPr>
                        <a:t>- кадастровая стоимость объекта определена и внесена в ЕГРН;</a:t>
                      </a:r>
                    </a:p>
                  </a:txBody>
                  <a:tcPr/>
                </a:tc>
                <a:extLst>
                  <a:ext uri="{0D108BD9-81ED-4DB2-BD59-A6C34878D82A}">
                    <a16:rowId xmlns:a16="http://schemas.microsoft.com/office/drawing/2014/main" val="2517566716"/>
                  </a:ext>
                </a:extLst>
              </a:tr>
              <a:tr h="648708">
                <a:tc>
                  <a:txBody>
                    <a:bodyPr/>
                    <a:lstStyle/>
                    <a:p>
                      <a:pPr algn="just"/>
                      <a:r>
                        <a:rPr lang="ru-RU" b="1" dirty="0"/>
                        <a:t>- в вашем регионе действует закон, по которому такие объекты облагаются налогом по кадастровой стоимости. Он может быть принят только после утверждения субъектом РФ результатов определения кадастровой стоимости объектов недвижимости.</a:t>
                      </a:r>
                    </a:p>
                  </a:txBody>
                  <a:tcPr/>
                </a:tc>
                <a:extLst>
                  <a:ext uri="{0D108BD9-81ED-4DB2-BD59-A6C34878D82A}">
                    <a16:rowId xmlns:a16="http://schemas.microsoft.com/office/drawing/2014/main" val="1006348054"/>
                  </a:ext>
                </a:extLst>
              </a:tr>
              <a:tr h="901171">
                <a:tc>
                  <a:txBody>
                    <a:bodyPr/>
                    <a:lstStyle/>
                    <a:p>
                      <a:pPr algn="just"/>
                      <a:r>
                        <a:rPr lang="ru-RU" b="1" dirty="0">
                          <a:solidFill>
                            <a:srgbClr val="FF0000"/>
                          </a:solidFill>
                        </a:rPr>
                        <a:t>Если хотя бы одно условие не выполнено, с объекта недвижимости, затраты по которому учтены на счете 08, налог на имущество не платите. Однако если налогоплательщик по ошибке или умышленно не переводит ОС на другие счета, а держит его на счете 08 и не платит с него налог, то инспекторы доначислят налог. Во многих таких случаях суды поддерживают их (см. Позицию АС округов, ВАС РФ).</a:t>
                      </a:r>
                    </a:p>
                    <a:p>
                      <a:pPr algn="just"/>
                      <a:r>
                        <a:rPr lang="ru-RU" sz="1800" b="1" kern="1200" dirty="0">
                          <a:solidFill>
                            <a:schemeClr val="tx1"/>
                          </a:solidFill>
                          <a:effectLst/>
                          <a:latin typeface="+mn-lt"/>
                          <a:ea typeface="+mn-ea"/>
                          <a:cs typeface="+mn-cs"/>
                        </a:rPr>
                        <a:t>После перевода объекта со счета 08, к примеру, на </a:t>
                      </a:r>
                      <a:r>
                        <a:rPr lang="ru-RU" sz="1800" b="1" u="none" strike="noStrike" kern="1200" dirty="0">
                          <a:solidFill>
                            <a:schemeClr val="tx1"/>
                          </a:solidFill>
                          <a:effectLst/>
                          <a:latin typeface="+mn-lt"/>
                          <a:ea typeface="+mn-ea"/>
                          <a:cs typeface="+mn-cs"/>
                        </a:rPr>
                        <a:t>счет 01</a:t>
                      </a:r>
                      <a:r>
                        <a:rPr lang="ru-RU" sz="1800" b="1" kern="1200" dirty="0">
                          <a:solidFill>
                            <a:schemeClr val="tx1"/>
                          </a:solidFill>
                          <a:effectLst/>
                          <a:latin typeface="+mn-lt"/>
                          <a:ea typeface="+mn-ea"/>
                          <a:cs typeface="+mn-cs"/>
                        </a:rPr>
                        <a:t> "Основные средства" налог продолжайте рассчитывать по кадастровой стоимости. </a:t>
                      </a:r>
                    </a:p>
                    <a:p>
                      <a:pPr algn="just"/>
                      <a:r>
                        <a:rPr lang="ru-RU" sz="1800" b="1" kern="1200" dirty="0">
                          <a:solidFill>
                            <a:srgbClr val="FF0000"/>
                          </a:solidFill>
                          <a:effectLst/>
                          <a:latin typeface="+mn-lt"/>
                          <a:ea typeface="+mn-ea"/>
                          <a:cs typeface="+mn-cs"/>
                        </a:rPr>
                        <a:t>Если кадастровая стоимость объектов недвижимости, указанных в </a:t>
                      </a:r>
                      <a:r>
                        <a:rPr lang="ru-RU" sz="1800" b="1" u="none" strike="noStrike" kern="1200" dirty="0" err="1">
                          <a:solidFill>
                            <a:srgbClr val="FF0000"/>
                          </a:solidFill>
                          <a:effectLst/>
                          <a:latin typeface="+mn-lt"/>
                          <a:ea typeface="+mn-ea"/>
                          <a:cs typeface="+mn-cs"/>
                        </a:rPr>
                        <a:t>пп</a:t>
                      </a:r>
                      <a:r>
                        <a:rPr lang="ru-RU" sz="1800" b="1" u="none" strike="noStrike" kern="1200" dirty="0">
                          <a:solidFill>
                            <a:srgbClr val="FF0000"/>
                          </a:solidFill>
                          <a:effectLst/>
                          <a:latin typeface="+mn-lt"/>
                          <a:ea typeface="+mn-ea"/>
                          <a:cs typeface="+mn-cs"/>
                        </a:rPr>
                        <a:t>. 1</a:t>
                      </a:r>
                      <a:r>
                        <a:rPr lang="ru-RU" sz="1800" b="1" kern="1200" dirty="0">
                          <a:solidFill>
                            <a:srgbClr val="FF0000"/>
                          </a:solidFill>
                          <a:effectLst/>
                          <a:latin typeface="+mn-lt"/>
                          <a:ea typeface="+mn-ea"/>
                          <a:cs typeface="+mn-cs"/>
                        </a:rPr>
                        <a:t>, </a:t>
                      </a:r>
                      <a:r>
                        <a:rPr lang="ru-RU" sz="1800" b="1" u="none" strike="noStrike" kern="1200" dirty="0">
                          <a:solidFill>
                            <a:srgbClr val="FF0000"/>
                          </a:solidFill>
                          <a:effectLst/>
                          <a:latin typeface="+mn-lt"/>
                          <a:ea typeface="+mn-ea"/>
                          <a:cs typeface="+mn-cs"/>
                        </a:rPr>
                        <a:t>2</a:t>
                      </a:r>
                      <a:r>
                        <a:rPr lang="ru-RU" sz="1800" b="1" kern="1200" dirty="0">
                          <a:solidFill>
                            <a:srgbClr val="FF0000"/>
                          </a:solidFill>
                          <a:effectLst/>
                          <a:latin typeface="+mn-lt"/>
                          <a:ea typeface="+mn-ea"/>
                          <a:cs typeface="+mn-cs"/>
                        </a:rPr>
                        <a:t>, </a:t>
                      </a:r>
                      <a:r>
                        <a:rPr lang="ru-RU" sz="1800" b="1" u="none" strike="noStrike" kern="1200" dirty="0">
                          <a:solidFill>
                            <a:srgbClr val="FF0000"/>
                          </a:solidFill>
                          <a:effectLst/>
                          <a:latin typeface="+mn-lt"/>
                          <a:ea typeface="+mn-ea"/>
                          <a:cs typeface="+mn-cs"/>
                        </a:rPr>
                        <a:t>4 п. 1 ст. 378.2</a:t>
                      </a:r>
                      <a:r>
                        <a:rPr lang="ru-RU" sz="1800" b="1" kern="1200" dirty="0">
                          <a:solidFill>
                            <a:srgbClr val="FF0000"/>
                          </a:solidFill>
                          <a:effectLst/>
                          <a:latin typeface="+mn-lt"/>
                          <a:ea typeface="+mn-ea"/>
                          <a:cs typeface="+mn-cs"/>
                        </a:rPr>
                        <a:t> НК РФ, не определена и вы учитываете их как ОС, налог считайте по среднегодовой стоимости (</a:t>
                      </a:r>
                      <a:r>
                        <a:rPr lang="ru-RU" sz="1800" b="1" u="none" strike="noStrike" kern="1200" dirty="0" err="1">
                          <a:solidFill>
                            <a:srgbClr val="FF0000"/>
                          </a:solidFill>
                          <a:effectLst/>
                          <a:latin typeface="+mn-lt"/>
                          <a:ea typeface="+mn-ea"/>
                          <a:cs typeface="+mn-cs"/>
                        </a:rPr>
                        <a:t>пп</a:t>
                      </a:r>
                      <a:r>
                        <a:rPr lang="ru-RU" sz="1800" b="1" u="none" strike="noStrike" kern="1200" dirty="0">
                          <a:solidFill>
                            <a:srgbClr val="FF0000"/>
                          </a:solidFill>
                          <a:effectLst/>
                          <a:latin typeface="+mn-lt"/>
                          <a:ea typeface="+mn-ea"/>
                          <a:cs typeface="+mn-cs"/>
                        </a:rPr>
                        <a:t>. 1 п. 1 ст. 374</a:t>
                      </a:r>
                      <a:r>
                        <a:rPr lang="ru-RU" sz="1800" b="1" kern="1200" dirty="0">
                          <a:solidFill>
                            <a:srgbClr val="FF0000"/>
                          </a:solidFill>
                          <a:effectLst/>
                          <a:latin typeface="+mn-lt"/>
                          <a:ea typeface="+mn-ea"/>
                          <a:cs typeface="+mn-cs"/>
                        </a:rPr>
                        <a:t>, </a:t>
                      </a:r>
                      <a:r>
                        <a:rPr lang="ru-RU" sz="1800" b="1" u="none" strike="noStrike" kern="1200" dirty="0">
                          <a:solidFill>
                            <a:srgbClr val="FF0000"/>
                          </a:solidFill>
                          <a:effectLst/>
                          <a:latin typeface="+mn-lt"/>
                          <a:ea typeface="+mn-ea"/>
                          <a:cs typeface="+mn-cs"/>
                        </a:rPr>
                        <a:t>п. 1 ст. 375</a:t>
                      </a:r>
                      <a:r>
                        <a:rPr lang="ru-RU" sz="1800" b="1" kern="1200" dirty="0">
                          <a:solidFill>
                            <a:srgbClr val="FF0000"/>
                          </a:solidFill>
                          <a:effectLst/>
                          <a:latin typeface="+mn-lt"/>
                          <a:ea typeface="+mn-ea"/>
                          <a:cs typeface="+mn-cs"/>
                        </a:rPr>
                        <a:t>, </a:t>
                      </a:r>
                      <a:r>
                        <a:rPr lang="ru-RU" sz="1800" b="1" u="none" strike="noStrike" kern="1200" dirty="0" err="1">
                          <a:solidFill>
                            <a:srgbClr val="FF0000"/>
                          </a:solidFill>
                          <a:effectLst/>
                          <a:latin typeface="+mn-lt"/>
                          <a:ea typeface="+mn-ea"/>
                          <a:cs typeface="+mn-cs"/>
                        </a:rPr>
                        <a:t>пп</a:t>
                      </a:r>
                      <a:r>
                        <a:rPr lang="ru-RU" sz="1800" b="1" u="none" strike="noStrike" kern="1200" dirty="0">
                          <a:solidFill>
                            <a:srgbClr val="FF0000"/>
                          </a:solidFill>
                          <a:effectLst/>
                          <a:latin typeface="+mn-lt"/>
                          <a:ea typeface="+mn-ea"/>
                          <a:cs typeface="+mn-cs"/>
                        </a:rPr>
                        <a:t>. 2.2 п. 12 ст. 378.2</a:t>
                      </a:r>
                      <a:r>
                        <a:rPr lang="ru-RU" sz="1800" b="1" kern="1200" dirty="0">
                          <a:solidFill>
                            <a:srgbClr val="FF0000"/>
                          </a:solidFill>
                          <a:effectLst/>
                          <a:latin typeface="+mn-lt"/>
                          <a:ea typeface="+mn-ea"/>
                          <a:cs typeface="+mn-cs"/>
                        </a:rPr>
                        <a:t> НК РФ). </a:t>
                      </a:r>
                      <a:endParaRPr lang="ru-RU" b="1" dirty="0">
                        <a:solidFill>
                          <a:srgbClr val="FF0000"/>
                        </a:solidFill>
                      </a:endParaRPr>
                    </a:p>
                  </a:txBody>
                  <a:tcPr/>
                </a:tc>
                <a:extLst>
                  <a:ext uri="{0D108BD9-81ED-4DB2-BD59-A6C34878D82A}">
                    <a16:rowId xmlns:a16="http://schemas.microsoft.com/office/drawing/2014/main" val="3745259519"/>
                  </a:ext>
                </a:extLst>
              </a:tr>
            </a:tbl>
          </a:graphicData>
        </a:graphic>
      </p:graphicFrame>
    </p:spTree>
    <p:extLst>
      <p:ext uri="{BB962C8B-B14F-4D97-AF65-F5344CB8AC3E}">
        <p14:creationId xmlns:p14="http://schemas.microsoft.com/office/powerpoint/2010/main" val="2151824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1524001" y="1"/>
            <a:ext cx="9144001" cy="723992"/>
          </a:xfrm>
          <a:prstGeom prst="homePlate">
            <a:avLst/>
          </a:prstGeom>
          <a:solidFill>
            <a:srgbClr val="2565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1674019" y="77662"/>
            <a:ext cx="8601075" cy="646331"/>
          </a:xfrm>
          <a:prstGeom prst="rect">
            <a:avLst/>
          </a:prstGeom>
          <a:noFill/>
        </p:spPr>
        <p:txBody>
          <a:bodyPr wrap="square" rtlCol="0">
            <a:spAutoFit/>
          </a:bodyPr>
          <a:lstStyle/>
          <a:p>
            <a:pPr algn="just"/>
            <a:r>
              <a:rPr lang="ru-RU" b="1" cap="all" dirty="0">
                <a:solidFill>
                  <a:schemeClr val="bg1"/>
                </a:solidFill>
                <a:latin typeface="Book Antiqua" panose="02040602050305030304" pitchFamily="18" charset="0"/>
              </a:rPr>
              <a:t>Облагаются ли налогом на имущество организаций объекты незавершенного строительства</a:t>
            </a:r>
          </a:p>
        </p:txBody>
      </p:sp>
      <p:graphicFrame>
        <p:nvGraphicFramePr>
          <p:cNvPr id="3" name="Таблица 4">
            <a:extLst>
              <a:ext uri="{FF2B5EF4-FFF2-40B4-BE49-F238E27FC236}">
                <a16:creationId xmlns:a16="http://schemas.microsoft.com/office/drawing/2014/main" id="{175B304A-DB56-433C-B24A-88969E2F596D}"/>
              </a:ext>
            </a:extLst>
          </p:cNvPr>
          <p:cNvGraphicFramePr>
            <a:graphicFrameLocks noGrp="1"/>
          </p:cNvGraphicFramePr>
          <p:nvPr>
            <p:extLst/>
          </p:nvPr>
        </p:nvGraphicFramePr>
        <p:xfrm>
          <a:off x="1545430" y="723992"/>
          <a:ext cx="9144000" cy="576072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1241088952"/>
                    </a:ext>
                  </a:extLst>
                </a:gridCol>
              </a:tblGrid>
              <a:tr h="658159">
                <a:tc>
                  <a:txBody>
                    <a:bodyPr/>
                    <a:lstStyle/>
                    <a:p>
                      <a:pPr algn="just"/>
                      <a:r>
                        <a:rPr lang="ru-RU" dirty="0"/>
                        <a:t>Объект незавершенного строительства облагается налогом на имущество по кадастровой стоимости, если одновременно выполняются следующие условия (</a:t>
                      </a:r>
                      <a:r>
                        <a:rPr lang="ru-RU" dirty="0" err="1"/>
                        <a:t>пп</a:t>
                      </a:r>
                      <a:r>
                        <a:rPr lang="ru-RU" dirty="0"/>
                        <a:t>. 2 п. 1 ст. 374, п. 2 ст. 375, </a:t>
                      </a:r>
                      <a:r>
                        <a:rPr lang="ru-RU" dirty="0" err="1"/>
                        <a:t>пп</a:t>
                      </a:r>
                      <a:r>
                        <a:rPr lang="ru-RU" dirty="0"/>
                        <a:t>. 4 п. 1, п. 2, </a:t>
                      </a:r>
                      <a:r>
                        <a:rPr lang="ru-RU" dirty="0" err="1"/>
                        <a:t>пп</a:t>
                      </a:r>
                      <a:r>
                        <a:rPr lang="ru-RU" dirty="0"/>
                        <a:t>. 2.1 п. 12 ст. 378.2 НК РФ, Информация ФНС России от 06.07.2021, Письма Минфина России от 25.05.2021 N 03-05-05-01/40072, от 28.04.2020 N 03-05-05-01/34448):</a:t>
                      </a:r>
                    </a:p>
                  </a:txBody>
                  <a:tcPr/>
                </a:tc>
                <a:extLst>
                  <a:ext uri="{0D108BD9-81ED-4DB2-BD59-A6C34878D82A}">
                    <a16:rowId xmlns:a16="http://schemas.microsoft.com/office/drawing/2014/main" val="305585267"/>
                  </a:ext>
                </a:extLst>
              </a:tr>
              <a:tr h="290176">
                <a:tc>
                  <a:txBody>
                    <a:bodyPr/>
                    <a:lstStyle/>
                    <a:p>
                      <a:pPr algn="just"/>
                      <a:r>
                        <a:rPr lang="ru-RU" b="1" dirty="0">
                          <a:solidFill>
                            <a:schemeClr val="tx1"/>
                          </a:solidFill>
                        </a:rPr>
                        <a:t>- объект принадлежит вам на праве собственности (праве хозяйственного ведения) или получен (создан) по концессионному соглашению;</a:t>
                      </a:r>
                    </a:p>
                  </a:txBody>
                  <a:tcPr/>
                </a:tc>
                <a:extLst>
                  <a:ext uri="{0D108BD9-81ED-4DB2-BD59-A6C34878D82A}">
                    <a16:rowId xmlns:a16="http://schemas.microsoft.com/office/drawing/2014/main" val="1349658938"/>
                  </a:ext>
                </a:extLst>
              </a:tr>
              <a:tr h="242215">
                <a:tc>
                  <a:txBody>
                    <a:bodyPr/>
                    <a:lstStyle/>
                    <a:p>
                      <a:r>
                        <a:rPr lang="ru-RU" b="1" dirty="0">
                          <a:solidFill>
                            <a:srgbClr val="FF0000"/>
                          </a:solidFill>
                        </a:rPr>
                        <a:t>- кадастровая стоимость его определена и внесена в ЕГРН;</a:t>
                      </a:r>
                    </a:p>
                  </a:txBody>
                  <a:tcPr/>
                </a:tc>
                <a:extLst>
                  <a:ext uri="{0D108BD9-81ED-4DB2-BD59-A6C34878D82A}">
                    <a16:rowId xmlns:a16="http://schemas.microsoft.com/office/drawing/2014/main" val="3486005266"/>
                  </a:ext>
                </a:extLst>
              </a:tr>
              <a:tr h="658159">
                <a:tc>
                  <a:txBody>
                    <a:bodyPr/>
                    <a:lstStyle/>
                    <a:p>
                      <a:pPr algn="just"/>
                      <a:r>
                        <a:rPr lang="ru-RU" b="1" dirty="0"/>
                        <a:t>- в вашем регионе действует закон, по которому такие объекты облагаются налогом по кадастровой стоимости. Он может быть принят только после утверждения субъектом РФ результатов определения кадастровой стоимости объектов недвижимости.</a:t>
                      </a:r>
                    </a:p>
                  </a:txBody>
                  <a:tcPr/>
                </a:tc>
                <a:extLst>
                  <a:ext uri="{0D108BD9-81ED-4DB2-BD59-A6C34878D82A}">
                    <a16:rowId xmlns:a16="http://schemas.microsoft.com/office/drawing/2014/main" val="3374261524"/>
                  </a:ext>
                </a:extLst>
              </a:tr>
              <a:tr h="658159">
                <a:tc>
                  <a:txBody>
                    <a:bodyPr/>
                    <a:lstStyle/>
                    <a:p>
                      <a:pPr algn="just"/>
                      <a:r>
                        <a:rPr lang="ru-RU" b="1" dirty="0">
                          <a:solidFill>
                            <a:srgbClr val="FF0000"/>
                          </a:solidFill>
                        </a:rPr>
                        <a:t>В данном случае не важны ни назначение земельного участка, на котором расположен объект незавершенного строительства, ни использование его в деятельности (Информация ФНС России от 06.07.2021, Письмо Минфина России от 25.05.2021 N 03-05-05-01/40072).</a:t>
                      </a:r>
                    </a:p>
                  </a:txBody>
                  <a:tcPr/>
                </a:tc>
                <a:extLst>
                  <a:ext uri="{0D108BD9-81ED-4DB2-BD59-A6C34878D82A}">
                    <a16:rowId xmlns:a16="http://schemas.microsoft.com/office/drawing/2014/main" val="3816715021"/>
                  </a:ext>
                </a:extLst>
              </a:tr>
              <a:tr h="658159">
                <a:tc>
                  <a:txBody>
                    <a:bodyPr/>
                    <a:lstStyle/>
                    <a:p>
                      <a:pPr algn="just"/>
                      <a:r>
                        <a:rPr lang="ru-RU" b="1" dirty="0">
                          <a:solidFill>
                            <a:schemeClr val="tx1"/>
                          </a:solidFill>
                        </a:rPr>
                        <a:t>Незавершенный строительством объект недвижимости, по которому не соблюдаются условия для обложения налогом по кадастровой стоимости, не может облагаться исходя из среднегодовой стоимости, поскольку он не признается основным средством (</a:t>
                      </a:r>
                      <a:r>
                        <a:rPr lang="ru-RU" b="1" dirty="0" err="1">
                          <a:solidFill>
                            <a:schemeClr val="tx1"/>
                          </a:solidFill>
                        </a:rPr>
                        <a:t>пп</a:t>
                      </a:r>
                      <a:r>
                        <a:rPr lang="ru-RU" b="1" dirty="0">
                          <a:solidFill>
                            <a:schemeClr val="tx1"/>
                          </a:solidFill>
                        </a:rPr>
                        <a:t>. 1 п. 1 ст. 374 НК РФ).</a:t>
                      </a:r>
                      <a:endParaRPr lang="ru-RU" b="1" dirty="0">
                        <a:solidFill>
                          <a:srgbClr val="FF0000"/>
                        </a:solidFill>
                      </a:endParaRPr>
                    </a:p>
                  </a:txBody>
                  <a:tcPr/>
                </a:tc>
                <a:extLst>
                  <a:ext uri="{0D108BD9-81ED-4DB2-BD59-A6C34878D82A}">
                    <a16:rowId xmlns:a16="http://schemas.microsoft.com/office/drawing/2014/main" val="3023493983"/>
                  </a:ext>
                </a:extLst>
              </a:tr>
            </a:tbl>
          </a:graphicData>
        </a:graphic>
      </p:graphicFrame>
    </p:spTree>
    <p:extLst>
      <p:ext uri="{BB962C8B-B14F-4D97-AF65-F5344CB8AC3E}">
        <p14:creationId xmlns:p14="http://schemas.microsoft.com/office/powerpoint/2010/main" val="2037807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nvPr>
        </p:nvGraphicFramePr>
        <p:xfrm>
          <a:off x="609600" y="274638"/>
          <a:ext cx="10972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бъект 2"/>
          <p:cNvSpPr>
            <a:spLocks noGrp="1"/>
          </p:cNvSpPr>
          <p:nvPr>
            <p:ph sz="half" idx="1"/>
          </p:nvPr>
        </p:nvSpPr>
        <p:spPr>
          <a:xfrm>
            <a:off x="138545" y="1600201"/>
            <a:ext cx="5855855" cy="4525963"/>
          </a:xfrm>
        </p:spPr>
        <p:style>
          <a:lnRef idx="2">
            <a:schemeClr val="accent2"/>
          </a:lnRef>
          <a:fillRef idx="1">
            <a:schemeClr val="lt1"/>
          </a:fillRef>
          <a:effectRef idx="0">
            <a:schemeClr val="accent2"/>
          </a:effectRef>
          <a:fontRef idx="minor">
            <a:schemeClr val="dk1"/>
          </a:fontRef>
        </p:style>
        <p:txBody>
          <a:bodyPr>
            <a:noAutofit/>
          </a:bodyPr>
          <a:lstStyle/>
          <a:p>
            <a:pPr>
              <a:buFont typeface="Wingdings" panose="05000000000000000000" pitchFamily="2" charset="2"/>
              <a:buChar char="q"/>
            </a:pPr>
            <a:r>
              <a:rPr lang="ru-RU" sz="1600" dirty="0">
                <a:solidFill>
                  <a:srgbClr val="000000"/>
                </a:solidFill>
                <a:latin typeface="Arial" panose="020B0604020202020204" pitchFamily="34" charset="0"/>
              </a:rPr>
              <a:t>С учетом сложившейся судебной практики несоразмерность размера штрафа тяжести совершенного правонарушения признается обстоятельством, смягчающим ответственность налогоплательщика за совершение налогового правонарушения.</a:t>
            </a:r>
          </a:p>
          <a:p>
            <a:pPr>
              <a:buFont typeface="Wingdings" panose="05000000000000000000" pitchFamily="2" charset="2"/>
              <a:buChar char="q"/>
            </a:pPr>
            <a:r>
              <a:rPr lang="ru-RU" sz="1600" dirty="0">
                <a:solidFill>
                  <a:srgbClr val="000000"/>
                </a:solidFill>
                <a:latin typeface="Arial" panose="020B0604020202020204" pitchFamily="34" charset="0"/>
              </a:rPr>
              <a:t>При рассмотрении отдельных дел судами установлено, что поскольку налогоплательщик согласился с выявленными налоговым органом нарушениями уплатил в бюджет налог и пени по уточненным декларациям, представленным после обнаружения налоговым органом факта нарушения законодательства о налогах и сборах, то, руководствуясь положениями статей 112, 114 Кодекса, суды посчитали возможным уменьшить примененный к налогоплательщику размер штрафа с учетом принципа соразмерности наказания в два раза.</a:t>
            </a:r>
          </a:p>
          <a:p>
            <a:br>
              <a:rPr lang="ru-RU" sz="1600" dirty="0">
                <a:solidFill>
                  <a:srgbClr val="000000"/>
                </a:solidFill>
                <a:latin typeface="Arial" panose="020B0604020202020204" pitchFamily="34" charset="0"/>
              </a:rPr>
            </a:br>
            <a:endParaRPr lang="ru-RU" sz="1600" dirty="0">
              <a:solidFill>
                <a:srgbClr val="000000"/>
              </a:solidFill>
              <a:latin typeface="Arial" panose="020B0604020202020204" pitchFamily="34" charset="0"/>
            </a:endParaRPr>
          </a:p>
          <a:p>
            <a:pPr marL="0" indent="0">
              <a:buNone/>
            </a:pPr>
            <a:br>
              <a:rPr lang="ru-RU" sz="1800" dirty="0">
                <a:solidFill>
                  <a:srgbClr val="000000"/>
                </a:solidFill>
                <a:latin typeface="Arial" panose="020B0604020202020204" pitchFamily="34" charset="0"/>
              </a:rPr>
            </a:br>
            <a:endParaRPr lang="ru-RU" sz="1800" dirty="0">
              <a:solidFill>
                <a:srgbClr val="000000"/>
              </a:solidFill>
              <a:latin typeface="Arial" panose="020B0604020202020204" pitchFamily="34" charset="0"/>
            </a:endParaRPr>
          </a:p>
        </p:txBody>
      </p:sp>
      <p:sp>
        <p:nvSpPr>
          <p:cNvPr id="4" name="Объект 3"/>
          <p:cNvSpPr>
            <a:spLocks noGrp="1"/>
          </p:cNvSpPr>
          <p:nvPr>
            <p:ph sz="half" idx="2"/>
          </p:nvPr>
        </p:nvSpPr>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lvl="0" algn="just">
              <a:buFont typeface="Wingdings" panose="05000000000000000000" pitchFamily="2" charset="2"/>
              <a:buChar char="q"/>
            </a:pPr>
            <a:r>
              <a:rPr lang="ru-RU" sz="1800" dirty="0">
                <a:solidFill>
                  <a:srgbClr val="000000"/>
                </a:solidFill>
                <a:latin typeface="Arial" panose="020B0604020202020204" pitchFamily="34" charset="0"/>
              </a:rPr>
              <a:t>Высший Арбитражный Суд РФ в Постановлении Пленума от 30.07.2013 № 57 указал, что если при рассмотрении дела, связанного с применением санкции за налоговое правонарушение, будет установлено наличие хотя бы одного из смягчающих ответственность обстоятельств, суд при определении размера подлежащего взысканию штрафа обязан в соответствии с пунктом 3 статьи 114 Кодекса уменьшить его размер не менее чем в два раза по сравнению с предусмотренным соответствующей нормой Кодекса. </a:t>
            </a:r>
          </a:p>
          <a:p>
            <a:pPr lvl="0" algn="just">
              <a:buFont typeface="Wingdings" panose="05000000000000000000" pitchFamily="2" charset="2"/>
              <a:buChar char="q"/>
            </a:pPr>
            <a:r>
              <a:rPr lang="ru-RU" sz="1800" dirty="0">
                <a:solidFill>
                  <a:srgbClr val="000000"/>
                </a:solidFill>
                <a:latin typeface="Arial" panose="020B0604020202020204" pitchFamily="34" charset="0"/>
              </a:rPr>
              <a:t>Учитывая, что пунктом 3 статьи 114 Кодекса установлен лишь минимальный предел снижения налоговой санкции, суд по результатам оценки соответствующих обстоятельств  (например, характера совершенного правонарушения, количества смягчающих ответственность обстоятельств, личности налогоплательщика, его материального положения) вправе уменьшить размер взыскания более чем в два раза.</a:t>
            </a:r>
          </a:p>
          <a:p>
            <a:pPr lvl="0" algn="just">
              <a:buFont typeface="Wingdings" panose="05000000000000000000" pitchFamily="2" charset="2"/>
              <a:buChar char="q"/>
            </a:pPr>
            <a:r>
              <a:rPr lang="ru-RU" sz="1800" dirty="0">
                <a:solidFill>
                  <a:srgbClr val="000000"/>
                </a:solidFill>
                <a:latin typeface="Arial" panose="020B0604020202020204" pitchFamily="34" charset="0"/>
              </a:rPr>
              <a:t>Таким образом, налоговому органу рекомендуется определять меру ответственности за конкретное налоговое правонарушение на основании, комплексного и объективного исследования имеющихся в деле документальны, доказательств и при установлении хотя бы одного из смягчающих ответственность, обстоятельств в соответствии с пунктом 3 статьи 114 Кодекса уменьшать размен установленной Кодексом суммы штрафа не менее, чем в два раза.</a:t>
            </a:r>
          </a:p>
          <a:p>
            <a:pPr marL="0" lvl="0" indent="0" algn="just">
              <a:buNone/>
            </a:pPr>
            <a:endParaRPr lang="ru-RU" sz="1800" dirty="0">
              <a:solidFill>
                <a:srgbClr val="000000"/>
              </a:solidFill>
              <a:latin typeface="Arial" panose="020B0604020202020204" pitchFamily="34" charset="0"/>
            </a:endParaRPr>
          </a:p>
          <a:p>
            <a:endParaRPr lang="ru-RU" dirty="0"/>
          </a:p>
        </p:txBody>
      </p:sp>
      <p:sp>
        <p:nvSpPr>
          <p:cNvPr id="2" name="Номер слайда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5C68B6-61C2-468F-89AB-4B9F7531AA68}"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ru-RU"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55520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50971"/>
          </a:xfrm>
        </p:spPr>
        <p:txBody>
          <a:bodyPr>
            <a:normAutofit fontScale="90000"/>
          </a:bodyPr>
          <a:lstStyle/>
          <a:p>
            <a:r>
              <a:rPr lang="ru-RU" dirty="0"/>
              <a:t>Штраф </a:t>
            </a:r>
          </a:p>
        </p:txBody>
      </p:sp>
      <p:sp>
        <p:nvSpPr>
          <p:cNvPr id="3" name="Объект 2"/>
          <p:cNvSpPr>
            <a:spLocks noGrp="1"/>
          </p:cNvSpPr>
          <p:nvPr>
            <p:ph idx="1"/>
          </p:nvPr>
        </p:nvSpPr>
        <p:spPr>
          <a:xfrm>
            <a:off x="838200" y="716095"/>
            <a:ext cx="10515600" cy="6004193"/>
          </a:xfrm>
        </p:spPr>
        <p:txBody>
          <a:bodyPr>
            <a:normAutofit fontScale="70000" lnSpcReduction="20000"/>
          </a:bodyPr>
          <a:lstStyle/>
          <a:p>
            <a:r>
              <a:rPr lang="ru-RU" sz="2200" dirty="0">
                <a:hlinkClick r:id="rId2"/>
              </a:rPr>
              <a:t>АС Восточно-Сибирского округа от 05.12.2018 № А19-19455/2017</a:t>
            </a:r>
            <a:r>
              <a:rPr lang="ru-RU" sz="2200" dirty="0"/>
              <a:t> вина компании определяется в зависимости от вины ее должностных лиц (</a:t>
            </a:r>
            <a:r>
              <a:rPr lang="ru-RU" sz="2200" dirty="0">
                <a:hlinkClick r:id="rId3"/>
              </a:rPr>
              <a:t>п. 4 ст. 110 НК</a:t>
            </a:r>
            <a:r>
              <a:rPr lang="ru-RU" sz="2200" dirty="0"/>
              <a:t>). Инспекция обязана установить, кто из сотрудников компании организовал схему по намеренному уходу от налогов, то есть знал о фиктивности </a:t>
            </a:r>
            <a:r>
              <a:rPr lang="ru-RU" sz="2200" dirty="0" err="1"/>
              <a:t>первички</a:t>
            </a:r>
            <a:r>
              <a:rPr lang="ru-RU" sz="2200" dirty="0"/>
              <a:t>.</a:t>
            </a:r>
          </a:p>
          <a:p>
            <a:r>
              <a:rPr lang="ru-RU" sz="2200" dirty="0"/>
              <a:t>Суд подчеркнул, что ни в акте, ни в решении инспекции нет такой информации. Кроме того, нет сведений, какие именно виновные действия свидетельствуют об умысле. Налоговики не указали, кто из сотрудников сам заполнял счета-фактуры от имени контрагента.</a:t>
            </a:r>
          </a:p>
          <a:p>
            <a:r>
              <a:rPr lang="ru-RU" sz="2200" dirty="0"/>
              <a:t>Арбитры пришли к выводу, что 40-процентный штраф неправомерен, они снизили размер штрафа. Повышенные санкции нельзя предъявлять только из-за нарушений контрагентов и неосмотрительности (</a:t>
            </a:r>
            <a:r>
              <a:rPr lang="ru-RU" sz="2200" dirty="0">
                <a:hlinkClick r:id="rId4"/>
              </a:rPr>
              <a:t>постановление АС Поволжского округа от 14.02.2019 № А55-1230/2018</a:t>
            </a:r>
            <a:r>
              <a:rPr lang="ru-RU" sz="2200" dirty="0"/>
              <a:t>). К аналогичным выводам суды приходили и ранее (постановления АС Волго-Вятского от 07.03.2018 № А82-9857/2016, </a:t>
            </a:r>
            <a:r>
              <a:rPr lang="ru-RU" sz="2200" dirty="0">
                <a:hlinkClick r:id="rId5"/>
              </a:rPr>
              <a:t>Северо-Западного от 20.08.2018 № А21-4555/2017</a:t>
            </a:r>
            <a:r>
              <a:rPr lang="ru-RU" sz="2200" dirty="0"/>
              <a:t> округов). Из документов инспекции не ясно, кто именно организовал схему по уходу от налогов. Кассация отменила решения нижестоящих судебных инстанций, проверяющие незаконно предъявили повышенный штраф (</a:t>
            </a:r>
            <a:r>
              <a:rPr lang="ru-RU" sz="2200" dirty="0">
                <a:hlinkClick r:id="rId6"/>
              </a:rPr>
              <a:t>постановление АС Поволжского округа от 08.02.2019 № А65-14053/2018</a:t>
            </a:r>
            <a:r>
              <a:rPr lang="ru-RU" sz="2200" dirty="0"/>
              <a:t>).</a:t>
            </a:r>
          </a:p>
          <a:p>
            <a:r>
              <a:rPr lang="ru-RU" sz="2200" dirty="0"/>
              <a:t>об умысле свидетельствует непредставление пояснений об осмотрительности. Суд подчеркнул, что неосторожность при выборе контрагента нельзя приравнять к умыслу (</a:t>
            </a:r>
            <a:r>
              <a:rPr lang="ru-RU" sz="2200" dirty="0">
                <a:hlinkClick r:id="rId7"/>
              </a:rPr>
              <a:t>постановление АС Западно-Сибирского округа от 08.06.2016 № А67-2504/2015</a:t>
            </a:r>
            <a:r>
              <a:rPr lang="ru-RU" sz="2200" dirty="0"/>
              <a:t>).</a:t>
            </a:r>
          </a:p>
          <a:p>
            <a:r>
              <a:rPr lang="ru-RU" sz="2200" b="1" dirty="0"/>
              <a:t>Конституционный суд не раз говорил, что санкции должны быть справедливыми и соразмерными (постановления </a:t>
            </a:r>
            <a:r>
              <a:rPr lang="ru-RU" sz="2200" b="1" dirty="0">
                <a:hlinkClick r:id="rId8"/>
              </a:rPr>
              <a:t>от 25.02.2014 № 4‑П</a:t>
            </a:r>
            <a:r>
              <a:rPr lang="ru-RU" sz="2200" b="1" dirty="0"/>
              <a:t>, </a:t>
            </a:r>
            <a:r>
              <a:rPr lang="ru-RU" sz="2200" b="1" dirty="0">
                <a:hlinkClick r:id="rId9"/>
              </a:rPr>
              <a:t>от 14.02.2013 № 4‑П</a:t>
            </a:r>
            <a:r>
              <a:rPr lang="ru-RU" sz="2200" b="1" dirty="0"/>
              <a:t>)</a:t>
            </a:r>
            <a:r>
              <a:rPr lang="ru-RU" sz="2400" dirty="0"/>
              <a:t> Наличие отягчающих обстоятельств не мешает учесть смягчающие обстоятельства (). Чем больше вы заявите смягчающих обстоятельств, тем меньше будет штраф. Даже </a:t>
            </a:r>
            <a:r>
              <a:rPr lang="ru-RU" sz="2400" dirty="0" err="1"/>
              <a:t>налчие</a:t>
            </a:r>
            <a:r>
              <a:rPr lang="ru-RU" sz="2400" dirty="0"/>
              <a:t> умысла не помешает снизить штраф (</a:t>
            </a:r>
            <a:r>
              <a:rPr lang="ru-RU" sz="2400" dirty="0">
                <a:hlinkClick r:id="rId10"/>
              </a:rPr>
              <a:t>постановление АС Западно-Сибирского округа от 13.11.2019 № А27-23267/2018</a:t>
            </a:r>
            <a:r>
              <a:rPr lang="ru-RU" sz="2400" dirty="0"/>
              <a:t>, </a:t>
            </a:r>
            <a:r>
              <a:rPr lang="ru-RU" sz="2400" dirty="0">
                <a:hlinkClick r:id="rId11"/>
              </a:rPr>
              <a:t>письмо ФНС от 12.05.2020 № БВ-4-7/7751@</a:t>
            </a:r>
            <a:r>
              <a:rPr lang="ru-RU" sz="2400" dirty="0"/>
              <a:t>).</a:t>
            </a:r>
          </a:p>
          <a:p>
            <a:r>
              <a:rPr lang="ru-RU" sz="2400" dirty="0"/>
              <a:t>  арбитражный суд не вправе переквалифицировать налоговое правонарушение с п. 3 ст. 122 НК РФ на п. 1 ст. 122 НК РФ, </a:t>
            </a:r>
            <a:r>
              <a:rPr lang="ru-RU" sz="2400" dirty="0">
                <a:hlinkClick r:id="rId12"/>
              </a:rPr>
              <a:t>13 ААС от 10.05.2018 по делу № А21–4555/2017,</a:t>
            </a:r>
            <a:br>
              <a:rPr lang="ru-RU" sz="2400" dirty="0">
                <a:hlinkClick r:id="rId12"/>
              </a:rPr>
            </a:br>
            <a:r>
              <a:rPr lang="ru-RU" sz="2400" dirty="0">
                <a:hlinkClick r:id="rId12"/>
              </a:rPr>
              <a:t>ООО "Абсолют")</a:t>
            </a:r>
            <a:endParaRPr lang="ru-RU" sz="2400" dirty="0"/>
          </a:p>
          <a:p>
            <a:r>
              <a:rPr lang="ru-RU" sz="1800" dirty="0"/>
              <a:t>Если ИФНС уже значительно снизили штраф, суд оставит ходатайство об уменьшении санкций без удовлетворения (</a:t>
            </a:r>
            <a:r>
              <a:rPr lang="ru-RU" sz="1800" u="sng" dirty="0">
                <a:hlinkClick r:id="rId13"/>
              </a:rPr>
              <a:t>постановление Восьмого ААС от 27.12.2019 № А70-6888/2019</a:t>
            </a:r>
            <a:r>
              <a:rPr lang="ru-RU" sz="1800" dirty="0"/>
              <a:t>). </a:t>
            </a:r>
          </a:p>
          <a:p>
            <a:r>
              <a:rPr lang="ru-RU" sz="1800" b="1" dirty="0"/>
              <a:t>отягощающие обстоятельства не препятствуют применять смягчающие </a:t>
            </a:r>
            <a:r>
              <a:rPr lang="ru-RU" sz="1800" dirty="0">
                <a:hlinkClick r:id="rId14"/>
              </a:rPr>
              <a:t>АС Поволжского округа от 27.05.2019 № А12-4557/2018</a:t>
            </a:r>
            <a:r>
              <a:rPr lang="ru-RU" sz="1800" dirty="0"/>
              <a:t>, (</a:t>
            </a:r>
            <a:r>
              <a:rPr lang="ru-RU" sz="1800" u="sng" dirty="0">
                <a:hlinkClick r:id="rId15"/>
              </a:rPr>
              <a:t>постановление АС Центрального округа от 05.07.2018 № А08-9621/2016</a:t>
            </a:r>
            <a:r>
              <a:rPr lang="ru-RU" sz="1800" dirty="0"/>
              <a:t>).</a:t>
            </a:r>
          </a:p>
          <a:p>
            <a:endParaRPr lang="ru-RU" sz="2400" dirty="0"/>
          </a:p>
          <a:p>
            <a:endParaRPr lang="ru-RU" sz="2200" b="1" dirty="0"/>
          </a:p>
          <a:p>
            <a:endParaRPr lang="ru-RU" sz="2200" dirty="0"/>
          </a:p>
          <a:p>
            <a:endParaRPr lang="ru-RU" dirty="0"/>
          </a:p>
        </p:txBody>
      </p:sp>
    </p:spTree>
    <p:extLst>
      <p:ext uri="{BB962C8B-B14F-4D97-AF65-F5344CB8AC3E}">
        <p14:creationId xmlns:p14="http://schemas.microsoft.com/office/powerpoint/2010/main" val="32635173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Штраф в период банкротства</a:t>
            </a:r>
          </a:p>
        </p:txBody>
      </p:sp>
      <p:sp>
        <p:nvSpPr>
          <p:cNvPr id="3" name="Объект 2"/>
          <p:cNvSpPr>
            <a:spLocks noGrp="1"/>
          </p:cNvSpPr>
          <p:nvPr>
            <p:ph sz="half" idx="1"/>
          </p:nvPr>
        </p:nvSpPr>
        <p:spPr/>
        <p:txBody>
          <a:bodyPr>
            <a:normAutofit fontScale="62500" lnSpcReduction="20000"/>
          </a:bodyPr>
          <a:lstStyle/>
          <a:p>
            <a:r>
              <a:rPr lang="ru-RU" dirty="0"/>
              <a:t>Мотивированно ходатайствовать в арбитражных судах о направлении судом запроса в Конституционный Суд РФ о несоответствии </a:t>
            </a:r>
            <a:r>
              <a:rPr lang="ru-RU" dirty="0" err="1"/>
              <a:t>нормоположений</a:t>
            </a:r>
            <a:r>
              <a:rPr lang="ru-RU" dirty="0"/>
              <a:t> </a:t>
            </a:r>
            <a:r>
              <a:rPr lang="ru-RU" dirty="0">
                <a:hlinkClick r:id="rId2"/>
              </a:rPr>
              <a:t>п. 1 ст. 63</a:t>
            </a:r>
            <a:r>
              <a:rPr lang="ru-RU" dirty="0"/>
              <a:t>, </a:t>
            </a:r>
            <a:r>
              <a:rPr lang="ru-RU" dirty="0">
                <a:hlinkClick r:id="rId3"/>
              </a:rPr>
              <a:t>п. 1 ст. 81</a:t>
            </a:r>
            <a:r>
              <a:rPr lang="ru-RU" dirty="0"/>
              <a:t>, </a:t>
            </a:r>
            <a:r>
              <a:rPr lang="ru-RU" dirty="0">
                <a:hlinkClick r:id="rId4"/>
              </a:rPr>
              <a:t>п. 2 ст. 95</a:t>
            </a:r>
            <a:r>
              <a:rPr lang="ru-RU" dirty="0"/>
              <a:t>, </a:t>
            </a:r>
            <a:r>
              <a:rPr lang="ru-RU" dirty="0">
                <a:hlinkClick r:id="rId5"/>
              </a:rPr>
              <a:t>п. 1 ст. 126</a:t>
            </a:r>
            <a:r>
              <a:rPr lang="ru-RU" dirty="0"/>
              <a:t> Закона о банкротстве </a:t>
            </a:r>
            <a:r>
              <a:rPr lang="ru-RU" dirty="0">
                <a:hlinkClick r:id="rId6"/>
              </a:rPr>
              <a:t>Конституции Российской Федерации</a:t>
            </a:r>
            <a:r>
              <a:rPr lang="ru-RU" dirty="0"/>
              <a:t> (</a:t>
            </a:r>
            <a:r>
              <a:rPr lang="ru-RU" dirty="0">
                <a:hlinkClick r:id="rId7"/>
              </a:rPr>
              <a:t>ст. 13</a:t>
            </a:r>
            <a:r>
              <a:rPr lang="ru-RU" dirty="0"/>
              <a:t> АПК РФ), в части нарушения конституционного принципа правовой определенности.</a:t>
            </a:r>
          </a:p>
          <a:p>
            <a:r>
              <a:rPr lang="ru-RU" dirty="0"/>
              <a:t>      3.    Направлять жалобы на нарушение конституционных прав и свобод в Конституционный суд РФ </a:t>
            </a:r>
            <a:r>
              <a:rPr lang="ru-RU" dirty="0" err="1"/>
              <a:t>нормоположениями</a:t>
            </a:r>
            <a:r>
              <a:rPr lang="ru-RU" dirty="0"/>
              <a:t> </a:t>
            </a:r>
            <a:r>
              <a:rPr lang="ru-RU" dirty="0">
                <a:hlinkClick r:id="rId2"/>
              </a:rPr>
              <a:t>п. 1 ст. 63</a:t>
            </a:r>
            <a:r>
              <a:rPr lang="ru-RU" dirty="0"/>
              <a:t>, </a:t>
            </a:r>
            <a:r>
              <a:rPr lang="ru-RU" dirty="0">
                <a:hlinkClick r:id="rId3"/>
              </a:rPr>
              <a:t>п. 1 ст. 81</a:t>
            </a:r>
            <a:r>
              <a:rPr lang="ru-RU" dirty="0"/>
              <a:t>, </a:t>
            </a:r>
            <a:r>
              <a:rPr lang="ru-RU" dirty="0">
                <a:hlinkClick r:id="rId4"/>
              </a:rPr>
              <a:t>п. 2 ст. 95</a:t>
            </a:r>
            <a:r>
              <a:rPr lang="ru-RU" dirty="0"/>
              <a:t>, </a:t>
            </a:r>
            <a:r>
              <a:rPr lang="ru-RU" dirty="0">
                <a:hlinkClick r:id="rId5"/>
              </a:rPr>
              <a:t>п. 1 ст. 126</a:t>
            </a:r>
            <a:r>
              <a:rPr lang="ru-RU" dirty="0"/>
              <a:t> Закона о банкротстве, в части нарушения конституционного принципа правовой определенности (если имеется право на обращение и жалоба допустима в соответствии со ст. 96 и 97 Федерального конституционного закона «О Конституционном Суде Российской Федерации»).</a:t>
            </a:r>
          </a:p>
          <a:p>
            <a:endParaRPr lang="ru-RU" dirty="0"/>
          </a:p>
        </p:txBody>
      </p:sp>
      <p:sp>
        <p:nvSpPr>
          <p:cNvPr id="4" name="Объект 3"/>
          <p:cNvSpPr>
            <a:spLocks noGrp="1"/>
          </p:cNvSpPr>
          <p:nvPr>
            <p:ph sz="half" idx="2"/>
          </p:nvPr>
        </p:nvSpPr>
        <p:spPr/>
        <p:txBody>
          <a:bodyPr>
            <a:normAutofit fontScale="62500" lnSpcReduction="20000"/>
          </a:bodyPr>
          <a:lstStyle/>
          <a:p>
            <a:r>
              <a:rPr lang="ru-RU" dirty="0"/>
              <a:t>Согласно </a:t>
            </a:r>
            <a:r>
              <a:rPr lang="ru-RU" dirty="0">
                <a:hlinkClick r:id="rId2"/>
              </a:rPr>
              <a:t>ст. 63</a:t>
            </a:r>
            <a:r>
              <a:rPr lang="ru-RU" dirty="0"/>
              <a:t> Закона о банкротстве (в ред. </a:t>
            </a:r>
            <a:r>
              <a:rPr lang="ru-RU" dirty="0">
                <a:hlinkClick r:id="rId8"/>
              </a:rPr>
              <a:t>Федерального закона</a:t>
            </a:r>
            <a:r>
              <a:rPr lang="ru-RU" dirty="0"/>
              <a:t> от 29.12.2014 № 482-ФЗ; начало действия с 29.01.2015):</a:t>
            </a:r>
          </a:p>
          <a:p>
            <a:r>
              <a:rPr lang="ru-RU" dirty="0"/>
              <a:t>С даты вынесения арбитражным судом определения о введении наблюдения наступают следующие последствия:</a:t>
            </a:r>
          </a:p>
          <a:p>
            <a:r>
              <a:rPr lang="ru-RU" b="1" dirty="0"/>
              <a:t>не начисляются неустойки (штрафы, пени) и иные финансовые санкции</a:t>
            </a:r>
            <a:r>
              <a:rPr lang="ru-RU" dirty="0"/>
              <a:t> </a:t>
            </a:r>
            <a:r>
              <a:rPr lang="ru-RU" b="1" dirty="0"/>
              <a:t>за неисполнение или ненадлежащее исполнение</a:t>
            </a:r>
            <a:r>
              <a:rPr lang="ru-RU" dirty="0"/>
              <a:t> денежных обязательств и </a:t>
            </a:r>
            <a:r>
              <a:rPr lang="ru-RU" b="1" dirty="0"/>
              <a:t>обязательных платежей</a:t>
            </a:r>
            <a:r>
              <a:rPr lang="ru-RU" dirty="0"/>
              <a:t>, за исключением текущих платежей.</a:t>
            </a:r>
          </a:p>
          <a:p>
            <a:endParaRPr lang="ru-RU" dirty="0"/>
          </a:p>
        </p:txBody>
      </p:sp>
    </p:spTree>
    <p:extLst>
      <p:ext uri="{BB962C8B-B14F-4D97-AF65-F5344CB8AC3E}">
        <p14:creationId xmlns:p14="http://schemas.microsoft.com/office/powerpoint/2010/main" val="27135680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69611"/>
          </a:xfrm>
        </p:spPr>
        <p:txBody>
          <a:bodyPr>
            <a:normAutofit/>
          </a:bodyPr>
          <a:lstStyle/>
          <a:p>
            <a:r>
              <a:rPr lang="ru-RU" dirty="0"/>
              <a:t>Штрафы в налоговом споре</a:t>
            </a:r>
          </a:p>
        </p:txBody>
      </p:sp>
      <p:sp>
        <p:nvSpPr>
          <p:cNvPr id="3" name="Содержимое 2"/>
          <p:cNvSpPr>
            <a:spLocks noGrp="1"/>
          </p:cNvSpPr>
          <p:nvPr>
            <p:ph idx="1"/>
          </p:nvPr>
        </p:nvSpPr>
        <p:spPr>
          <a:xfrm>
            <a:off x="539827" y="1134737"/>
            <a:ext cx="11215171" cy="5277080"/>
          </a:xfrm>
        </p:spPr>
        <p:txBody>
          <a:bodyPr>
            <a:normAutofit fontScale="32500" lnSpcReduction="20000"/>
          </a:bodyPr>
          <a:lstStyle/>
          <a:p>
            <a:pPr fontAlgn="base"/>
            <a:r>
              <a:rPr lang="ru-RU" sz="4300" b="1" dirty="0">
                <a:solidFill>
                  <a:srgbClr val="FF0000"/>
                </a:solidFill>
              </a:rPr>
              <a:t>Если компания признана виновной в совершении налогового правонарушения, суд может снизить размер штрафа, но не свести его к нулю. </a:t>
            </a:r>
            <a:r>
              <a:rPr lang="ru-RU" sz="4300" dirty="0">
                <a:solidFill>
                  <a:srgbClr val="FF0000"/>
                </a:solidFill>
              </a:rPr>
              <a:t> </a:t>
            </a:r>
            <a:r>
              <a:rPr lang="ru-RU" sz="3700" u="sng" dirty="0">
                <a:solidFill>
                  <a:srgbClr val="FF0000"/>
                </a:solidFill>
                <a:hlinkClick r:id="rId2"/>
              </a:rPr>
              <a:t>Определение ВС от 05.02.2019 № 309-КГ18-14683</a:t>
            </a:r>
            <a:endParaRPr lang="ru-RU" sz="3700" dirty="0">
              <a:solidFill>
                <a:srgbClr val="FF0000"/>
              </a:solidFill>
            </a:endParaRPr>
          </a:p>
          <a:p>
            <a:r>
              <a:rPr lang="ru-RU" sz="3700" b="1" dirty="0"/>
              <a:t>. </a:t>
            </a:r>
            <a:r>
              <a:rPr lang="ru-RU" sz="3700" b="1" dirty="0" err="1"/>
              <a:t>Ст</a:t>
            </a:r>
            <a:r>
              <a:rPr lang="ru-RU" sz="3700" b="1" dirty="0"/>
              <a:t> 112 НК РФ – Постановление арбитражного суда Центрального округа от 09.07.2018г № Ф10-2302/2018 по делу № Ф36 – 4553/2017, Постановление Тринадцатого арбитражного суда от 06.07.2018 № 13АП-12359/2018 по делу № Ф56-87754/2017, Постановление 7 арбитражного </a:t>
            </a:r>
            <a:r>
              <a:rPr lang="ru-RU" sz="3700" b="1" dirty="0" err="1"/>
              <a:t>аппелляционного</a:t>
            </a:r>
            <a:r>
              <a:rPr lang="ru-RU" sz="3700" b="1" dirty="0"/>
              <a:t> суда от 02.07.2018г. № 07АП-4874/2018 по делу А27-1017/2018  – перечень статьи не является исчерпывающим и суд в праве с учетом конкретных обстоятельств признать в качестве смягчающих обстоятельств прямо не указанные обстоятельства в </a:t>
            </a:r>
            <a:r>
              <a:rPr lang="ru-RU" sz="3700" b="1" dirty="0" err="1"/>
              <a:t>ст</a:t>
            </a:r>
            <a:r>
              <a:rPr lang="ru-RU" sz="3700" b="1" dirty="0"/>
              <a:t> 112 НК РФ</a:t>
            </a:r>
          </a:p>
          <a:p>
            <a:r>
              <a:rPr lang="ru-RU" sz="3700" b="1" dirty="0"/>
              <a:t>Постановление арбитражного суда Западно-Сибирского округа  от 31.01.2017г. № Ф04-6644/ 2016 по делу № Ф27-4936/2016 – право относить те или иные фактические  обстоятельства  не предусмотренные статьей 112 НК РФ  к обстоятельствам смягчающим ответственность НП предоставлено  как налоговому органу при производстве по делу о налоговом правонарушении так и суду. И Суд признал в качестве смягчающих обстоятельств тяжелое финансовое положение.</a:t>
            </a:r>
          </a:p>
          <a:p>
            <a:r>
              <a:rPr lang="ru-RU" sz="3700" b="1" dirty="0"/>
              <a:t>Суд может учитывать неограниченный круг обстоятельств, смягчающий размер ответственности налогоплательщика ( налогового агента), исходя из фактических материалов дела  Постановление Арбитражного суда </a:t>
            </a:r>
            <a:r>
              <a:rPr lang="ru-RU" sz="3700" b="1" dirty="0" err="1"/>
              <a:t>Северро</a:t>
            </a:r>
            <a:r>
              <a:rPr lang="ru-RU" sz="3700" b="1" dirty="0"/>
              <a:t>-Западного округа от 14.04.2017г. № Ф07-2479/2017, Ф07-2486/2-16 по делу  № Ф13-7201/2015</a:t>
            </a:r>
          </a:p>
          <a:p>
            <a:endParaRPr lang="ru-RU" sz="3700" b="1" dirty="0"/>
          </a:p>
          <a:p>
            <a:r>
              <a:rPr lang="ru-RU" sz="3700" b="1" dirty="0"/>
              <a:t>Проверьте период, за который наложили штраф – ст. 120, 122,123 и остальные- Пленум ВАС №57 от 30.06.2013</a:t>
            </a:r>
          </a:p>
          <a:p>
            <a:r>
              <a:rPr lang="ru-RU" sz="3700" b="1" dirty="0"/>
              <a:t>Штраф на авансы не начисляется</a:t>
            </a:r>
            <a:r>
              <a:rPr lang="ru-RU" sz="3700" b="1" dirty="0">
                <a:solidFill>
                  <a:srgbClr val="0070C0"/>
                </a:solidFill>
              </a:rPr>
              <a:t> определение от 18.04.2018 № 305-КГ17-20241</a:t>
            </a:r>
          </a:p>
          <a:p>
            <a:r>
              <a:rPr lang="ru-RU" sz="3700" b="1" dirty="0"/>
              <a:t>Проверить переплату </a:t>
            </a:r>
            <a:r>
              <a:rPr lang="ru-RU" sz="3700" dirty="0">
                <a:hlinkClick r:id="rId3"/>
              </a:rPr>
              <a:t>письмо МФ от 24.10.2017 № 03-02-07/1/69682</a:t>
            </a:r>
            <a:r>
              <a:rPr lang="ru-RU" sz="3700" dirty="0"/>
              <a:t> </a:t>
            </a:r>
            <a:endParaRPr lang="ru-RU" sz="3700" b="1" dirty="0"/>
          </a:p>
          <a:p>
            <a:r>
              <a:rPr lang="ru-RU" sz="3700" dirty="0"/>
              <a:t>Техническая ошибка Конституционный суд решил, что если нет доказательств преднамеренности действий и нарушение допущено в результате технической ошибки, то штрафовать агента нельзя (</a:t>
            </a:r>
            <a:r>
              <a:rPr lang="ru-RU" sz="3700" dirty="0">
                <a:hlinkClick r:id="rId4"/>
              </a:rPr>
              <a:t>постановление от 06.02.2018 № 6-П</a:t>
            </a:r>
            <a:r>
              <a:rPr lang="ru-RU" sz="3700" dirty="0"/>
              <a:t>) КС от 06.02.2018 № 6-П- при несвоевременном перечислении налога штрафа не будет, если правильно исчислил и уплатил  сам налог и пени и Незамедлительно и добросовестно уплачивать недоимку (постановление от 20.04.2017 № Ф09-1922/17</a:t>
            </a:r>
          </a:p>
          <a:p>
            <a:endParaRPr lang="ru-RU" sz="3700" dirty="0"/>
          </a:p>
          <a:p>
            <a:r>
              <a:rPr lang="ru-RU" sz="3700" dirty="0"/>
              <a:t>Минфин считает, что компания освобождается от ответственности, только если она получила ответ на свой собственный запрос (письмо от 20.07.2009 № 03-01-11/4–176). Но суды подчеркивают, что освобождение действует в отношении всех нарушителей, которые следовали разъяснениям Минфина (к примеру, постановления ФАС Московского округа от 14.05.2014 № Ф05-3824/14, Президиума ВАС от 30.11.2010 № ВАС-4350/10).</a:t>
            </a:r>
          </a:p>
          <a:p>
            <a:r>
              <a:rPr lang="ru-RU" sz="3700" dirty="0"/>
              <a:t>АС Восточно-Сибирского округа указал, что проверяющие не установили, какие именно лица умышленно совершили вмененное нарушение. Они не доказали, что действия компании и контрагентов согласованы. Кроме того, они не доказали, что общество осознавало противоправный характер своих действий, желало либо сознательно допускало наступление вредных последствий (постановление от 28.11.2017 № Ф02-6341/2017).</a:t>
            </a:r>
          </a:p>
        </p:txBody>
      </p:sp>
    </p:spTree>
    <p:extLst>
      <p:ext uri="{BB962C8B-B14F-4D97-AF65-F5344CB8AC3E}">
        <p14:creationId xmlns:p14="http://schemas.microsoft.com/office/powerpoint/2010/main" val="16332555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Штраф одновременно по ст. 119 НК РФ и 122 НК РФ невозможен???? ВС РФ № 308-ЭС22-1936 от 26 августа 2022 г. Дело </a:t>
            </a:r>
            <a:r>
              <a:rPr lang="ru-RU" dirty="0" err="1"/>
              <a:t>No</a:t>
            </a:r>
            <a:r>
              <a:rPr lang="ru-RU" dirty="0"/>
              <a:t> А32-17746/2020 по делу индивидуального предпринимателя Е.В. </a:t>
            </a:r>
            <a:r>
              <a:rPr lang="ru-RU" dirty="0" err="1"/>
              <a:t>Адонина</a:t>
            </a:r>
            <a:r>
              <a:rPr lang="ru-RU" dirty="0"/>
              <a:t>.</a:t>
            </a:r>
          </a:p>
          <a:p>
            <a:endParaRPr lang="ru-RU" dirty="0"/>
          </a:p>
        </p:txBody>
      </p:sp>
    </p:spTree>
    <p:extLst>
      <p:ext uri="{BB962C8B-B14F-4D97-AF65-F5344CB8AC3E}">
        <p14:creationId xmlns:p14="http://schemas.microsoft.com/office/powerpoint/2010/main" val="29394869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u-RU" sz="2200" dirty="0"/>
            </a:br>
            <a:br>
              <a:rPr lang="ru-RU" sz="2200" dirty="0"/>
            </a:br>
            <a:r>
              <a:rPr lang="ru-RU" sz="2200" dirty="0"/>
              <a:t>Суд может учитывать неограниченный круг обстоятельств, смягчающий размер ответственности налогоплательщика, исходя из фактических материалов дела  АС СЗО от 14.04.2017г. № Ф07-2479/2017, Ф07-2486/2-16 по делу  № Ф13-7201/2015</a:t>
            </a:r>
            <a:br>
              <a:rPr lang="ru-RU" dirty="0"/>
            </a:br>
            <a:endParaRPr lang="ru-RU" dirty="0"/>
          </a:p>
        </p:txBody>
      </p:sp>
      <p:sp>
        <p:nvSpPr>
          <p:cNvPr id="3" name="Содержимое 2"/>
          <p:cNvSpPr>
            <a:spLocks noGrp="1"/>
          </p:cNvSpPr>
          <p:nvPr>
            <p:ph idx="1"/>
          </p:nvPr>
        </p:nvSpPr>
        <p:spPr/>
        <p:txBody>
          <a:bodyPr>
            <a:normAutofit fontScale="70000" lnSpcReduction="20000"/>
          </a:bodyPr>
          <a:lstStyle/>
          <a:p>
            <a:r>
              <a:rPr lang="ru-RU" sz="5600" b="1" dirty="0"/>
              <a:t>1) Привлечение к налоговой ответственности впервые за данное правонарушение</a:t>
            </a:r>
            <a:r>
              <a:rPr lang="ru-RU" dirty="0"/>
              <a:t>. Определение Верховного суда РФ от 18.09.2017г. № 303-КГ17-12676 по делу № Ф59-4805/2016 – признали социально значимость деятельности заявителя (подача тепла), привлечение к налоговой ответственности за налоговое правонарушение впервые, тяжелое финансовое положение</a:t>
            </a:r>
          </a:p>
          <a:p>
            <a:r>
              <a:rPr lang="ru-RU" dirty="0"/>
              <a:t>В арбитражных судах учитывают геополитическую обстановку.</a:t>
            </a:r>
          </a:p>
          <a:p>
            <a:br>
              <a:rPr lang="ru-RU" dirty="0"/>
            </a:br>
            <a:endParaRPr lang="ru-RU" dirty="0"/>
          </a:p>
          <a:p>
            <a:r>
              <a:rPr lang="ru-RU" b="1" dirty="0"/>
              <a:t>ПОЛИТИКА</a:t>
            </a:r>
            <a:r>
              <a:rPr lang="ru-RU" dirty="0"/>
              <a:t> «Принимая во внимание складывающуюся сложную экономическую и геополитическую ситуацию в РФ и в мире, что повлекло, в том числе, повышение ставки рефинансирования Центробанком, суд считает примененные штрафные санкции по п. 3 ст. 122 НК РФ несоразмерными по отношению к вменяемому правонарушению и сумме доначисленного налога».</a:t>
            </a:r>
          </a:p>
          <a:p>
            <a:r>
              <a:rPr lang="ru-RU" dirty="0"/>
              <a:t>Штраф за налоговое правонарушение снижен в пять раз! </a:t>
            </a:r>
          </a:p>
          <a:p>
            <a:r>
              <a:rPr lang="ru-RU" dirty="0"/>
              <a:t>Решение Арбитражного суда Алтайского края от 17.11.2022 по делу № А03-6649/2022.</a:t>
            </a:r>
          </a:p>
          <a:p>
            <a:endParaRPr lang="ru-RU" dirty="0"/>
          </a:p>
          <a:p>
            <a:endParaRPr lang="ru-RU" dirty="0"/>
          </a:p>
        </p:txBody>
      </p:sp>
    </p:spTree>
    <p:extLst>
      <p:ext uri="{BB962C8B-B14F-4D97-AF65-F5344CB8AC3E}">
        <p14:creationId xmlns:p14="http://schemas.microsoft.com/office/powerpoint/2010/main" val="65014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a:t>
            </a:r>
          </a:p>
        </p:txBody>
      </p:sp>
      <p:sp>
        <p:nvSpPr>
          <p:cNvPr id="3" name="Объект 2"/>
          <p:cNvSpPr>
            <a:spLocks noGrp="1"/>
          </p:cNvSpPr>
          <p:nvPr>
            <p:ph idx="1"/>
          </p:nvPr>
        </p:nvSpPr>
        <p:spPr/>
        <p:txBody>
          <a:bodyPr>
            <a:normAutofit fontScale="55000" lnSpcReduction="20000"/>
          </a:bodyPr>
          <a:lstStyle/>
          <a:p>
            <a:r>
              <a:rPr lang="ru-RU" b="1" dirty="0"/>
              <a:t>ПРИКАЗ от 8 июня 2021 г. N ЕД-7-4/551@ ОБ УТВЕРЖДЕНИИ ПОЛОЖЕНИЯ О МЕЖРЕГИОНАЛЬНОЙ ИНСПЕКЦИИ ФЕДЕРАЛЬНОЙ НАЛОГОВОЙ СЛУЖБЫПО ЦЕНТРАЛИЗОВАННОЙ ОБРАБОТКЕ ДАННЫХ N 4</a:t>
            </a:r>
          </a:p>
          <a:p>
            <a:r>
              <a:rPr lang="ru-RU" sz="3300" b="1" dirty="0">
                <a:solidFill>
                  <a:srgbClr val="FF0000"/>
                </a:solidFill>
              </a:rPr>
              <a:t>Налоговая оговорка - поставщик компенсирует потери по решению и акту инспекторов. Значит, контракт позволяет требовать возмещения и при добровольном отказе от вычета </a:t>
            </a:r>
            <a:r>
              <a:rPr lang="ru-RU" sz="3300" b="1" dirty="0">
                <a:solidFill>
                  <a:srgbClr val="FF0000"/>
                </a:solidFill>
                <a:hlinkClick r:id="rId2">
                  <a:extLst>
                    <a:ext uri="{A12FA001-AC4F-418D-AE19-62706E023703}">
                      <ahyp:hlinkClr xmlns:ahyp="http://schemas.microsoft.com/office/drawing/2018/hyperlinkcolor" val="tx"/>
                    </a:ext>
                  </a:extLst>
                </a:hlinkClick>
              </a:rPr>
              <a:t> ВС  РФ от 24.01.2022 № 310-ЭС21-26455</a:t>
            </a:r>
            <a:endParaRPr lang="ru-RU" sz="3300" b="1" dirty="0">
              <a:solidFill>
                <a:srgbClr val="FF0000"/>
              </a:solidFill>
            </a:endParaRPr>
          </a:p>
          <a:p>
            <a:r>
              <a:rPr lang="ru-RU" dirty="0"/>
              <a:t>В ЕГРЮЛ много кодов, например 30. Это приводит к тому, что у покупателей снимают вычеты по НДС и расходы (определение ВС от 16.08.2022 № А63-19306/2020).  Проверяйте коды. Добавить- в ИФНС заявление № Р13014 (</a:t>
            </a:r>
            <a:r>
              <a:rPr lang="ru-RU" dirty="0">
                <a:hlinkClick r:id="rId3"/>
              </a:rPr>
              <a:t>приложение № 4 к приказу ФНС от 31.08.2020 № ЕД-7-14/617</a:t>
            </a:r>
            <a:r>
              <a:rPr lang="ru-RU" dirty="0"/>
              <a:t>). </a:t>
            </a:r>
          </a:p>
          <a:p>
            <a:endParaRPr lang="ru-RU" dirty="0"/>
          </a:p>
          <a:p>
            <a:r>
              <a:rPr lang="ru-RU" dirty="0"/>
              <a:t>Если вы перечисляете предпринимателю доходы по другой деятельности, нужно выполнять обязанности налогового агента по НДФЛ (</a:t>
            </a:r>
            <a:r>
              <a:rPr lang="ru-RU" dirty="0">
                <a:hlinkClick r:id="rId4"/>
              </a:rPr>
              <a:t>письмо Минфина от 12.01.2022 № 03-04-06/824</a:t>
            </a:r>
            <a:r>
              <a:rPr lang="ru-RU" dirty="0"/>
              <a:t>)</a:t>
            </a:r>
          </a:p>
          <a:p>
            <a:br>
              <a:rPr lang="ru-RU" dirty="0"/>
            </a:br>
            <a:r>
              <a:rPr lang="ru-RU" b="1" dirty="0"/>
              <a:t>Если недоимка признана безнадёжной к взысканию налоговыми органами, то ее нельзя взыскать с физического лица по иску о возмещении вреда, причиненного РФ (по ст.1064 ГК РФ) КС РФ от 02.07.2020 № 32-П</a:t>
            </a:r>
          </a:p>
          <a:p>
            <a:r>
              <a:rPr lang="ru-RU" dirty="0"/>
              <a:t>Как делиться налоговой тайной? Форма согласия- письмо ФНС России от 29.08.22 №АБ-4-19/11332 Можно установить срок, а также дифференцировать сведения по кодам и что-то сделать открытыми для всех! Удобно! Если вспомнить возможность бизнеса добавлять в личном кабинете контрагентов в друзья, то совсем для белых и прозрачных прекрасная жизнь настает</a:t>
            </a:r>
          </a:p>
          <a:p>
            <a:endParaRPr lang="ru-RU" dirty="0"/>
          </a:p>
          <a:p>
            <a:endParaRPr lang="ru-RU" dirty="0"/>
          </a:p>
          <a:p>
            <a:pPr fontAlgn="base"/>
            <a:endParaRPr lang="ru-RU" dirty="0"/>
          </a:p>
        </p:txBody>
      </p:sp>
    </p:spTree>
    <p:extLst>
      <p:ext uri="{BB962C8B-B14F-4D97-AF65-F5344CB8AC3E}">
        <p14:creationId xmlns:p14="http://schemas.microsoft.com/office/powerpoint/2010/main" val="18532897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051B12-4F0C-41E3-B359-08E3B42AE8C6}"/>
              </a:ext>
            </a:extLst>
          </p:cNvPr>
          <p:cNvSpPr>
            <a:spLocks noGrp="1"/>
          </p:cNvSpPr>
          <p:nvPr>
            <p:ph type="title"/>
          </p:nvPr>
        </p:nvSpPr>
        <p:spPr/>
        <p:txBody>
          <a:bodyPr/>
          <a:lstStyle/>
          <a:p>
            <a:r>
              <a:rPr lang="ru-RU" dirty="0"/>
              <a:t>Штрафы в налоговом споре</a:t>
            </a:r>
          </a:p>
        </p:txBody>
      </p:sp>
      <p:sp>
        <p:nvSpPr>
          <p:cNvPr id="3" name="Объект 2">
            <a:extLst>
              <a:ext uri="{FF2B5EF4-FFF2-40B4-BE49-F238E27FC236}">
                <a16:creationId xmlns:a16="http://schemas.microsoft.com/office/drawing/2014/main" id="{7F0B0FD7-4A5A-4964-BE1C-AE50C743D012}"/>
              </a:ext>
            </a:extLst>
          </p:cNvPr>
          <p:cNvSpPr>
            <a:spLocks noGrp="1"/>
          </p:cNvSpPr>
          <p:nvPr>
            <p:ph idx="1"/>
          </p:nvPr>
        </p:nvSpPr>
        <p:spPr/>
        <p:txBody>
          <a:bodyPr>
            <a:normAutofit fontScale="47500" lnSpcReduction="20000"/>
          </a:bodyPr>
          <a:lstStyle/>
          <a:p>
            <a:r>
              <a:rPr lang="ru-RU" b="1" dirty="0"/>
              <a:t>2) отсутствие умысла (постановление АС Северо-Кавказского округа от 24.05.2017 № Ф08-3144/2017)</a:t>
            </a:r>
          </a:p>
          <a:p>
            <a:r>
              <a:rPr lang="ru-RU" b="1" dirty="0"/>
              <a:t>3) Проявление максимальной степени осмотрительности и осторожности при выборе в качестве контрагентов, что подтверждается представленными документами. </a:t>
            </a:r>
          </a:p>
          <a:p>
            <a:r>
              <a:rPr lang="ru-RU" b="1" dirty="0"/>
              <a:t>3) Выполнение письменных разъяснений ведомств по вопросам налогообложения — обстоятельство, </a:t>
            </a:r>
            <a:r>
              <a:rPr lang="ru-RU" b="1" dirty="0">
                <a:solidFill>
                  <a:srgbClr val="FF0000"/>
                </a:solidFill>
              </a:rPr>
              <a:t>исключающее вину </a:t>
            </a:r>
            <a:r>
              <a:rPr lang="ru-RU" b="1" dirty="0"/>
              <a:t>компании (подп. 3 п. 1 ст. 111 НК, постановление АС Северо-Западного округа от 22.09.2016 № Ф07-7001/2016). 4) Наличие благодарностей </a:t>
            </a:r>
          </a:p>
          <a:p>
            <a:r>
              <a:rPr lang="ru-RU" dirty="0"/>
              <a:t>5) </a:t>
            </a:r>
            <a:r>
              <a:rPr lang="ru-RU" b="1" dirty="0"/>
              <a:t>наказание несоразмерно тяжести совершенного нарушения</a:t>
            </a:r>
            <a:r>
              <a:rPr lang="ru-RU" dirty="0"/>
              <a:t>. Контролеры не доказали, что компания причинила ущерб государству или третьим лицам. постановление АС Поволжского округа от 28.03.2018 № Ф06-31642/2018  или штраф несоразмерен тяжести нарушения, тяжелое </a:t>
            </a:r>
            <a:r>
              <a:rPr lang="ru-RU" dirty="0" err="1"/>
              <a:t>фин</a:t>
            </a:r>
            <a:r>
              <a:rPr lang="ru-RU" dirty="0"/>
              <a:t> состояние, наличие положительной репутации, (постановление АС Западно-Сибирского округа от 25.01.2017 № Ф04-6685/2016)</a:t>
            </a:r>
          </a:p>
          <a:p>
            <a:r>
              <a:rPr lang="ru-RU" dirty="0"/>
              <a:t>6) </a:t>
            </a:r>
            <a:r>
              <a:rPr lang="ru-RU" b="1" dirty="0"/>
              <a:t>Тяжелое материальное положение- </a:t>
            </a:r>
            <a:r>
              <a:rPr lang="ru-RU" dirty="0"/>
              <a:t>наличием дебиторской и кредиторской задолженности,  наличием обязательств по выплате з/п (расчет, аналитические регистры и т.п.),  незначительным остатком денег на счете (выписка банка),  расчетом финансового положения в случае уплаты всех налогов, пени, штрафа,  наличием задолженности по коммунальным платежам, арендным платежам, по оплате лизинговых платежей, процентов по кредитам (регистры бухгалтерского учета),  наличием убытков по предыдущим годам в качестве финансового результата, результатами анализа (динамики) нескольких лет, свидетельствующими о снижении прибыли предприятия,  наличием неисполненных обязательств по подписанным контрактам.</a:t>
            </a:r>
          </a:p>
          <a:p>
            <a:r>
              <a:rPr lang="ru-RU" b="1" dirty="0"/>
              <a:t>КРОМЕ НДФЛ 12 </a:t>
            </a:r>
            <a:r>
              <a:rPr lang="ru-RU" dirty="0"/>
              <a:t>ААС от 15.02.2019 № А12-24160/2018</a:t>
            </a:r>
            <a:r>
              <a:rPr lang="ru-RU" b="1" dirty="0"/>
              <a:t> </a:t>
            </a:r>
            <a:r>
              <a:rPr lang="ru-RU" dirty="0"/>
              <a:t>АС Западно-Сибирского округа  от 31.01.2017г. № Ф04-6644/ 2016 по делу № Ф27-4936/2016,  Постановление арбитражного суда Северо-Западного округа  от 01.03.2018г. № ф07-507/2018 по делу № А66-1817/2017</a:t>
            </a:r>
          </a:p>
          <a:p>
            <a:r>
              <a:rPr lang="ru-RU" dirty="0"/>
              <a:t>7</a:t>
            </a:r>
            <a:r>
              <a:rPr lang="ru-RU" b="1" dirty="0"/>
              <a:t>) статус субъекта малого предпринимательства </a:t>
            </a:r>
            <a:r>
              <a:rPr lang="ru-RU" dirty="0">
                <a:hlinkClick r:id="rId2"/>
              </a:rPr>
              <a:t>АС Удмуртской Республики от 15.02.2019 № А71-22593/2018</a:t>
            </a:r>
            <a:endParaRPr lang="ru-RU" dirty="0"/>
          </a:p>
          <a:p>
            <a:r>
              <a:rPr lang="ru-RU" b="1" dirty="0"/>
              <a:t>8) Сдать </a:t>
            </a:r>
            <a:r>
              <a:rPr lang="ru-RU" b="1" dirty="0" err="1"/>
              <a:t>уточненку</a:t>
            </a:r>
            <a:r>
              <a:rPr lang="ru-RU" b="1" dirty="0"/>
              <a:t> и заплатить налог ДО вынесения Решения </a:t>
            </a:r>
            <a:r>
              <a:rPr lang="ru-RU" dirty="0"/>
              <a:t>АС Поволжского округа в постановлении от 01.11.16 № Ф06-14334/2016. - Налогоплательщик признал вину и добровольно уплатил недоимку (</a:t>
            </a:r>
            <a:r>
              <a:rPr lang="ru-RU" dirty="0">
                <a:hlinkClick r:id="rId3"/>
              </a:rPr>
              <a:t>постановление АС Волго-Вятского округа от 02.09.2020 № А38-8335/2019</a:t>
            </a:r>
            <a:r>
              <a:rPr lang="ru-RU" dirty="0"/>
              <a:t>);</a:t>
            </a:r>
          </a:p>
          <a:p>
            <a:endParaRPr lang="ru-RU" dirty="0"/>
          </a:p>
          <a:p>
            <a:endParaRPr lang="ru-RU" dirty="0"/>
          </a:p>
          <a:p>
            <a:endParaRPr lang="ru-RU" dirty="0"/>
          </a:p>
          <a:p>
            <a:endParaRPr lang="ru-RU" dirty="0"/>
          </a:p>
        </p:txBody>
      </p:sp>
    </p:spTree>
    <p:extLst>
      <p:ext uri="{BB962C8B-B14F-4D97-AF65-F5344CB8AC3E}">
        <p14:creationId xmlns:p14="http://schemas.microsoft.com/office/powerpoint/2010/main" val="305481551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438256-D8DC-4C36-A0D8-5929D3689249}"/>
              </a:ext>
            </a:extLst>
          </p:cNvPr>
          <p:cNvSpPr>
            <a:spLocks noGrp="1"/>
          </p:cNvSpPr>
          <p:nvPr>
            <p:ph type="title"/>
          </p:nvPr>
        </p:nvSpPr>
        <p:spPr/>
        <p:txBody>
          <a:bodyPr/>
          <a:lstStyle/>
          <a:p>
            <a:r>
              <a:rPr lang="ru-RU" dirty="0"/>
              <a:t>Штрафы в налоговом споре</a:t>
            </a:r>
          </a:p>
        </p:txBody>
      </p:sp>
      <p:sp>
        <p:nvSpPr>
          <p:cNvPr id="3" name="Объект 2">
            <a:extLst>
              <a:ext uri="{FF2B5EF4-FFF2-40B4-BE49-F238E27FC236}">
                <a16:creationId xmlns:a16="http://schemas.microsoft.com/office/drawing/2014/main" id="{4770D3B0-F935-4B3F-861A-6B4BE867FF9C}"/>
              </a:ext>
            </a:extLst>
          </p:cNvPr>
          <p:cNvSpPr>
            <a:spLocks noGrp="1"/>
          </p:cNvSpPr>
          <p:nvPr>
            <p:ph idx="1"/>
          </p:nvPr>
        </p:nvSpPr>
        <p:spPr/>
        <p:txBody>
          <a:bodyPr>
            <a:normAutofit fontScale="25000" lnSpcReduction="20000"/>
          </a:bodyPr>
          <a:lstStyle/>
          <a:p>
            <a:r>
              <a:rPr lang="ru-RU" sz="6400" dirty="0"/>
              <a:t>9) </a:t>
            </a:r>
            <a:r>
              <a:rPr lang="ru-RU" sz="6400" b="1" dirty="0"/>
              <a:t>Кадровые проблемы</a:t>
            </a:r>
          </a:p>
          <a:p>
            <a:r>
              <a:rPr lang="ru-RU" sz="6400" dirty="0"/>
              <a:t>10) </a:t>
            </a:r>
            <a:r>
              <a:rPr lang="ru-RU" sz="6400" b="1" dirty="0"/>
              <a:t>Благотворительность</a:t>
            </a:r>
            <a:r>
              <a:rPr lang="ru-RU" sz="6400" dirty="0"/>
              <a:t> </a:t>
            </a:r>
            <a:r>
              <a:rPr lang="ru-RU" sz="6400" dirty="0">
                <a:hlinkClick r:id="rId2"/>
              </a:rPr>
              <a:t>АС Москвы от 02.05.2017 № А40-20295/2017</a:t>
            </a:r>
            <a:r>
              <a:rPr lang="ru-RU" sz="6400" dirty="0"/>
              <a:t>, Постановление Арбитражного суда Московского округа от 18.04.2018 № Ф05-2087/2018 по делу А41-54036/2017   </a:t>
            </a:r>
          </a:p>
          <a:p>
            <a:pPr fontAlgn="base"/>
            <a:r>
              <a:rPr lang="ru-RU" sz="6400" b="1" dirty="0"/>
              <a:t>Организация не вправе включать в состав «прибыльных» расходов затраты, произведенные в рамках благотворительной деятельности.</a:t>
            </a:r>
          </a:p>
          <a:p>
            <a:pPr fontAlgn="base">
              <a:buNone/>
            </a:pPr>
            <a:r>
              <a:rPr lang="ru-RU" sz="6400" dirty="0"/>
              <a:t> </a:t>
            </a:r>
            <a:r>
              <a:rPr lang="ru-RU" sz="6400" u="sng" dirty="0">
                <a:hlinkClick r:id="rId3"/>
              </a:rPr>
              <a:t>Письмо Минфина от 14.03.2019 № 07-01-09/16696</a:t>
            </a:r>
            <a:endParaRPr lang="ru-RU" sz="6400" dirty="0"/>
          </a:p>
          <a:p>
            <a:r>
              <a:rPr lang="ru-RU" sz="5600" dirty="0"/>
              <a:t>11) отсутствие негативных последствий для бюджета (</a:t>
            </a:r>
            <a:r>
              <a:rPr lang="ru-RU" sz="5600" dirty="0">
                <a:hlinkClick r:id="rId4"/>
              </a:rPr>
              <a:t>постановление АС Северо-Западного округа от 12.10.2020 № А56-112435/2019</a:t>
            </a:r>
            <a:r>
              <a:rPr lang="ru-RU" sz="5600" dirty="0"/>
              <a:t>);</a:t>
            </a:r>
          </a:p>
          <a:p>
            <a:r>
              <a:rPr lang="ru-RU" sz="6400" b="1" dirty="0"/>
              <a:t>12) Штраф в связи с неправомерным возмещением НДС- нельзя</a:t>
            </a:r>
            <a:r>
              <a:rPr lang="ru-RU" sz="6400" dirty="0"/>
              <a:t> ВС от 04.07.2016 N 309-КГ16-6729 по делу N А60-25949/2015 </a:t>
            </a:r>
          </a:p>
          <a:p>
            <a:r>
              <a:rPr lang="ru-RU" sz="6400" b="1" dirty="0"/>
              <a:t>13) Сложное финансовое положение, связанное со снижением выручки </a:t>
            </a:r>
            <a:r>
              <a:rPr lang="ru-RU" sz="6400" dirty="0"/>
              <a:t>Постановление арбитражного суда Северо-Западного округа  от 01.03.2018г. № ф07-507/2018 по делу № А66-1817/2017 инспекция учла в качестве смягчающих сложное финансовое положение, связанное со снижением выручки  организации за 2015г на 29% по сравнению с 2014г, наличие кредиторской задолженности у нас есть? Коммерческие и иные интересы организаций могут быть нарушены в случае произвольного распространения в конкурентной или криминальной среде значимой для бизнеса конфиденциальной информации. Это подтверждает и Конституционный суд, не забывайте ссылаться на позицию КС в своих жалобах и ходатайствах (</a:t>
            </a:r>
            <a:r>
              <a:rPr lang="ru-RU" sz="6400" u="sng" dirty="0">
                <a:hlinkClick r:id="rId5"/>
              </a:rPr>
              <a:t>определение КС от 30.09.2004 № 317-О</a:t>
            </a:r>
            <a:r>
              <a:rPr lang="ru-RU" sz="6400" dirty="0"/>
              <a:t>).</a:t>
            </a:r>
          </a:p>
          <a:p>
            <a:r>
              <a:rPr lang="ru-RU" sz="5600" dirty="0"/>
              <a:t>13.1)Единовременное изъятие внушительной недоимки, пеней и санкций в условиях сложной экономической ситуации из-за распространения </a:t>
            </a:r>
            <a:r>
              <a:rPr lang="ru-RU" sz="5600" dirty="0" err="1"/>
              <a:t>коронавируса</a:t>
            </a:r>
            <a:r>
              <a:rPr lang="ru-RU" sz="5600" dirty="0"/>
              <a:t> и ограничений может привести к прекращению деятельности компании. Судьи снизили штраф до 1,4 млн руб. (</a:t>
            </a:r>
            <a:r>
              <a:rPr lang="ru-RU" sz="5600" dirty="0">
                <a:hlinkClick r:id="rId6"/>
              </a:rPr>
              <a:t>решение АС Рязанской области от 21.05.2020 № А54-11524/2019</a:t>
            </a:r>
            <a:r>
              <a:rPr lang="ru-RU" sz="5600" dirty="0"/>
              <a:t>).</a:t>
            </a:r>
          </a:p>
          <a:p>
            <a:br>
              <a:rPr lang="ru-RU" sz="1800" dirty="0"/>
            </a:br>
            <a:endParaRPr lang="ru-RU" sz="5600" dirty="0"/>
          </a:p>
          <a:p>
            <a:endParaRPr lang="ru-RU" sz="5600" dirty="0"/>
          </a:p>
          <a:p>
            <a:endParaRPr lang="ru-RU" dirty="0"/>
          </a:p>
          <a:p>
            <a:endParaRPr lang="ru-RU" b="1" dirty="0"/>
          </a:p>
        </p:txBody>
      </p:sp>
    </p:spTree>
    <p:extLst>
      <p:ext uri="{BB962C8B-B14F-4D97-AF65-F5344CB8AC3E}">
        <p14:creationId xmlns:p14="http://schemas.microsoft.com/office/powerpoint/2010/main" val="23330051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Штрафы в налоговом споре</a:t>
            </a:r>
          </a:p>
        </p:txBody>
      </p:sp>
      <p:sp>
        <p:nvSpPr>
          <p:cNvPr id="3" name="Содержимое 2"/>
          <p:cNvSpPr>
            <a:spLocks noGrp="1"/>
          </p:cNvSpPr>
          <p:nvPr>
            <p:ph idx="1"/>
          </p:nvPr>
        </p:nvSpPr>
        <p:spPr/>
        <p:txBody>
          <a:bodyPr>
            <a:normAutofit fontScale="40000" lnSpcReduction="20000"/>
          </a:bodyPr>
          <a:lstStyle/>
          <a:p>
            <a:r>
              <a:rPr lang="ru-RU" b="1" dirty="0"/>
              <a:t>14) Социальная значимость </a:t>
            </a:r>
            <a:r>
              <a:rPr lang="ru-RU" dirty="0"/>
              <a:t>– </a:t>
            </a:r>
            <a:r>
              <a:rPr lang="ru-RU" dirty="0">
                <a:hlinkClick r:id="rId2"/>
              </a:rPr>
              <a:t>Решение АС Саратовской области от 18.02.2019 № А57-15197/2018</a:t>
            </a:r>
            <a:r>
              <a:rPr lang="ru-RU" dirty="0"/>
              <a:t>- пек хлеб…    Постановление арбитражного суда Московского округа от 07.02.2017г. № Ф05-22260/2016 по делу № Ф40-15231/2016 – суд учел социальною значимость плательщика поскольку он является исполнителем по государственным оборонным заказам и участником целевой  федеральной программы. Социальная значимость АС Восточно-Сибирского округа от 28.04.2017 № Ф02-1554/2017его сфера деятельности (здравоохранение, образование, жилищно-коммунальное хозяйство, сельское хозяйство и др.),  наличие значительной численности сотрудников (свыше 100 человек),  строительство социальных объектов,  принадлежность к крупным предприятиям, ✅ ведение некоммерческой деятельности, выплата заработной платы выше среднего показателя по отрасли по организациям со значительным количеством сотрудников (например, свыше 100 человек).</a:t>
            </a:r>
          </a:p>
          <a:p>
            <a:r>
              <a:rPr lang="ru-RU" b="1" dirty="0"/>
              <a:t>15) Наличие спорных нормативных трактовок, разъяснений  </a:t>
            </a:r>
            <a:r>
              <a:rPr lang="ru-RU" b="1" dirty="0" err="1"/>
              <a:t>П.п</a:t>
            </a:r>
            <a:r>
              <a:rPr lang="ru-RU" b="1" dirty="0"/>
              <a:t> 7 </a:t>
            </a:r>
            <a:r>
              <a:rPr lang="ru-RU" b="1" dirty="0" err="1"/>
              <a:t>ст</a:t>
            </a:r>
            <a:r>
              <a:rPr lang="ru-RU" b="1" dirty="0"/>
              <a:t> 3 НК РФ</a:t>
            </a:r>
          </a:p>
          <a:p>
            <a:r>
              <a:rPr lang="ru-RU" b="1" dirty="0"/>
              <a:t>16) </a:t>
            </a:r>
            <a:r>
              <a:rPr lang="ru-RU" dirty="0"/>
              <a:t> </a:t>
            </a:r>
            <a:r>
              <a:rPr lang="ru-RU" b="1" dirty="0"/>
              <a:t>наличие на иждивении предпринимателя несовершеннолетних детей, осуществление благотворительной деятельности </a:t>
            </a:r>
            <a:r>
              <a:rPr lang="ru-RU" b="1" dirty="0" err="1"/>
              <a:t>заявителем</a:t>
            </a:r>
            <a:r>
              <a:rPr lang="ru-RU" b="1" dirty="0" err="1">
                <a:hlinkClick r:id="rId3"/>
              </a:rPr>
              <a:t>АС</a:t>
            </a:r>
            <a:r>
              <a:rPr lang="ru-RU" dirty="0">
                <a:hlinkClick r:id="rId3"/>
              </a:rPr>
              <a:t> Чувашской Республики от 14.02.2019 № А79-9922/2018</a:t>
            </a:r>
            <a:endParaRPr lang="ru-RU" b="1" dirty="0"/>
          </a:p>
          <a:p>
            <a:r>
              <a:rPr lang="ru-RU" b="1" dirty="0"/>
              <a:t>17) Бюджетное учреждение </a:t>
            </a:r>
            <a:r>
              <a:rPr lang="ru-RU" dirty="0">
                <a:hlinkClick r:id="rId4"/>
              </a:rPr>
              <a:t>АС Приморского края от 12.02.2019 № А51-26256/2018</a:t>
            </a:r>
            <a:endParaRPr lang="ru-RU" dirty="0"/>
          </a:p>
          <a:p>
            <a:r>
              <a:rPr lang="ru-RU" b="1" dirty="0"/>
              <a:t>18)</a:t>
            </a:r>
            <a:r>
              <a:rPr lang="ru-RU" dirty="0"/>
              <a:t>  в ходе рассмотрения дела налоговики не опровергли довод заявителя, что он является добросовестным </a:t>
            </a:r>
            <a:r>
              <a:rPr lang="ru-RU" dirty="0" err="1"/>
              <a:t>налогоплательщиком</a:t>
            </a:r>
            <a:r>
              <a:rPr lang="ru-RU" dirty="0" err="1">
                <a:hlinkClick r:id="rId5"/>
              </a:rPr>
              <a:t>АС</a:t>
            </a:r>
            <a:r>
              <a:rPr lang="ru-RU" dirty="0">
                <a:hlinkClick r:id="rId5"/>
              </a:rPr>
              <a:t> Московской области от 17.12.2018 № А41-90234/2018</a:t>
            </a:r>
            <a:endParaRPr lang="ru-RU" dirty="0"/>
          </a:p>
          <a:p>
            <a:r>
              <a:rPr lang="ru-RU" b="1" dirty="0"/>
              <a:t>19) </a:t>
            </a:r>
            <a:r>
              <a:rPr lang="ru-RU" dirty="0"/>
              <a:t>доказательства наличия дебиторской и кредиторской задолженности общества перед контрагентами по договорам и кредитными учреждениями. То есть ведение активной предпринимательской деятельности само по себе может быть условием для смягчения </a:t>
            </a:r>
            <a:r>
              <a:rPr lang="ru-RU" dirty="0" err="1"/>
              <a:t>наказания</a:t>
            </a:r>
            <a:r>
              <a:rPr lang="ru-RU" dirty="0" err="1">
                <a:hlinkClick r:id="rId6"/>
              </a:rPr>
              <a:t>АС</a:t>
            </a:r>
            <a:r>
              <a:rPr lang="ru-RU" dirty="0">
                <a:hlinkClick r:id="rId6"/>
              </a:rPr>
              <a:t> Челябинской области от 27.02.2019 № А76-40193/2018</a:t>
            </a:r>
            <a:endParaRPr lang="ru-RU" dirty="0"/>
          </a:p>
          <a:p>
            <a:r>
              <a:rPr lang="ru-RU" dirty="0"/>
              <a:t>20) </a:t>
            </a:r>
            <a:r>
              <a:rPr lang="ru-RU" b="1" dirty="0"/>
              <a:t>Личные тяжелые обстоятельства у  бухгалтера </a:t>
            </a:r>
            <a:r>
              <a:rPr lang="ru-RU" dirty="0"/>
              <a:t>Суд снизил размер штрафа в 10 раз (</a:t>
            </a:r>
            <a:r>
              <a:rPr lang="ru-RU" dirty="0">
                <a:hlinkClick r:id="rId7"/>
              </a:rPr>
              <a:t>постановление Восемнадцатого ААС от 21.02.2017 № А76-27244/2016</a:t>
            </a:r>
            <a:r>
              <a:rPr lang="ru-RU" dirty="0"/>
              <a:t>).</a:t>
            </a:r>
          </a:p>
          <a:p>
            <a:r>
              <a:rPr lang="ru-RU" dirty="0"/>
              <a:t>21) компания добровольно погасит недоимку, начисленную в ходе налоговой проверки (</a:t>
            </a:r>
            <a:r>
              <a:rPr lang="ru-RU" u="sng" dirty="0">
                <a:hlinkClick r:id="rId8"/>
              </a:rPr>
              <a:t>постановления АС </a:t>
            </a:r>
            <a:r>
              <a:rPr lang="ru-RU" u="sng" dirty="0" err="1">
                <a:hlinkClick r:id="rId8"/>
              </a:rPr>
              <a:t>Северо-Кавказского</a:t>
            </a:r>
            <a:r>
              <a:rPr lang="ru-RU" u="sng" dirty="0">
                <a:hlinkClick r:id="rId8"/>
              </a:rPr>
              <a:t> от 03.02.2017 № А61-1670/2016</a:t>
            </a:r>
            <a:r>
              <a:rPr lang="ru-RU" dirty="0"/>
              <a:t>, </a:t>
            </a:r>
            <a:r>
              <a:rPr lang="ru-RU" u="sng" dirty="0" err="1">
                <a:hlinkClick r:id="rId9"/>
              </a:rPr>
              <a:t>Западно-Сибирского</a:t>
            </a:r>
            <a:r>
              <a:rPr lang="ru-RU" u="sng" dirty="0">
                <a:hlinkClick r:id="rId9"/>
              </a:rPr>
              <a:t> от 25.09.2015 № А45-20130/2014</a:t>
            </a:r>
            <a:r>
              <a:rPr lang="ru-RU" dirty="0"/>
              <a:t> округов)</a:t>
            </a:r>
          </a:p>
          <a:p>
            <a:r>
              <a:rPr lang="ru-RU" dirty="0"/>
              <a:t>22) сбой в бухгалтерской программе, неисправность компьютера, неполадки с интернетом и пр. (</a:t>
            </a:r>
            <a:r>
              <a:rPr lang="ru-RU" u="sng" dirty="0">
                <a:hlinkClick r:id="rId10"/>
              </a:rPr>
              <a:t>постановление АС </a:t>
            </a:r>
            <a:r>
              <a:rPr lang="ru-RU" u="sng" dirty="0" err="1">
                <a:hlinkClick r:id="rId10"/>
              </a:rPr>
              <a:t>Северо-Кавказского</a:t>
            </a:r>
            <a:r>
              <a:rPr lang="ru-RU" u="sng" dirty="0">
                <a:hlinkClick r:id="rId10"/>
              </a:rPr>
              <a:t> округа от 30.08.2016 № А32-22547/2015</a:t>
            </a:r>
            <a:r>
              <a:rPr lang="ru-RU" dirty="0"/>
              <a:t>).</a:t>
            </a:r>
          </a:p>
          <a:p>
            <a:r>
              <a:rPr lang="ru-RU" dirty="0"/>
              <a:t>23) компания не использует налоговые схемы (</a:t>
            </a:r>
            <a:r>
              <a:rPr lang="ru-RU" dirty="0">
                <a:hlinkClick r:id="rId11"/>
              </a:rPr>
              <a:t>постановление АС Уральского округа от 20.04.2017 № А60-31877/2016</a:t>
            </a:r>
            <a:r>
              <a:rPr lang="ru-RU" dirty="0"/>
              <a:t>);</a:t>
            </a:r>
          </a:p>
          <a:p>
            <a:r>
              <a:rPr lang="ru-RU" dirty="0"/>
              <a:t>24) взыскание штрафа может повлечь задержку зарплаты (</a:t>
            </a:r>
            <a:r>
              <a:rPr lang="ru-RU" dirty="0">
                <a:hlinkClick r:id="rId12"/>
              </a:rPr>
              <a:t>постановление АС Поволжского округа от 17.10.2018 № А65-41927/2017</a:t>
            </a:r>
            <a:r>
              <a:rPr lang="ru-RU" dirty="0"/>
              <a:t>);</a:t>
            </a:r>
          </a:p>
          <a:p>
            <a:r>
              <a:rPr lang="ru-RU" dirty="0"/>
              <a:t>25)ФИЗИКИ:  тяжелое состояние здоровья, в том числе инвалидность, болезнь во время совершения нарушения; совершение правонарушения в силу личных или семейных обстоятельств; тяжелое материальное положение (отсутствие дохода и пр.); нахождение на иждивении детей и других членов семьи.</a:t>
            </a:r>
          </a:p>
          <a:p>
            <a:endParaRPr lang="ru-RU" dirty="0"/>
          </a:p>
          <a:p>
            <a:endParaRPr lang="ru-RU" dirty="0"/>
          </a:p>
        </p:txBody>
      </p:sp>
    </p:spTree>
    <p:extLst>
      <p:ext uri="{BB962C8B-B14F-4D97-AF65-F5344CB8AC3E}">
        <p14:creationId xmlns:p14="http://schemas.microsoft.com/office/powerpoint/2010/main" val="21366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p14="http://schemas.microsoft.com/office/powerpoint/2010/main" val="2288161147"/>
              </p:ext>
            </p:extLst>
          </p:nvPr>
        </p:nvGraphicFramePr>
        <p:xfrm>
          <a:off x="609600" y="274638"/>
          <a:ext cx="10972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Объект 2"/>
          <p:cNvSpPr>
            <a:spLocks noGrp="1"/>
          </p:cNvSpPr>
          <p:nvPr>
            <p:ph sz="half" idx="1"/>
          </p:nvPr>
        </p:nvSpPr>
        <p:spPr>
          <a:xfrm>
            <a:off x="138545" y="1417638"/>
            <a:ext cx="5855855" cy="5297198"/>
          </a:xfrm>
        </p:spPr>
        <p:style>
          <a:lnRef idx="2">
            <a:schemeClr val="accent2"/>
          </a:lnRef>
          <a:fillRef idx="1">
            <a:schemeClr val="lt1"/>
          </a:fillRef>
          <a:effectRef idx="0">
            <a:schemeClr val="accent2"/>
          </a:effectRef>
          <a:fontRef idx="minor">
            <a:schemeClr val="dk1"/>
          </a:fontRef>
        </p:style>
        <p:txBody>
          <a:bodyPr>
            <a:noAutofit/>
          </a:bodyPr>
          <a:lstStyle/>
          <a:p>
            <a:r>
              <a:rPr lang="ru-RU" sz="1400" b="1" dirty="0"/>
              <a:t>Если срок на уплату налога истек, а решение о зачете еще не принято, то вопрос начисления за этот период пеней является спорным Определение ВС РФ от 22.09.2020 № 305-ЭС20-2879 по делу № А40-86746/2019</a:t>
            </a:r>
          </a:p>
          <a:p>
            <a:br>
              <a:rPr lang="ru-RU" sz="1400" dirty="0"/>
            </a:br>
            <a:r>
              <a:rPr lang="ru-RU" sz="1400" dirty="0">
                <a:solidFill>
                  <a:srgbClr val="000000"/>
                </a:solidFill>
                <a:latin typeface="Times New Roman" panose="02020603050405020304" pitchFamily="18" charset="0"/>
              </a:rPr>
              <a:t>Правовая природа взимания пеней как правовосстановительной меры, применяемой в целях компенсации потерь бюджета в результате недополучения налоговых сумм в срок в случае задержки уплаты налога, а не меры юридической ответственности за виновное поведение, также определена в ряде решений Конституционного Суда Российской Федерации (Постановления от 17.12.1996 N 20-П и от 15.07.1999 N 11-П, Определения от 04.07.2002 N 202-О, от 08.02.2007 N 381-О-П и от 07.12.2010 N 1572-О-О).</a:t>
            </a:r>
          </a:p>
          <a:p>
            <a:pPr algn="just">
              <a:lnSpc>
                <a:spcPct val="90000"/>
              </a:lnSpc>
              <a:spcBef>
                <a:spcPts val="1000"/>
              </a:spcBef>
            </a:pPr>
            <a:r>
              <a:rPr lang="ru-RU" sz="1400" dirty="0">
                <a:solidFill>
                  <a:srgbClr val="000000"/>
                </a:solidFill>
                <a:latin typeface="Times New Roman" panose="02020603050405020304" pitchFamily="18" charset="0"/>
              </a:rPr>
              <a:t>Таким образом, обязанность по уплате пеней является дополнительной (производной) по отношению к обязанности по уплате соответствующих налогов и возникает не по факту совершения того или иного нарушения налогового законодательства РФ, а в случаях, когда неуплата налоговых платежей привела к возникновению потерь в доходах бюджета, требующих компенсации.</a:t>
            </a:r>
          </a:p>
          <a:p>
            <a:pPr algn="just">
              <a:lnSpc>
                <a:spcPct val="90000"/>
              </a:lnSpc>
              <a:spcBef>
                <a:spcPts val="1000"/>
              </a:spcBef>
            </a:pPr>
            <a:r>
              <a:rPr lang="ru-RU" sz="1400" dirty="0">
                <a:solidFill>
                  <a:srgbClr val="000000"/>
                </a:solidFill>
                <a:latin typeface="Times New Roman" panose="02020603050405020304" pitchFamily="18" charset="0"/>
              </a:rPr>
              <a:t>Следовательно, при оценке правомерности расчета пеней должно приниматься во внимание не только неисполнение (несвоевременное исполнение) налогоплательщиком обязанности по уплате налоговых платежей, но и состояние его лицевой карточки «расчеты с бюджетом» в период между возникновением обязанности по уплате налогов и ее исполнением. Обстоятельства причинения налогоплательщиком потерь бюджету при наличии переплаты по налогу в соответствующем налоговом периоде, за который налоговым органом начислены пени, в Акте не приведены, суммы недоимки (с разбивкой по каждому периоду), с которой начислены пени, также не указаны.</a:t>
            </a:r>
          </a:p>
          <a:p>
            <a:pPr marL="0" indent="0">
              <a:buNone/>
            </a:pPr>
            <a:br>
              <a:rPr lang="ru-RU" sz="1600" dirty="0">
                <a:solidFill>
                  <a:srgbClr val="000000"/>
                </a:solidFill>
                <a:latin typeface="Arial" panose="020B0604020202020204" pitchFamily="34" charset="0"/>
              </a:rPr>
            </a:br>
            <a:endParaRPr lang="ru-RU" sz="1600" dirty="0">
              <a:solidFill>
                <a:srgbClr val="000000"/>
              </a:solidFill>
              <a:latin typeface="Arial" panose="020B0604020202020204" pitchFamily="34" charset="0"/>
            </a:endParaRPr>
          </a:p>
          <a:p>
            <a:pPr marL="0" indent="0">
              <a:buNone/>
            </a:pPr>
            <a:br>
              <a:rPr lang="ru-RU" sz="1800" dirty="0">
                <a:solidFill>
                  <a:srgbClr val="000000"/>
                </a:solidFill>
                <a:latin typeface="Arial" panose="020B0604020202020204" pitchFamily="34" charset="0"/>
              </a:rPr>
            </a:br>
            <a:endParaRPr lang="ru-RU" sz="1800" dirty="0">
              <a:solidFill>
                <a:srgbClr val="000000"/>
              </a:solidFill>
              <a:latin typeface="Arial" panose="020B0604020202020204" pitchFamily="34" charset="0"/>
            </a:endParaRPr>
          </a:p>
        </p:txBody>
      </p:sp>
      <p:sp>
        <p:nvSpPr>
          <p:cNvPr id="4" name="Объект 3"/>
          <p:cNvSpPr>
            <a:spLocks noGrp="1"/>
          </p:cNvSpPr>
          <p:nvPr>
            <p:ph sz="half" idx="2"/>
          </p:nvPr>
        </p:nvSpPr>
        <p:spPr>
          <a:xfrm>
            <a:off x="6068291" y="1417638"/>
            <a:ext cx="5985163" cy="5297197"/>
          </a:xfrm>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algn="just">
              <a:lnSpc>
                <a:spcPct val="90000"/>
              </a:lnSpc>
              <a:spcBef>
                <a:spcPts val="1000"/>
              </a:spcBef>
            </a:pPr>
            <a:r>
              <a:rPr lang="ru-RU" sz="2000" dirty="0">
                <a:solidFill>
                  <a:srgbClr val="000000"/>
                </a:solidFill>
                <a:latin typeface="Times New Roman" panose="02020603050405020304" pitchFamily="18" charset="0"/>
              </a:rPr>
              <a:t>Длительное вмешательство налогового органа в хозяйственную деятельность субъекта предпринимательской деятельности (сверх установленных сроков для проведения мероприятий налогового контроля) влечет не только нарушение его прав как налогоплательщика, но и его конституционных прав на свободу экономической деятельности (часть 1 статьи 8 Конституции РФ).</a:t>
            </a:r>
          </a:p>
          <a:p>
            <a:pPr algn="just">
              <a:lnSpc>
                <a:spcPct val="90000"/>
              </a:lnSpc>
              <a:spcBef>
                <a:spcPts val="1000"/>
              </a:spcBef>
            </a:pPr>
            <a:r>
              <a:rPr lang="ru-RU" sz="2000" dirty="0">
                <a:solidFill>
                  <a:srgbClr val="000000"/>
                </a:solidFill>
                <a:latin typeface="Times New Roman" panose="02020603050405020304" pitchFamily="18" charset="0"/>
              </a:rPr>
              <a:t>Грубое нарушение Инспекцией процессуальных сроков, установленных Налоговым кодексом РФ для рассмотрения материалов налоговой проверки, привели к принятию неправомерного Решения в части начисления, подлежащих взысканию с налогоплательщика, пеней в существенно завышенном размере. </a:t>
            </a:r>
            <a:r>
              <a:rPr lang="ru-RU" sz="2000" dirty="0">
                <a:solidFill>
                  <a:prstClr val="black"/>
                </a:solidFill>
                <a:latin typeface="Times New Roman" panose="02020603050405020304" pitchFamily="18" charset="0"/>
              </a:rPr>
              <a:t>В результате указанных процессуальных нарушений срок вынесения решения незаконно был увеличен, что привело к незаконному доначислению пени (при расчете пени налоговым органом на дату решения).</a:t>
            </a:r>
          </a:p>
          <a:p>
            <a:pPr algn="just">
              <a:lnSpc>
                <a:spcPct val="90000"/>
              </a:lnSpc>
              <a:spcBef>
                <a:spcPts val="1000"/>
              </a:spcBef>
            </a:pPr>
            <a:r>
              <a:rPr lang="ru-RU" sz="2000" dirty="0">
                <a:solidFill>
                  <a:prstClr val="black"/>
                </a:solidFill>
                <a:latin typeface="Times New Roman" panose="02020603050405020304" pitchFamily="18" charset="0"/>
              </a:rPr>
              <a:t>С учетом изложенного, при несвоевременно вынесенном решении по акту налоговой проверки налоговому органу следовало производить расчет пени не на дату вынесения решения, а с учетом сроков, которые должны были быть соблюдены налоговым органом, в соответствии с положениями о процессуальных сроках, указанными в  НК РФ (исключив доначисление пеней за период неправомерно затянутой налоговой проверки/дополнительных мероприятий налогового контроля, незаконной задержки налогового органа с вынесением решения).</a:t>
            </a:r>
          </a:p>
          <a:p>
            <a:pPr marL="0" lvl="0" indent="0" algn="just">
              <a:lnSpc>
                <a:spcPct val="90000"/>
              </a:lnSpc>
              <a:spcBef>
                <a:spcPts val="1000"/>
              </a:spcBef>
              <a:buNone/>
            </a:pPr>
            <a:endParaRPr lang="ru-RU" sz="2000" dirty="0">
              <a:solidFill>
                <a:prstClr val="black"/>
              </a:solidFill>
              <a:latin typeface="Times New Roman" panose="02020603050405020304" pitchFamily="18" charset="0"/>
            </a:endParaRPr>
          </a:p>
          <a:p>
            <a:pPr marL="0" lvl="0" indent="0" algn="just">
              <a:lnSpc>
                <a:spcPct val="90000"/>
              </a:lnSpc>
              <a:spcBef>
                <a:spcPts val="1000"/>
              </a:spcBef>
              <a:buNone/>
            </a:pPr>
            <a:r>
              <a:rPr lang="ru-RU" sz="2000" dirty="0">
                <a:solidFill>
                  <a:prstClr val="black"/>
                </a:solidFill>
                <a:latin typeface="Times New Roman" panose="02020603050405020304" pitchFamily="18" charset="0"/>
              </a:rPr>
              <a:t>ИСТОЧНИКИ: Определение Судебной коллегии по экономическим спорам Верховного Суда РФ от 16.03.2018 № 305-КГ17-19973; Определение Конституционного Суда РФ от 20.04.2017 № 790-О, Постановление Президиума ВАС РФ от 18.03.2008 № 13084/07; Постановление АС Северо-Западного округа от 27.06.2019 по делу №А13-14512/2018.</a:t>
            </a:r>
          </a:p>
          <a:p>
            <a:pPr marL="0" lvl="0" indent="0" algn="just">
              <a:lnSpc>
                <a:spcPct val="90000"/>
              </a:lnSpc>
              <a:spcBef>
                <a:spcPts val="1000"/>
              </a:spcBef>
              <a:buNone/>
            </a:pPr>
            <a:r>
              <a:rPr lang="ru-RU" sz="2000" dirty="0">
                <a:solidFill>
                  <a:prstClr val="black"/>
                </a:solidFill>
                <a:latin typeface="Times New Roman" panose="02020603050405020304" pitchFamily="18" charset="0"/>
              </a:rPr>
              <a:t> </a:t>
            </a:r>
          </a:p>
          <a:p>
            <a:endParaRPr lang="ru-RU" dirty="0"/>
          </a:p>
        </p:txBody>
      </p:sp>
    </p:spTree>
    <p:extLst>
      <p:ext uri="{BB962C8B-B14F-4D97-AF65-F5344CB8AC3E}">
        <p14:creationId xmlns:p14="http://schemas.microsoft.com/office/powerpoint/2010/main" val="34636095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5181600" cy="1325563"/>
          </a:xfrm>
        </p:spPr>
        <p:txBody>
          <a:bodyPr/>
          <a:lstStyle/>
          <a:p>
            <a:r>
              <a:rPr lang="ru-RU" dirty="0" err="1"/>
              <a:t>Субсидиарка</a:t>
            </a:r>
            <a:endParaRPr lang="ru-RU" dirty="0"/>
          </a:p>
        </p:txBody>
      </p:sp>
      <p:sp>
        <p:nvSpPr>
          <p:cNvPr id="3" name="Объект 2"/>
          <p:cNvSpPr>
            <a:spLocks noGrp="1"/>
          </p:cNvSpPr>
          <p:nvPr>
            <p:ph sz="half" idx="1"/>
          </p:nvPr>
        </p:nvSpPr>
        <p:spPr/>
        <p:txBody>
          <a:bodyPr>
            <a:normAutofit fontScale="92500" lnSpcReduction="10000"/>
          </a:bodyPr>
          <a:lstStyle/>
          <a:p>
            <a:r>
              <a:rPr lang="ru-RU" dirty="0"/>
              <a:t>ответственность лиц, не обладающих контролем, но получивших выгоды от внутригруппового взаимодействия с должником (Определение ВС РФ от 25.09.2020 года №310-ЭС20-6760) или ответственность «рядовых» сотрудников должника, которые осознанно содействовали реализации  оптимизационных схем (Определение ВС РФ от 24.12.2020 года №305-ЭС20-5422)</a:t>
            </a:r>
          </a:p>
        </p:txBody>
      </p:sp>
      <p:sp>
        <p:nvSpPr>
          <p:cNvPr id="4" name="Объект 3"/>
          <p:cNvSpPr>
            <a:spLocks noGrp="1"/>
          </p:cNvSpPr>
          <p:nvPr>
            <p:ph sz="half" idx="2"/>
          </p:nvPr>
        </p:nvSpPr>
        <p:spPr>
          <a:xfrm>
            <a:off x="6172200" y="166255"/>
            <a:ext cx="5181600" cy="6010708"/>
          </a:xfrm>
        </p:spPr>
        <p:txBody>
          <a:bodyPr>
            <a:normAutofit fontScale="92500" lnSpcReduction="10000"/>
          </a:bodyPr>
          <a:lstStyle/>
          <a:p>
            <a:r>
              <a:rPr lang="ru-RU" dirty="0"/>
              <a:t>Схема центр принятия управленческих решений формально передается менеджменту среднего звена, который, согласно внутренним положениям, приказам,  инструкциям и доверенностям формально руководит </a:t>
            </a:r>
            <a:r>
              <a:rPr lang="ru-RU" dirty="0" err="1"/>
              <a:t>хоздеятельностью</a:t>
            </a:r>
            <a:r>
              <a:rPr lang="ru-RU" dirty="0"/>
              <a:t>.</a:t>
            </a:r>
          </a:p>
          <a:p>
            <a:endParaRPr lang="ru-RU" dirty="0"/>
          </a:p>
          <a:p>
            <a:r>
              <a:rPr lang="ru-RU" b="1" dirty="0">
                <a:solidFill>
                  <a:srgbClr val="FF0000"/>
                </a:solidFill>
              </a:rPr>
              <a:t>ВС РФ от 30.05.2022 года №305-ЭС22-2095</a:t>
            </a:r>
          </a:p>
        </p:txBody>
      </p:sp>
    </p:spTree>
    <p:extLst>
      <p:ext uri="{BB962C8B-B14F-4D97-AF65-F5344CB8AC3E}">
        <p14:creationId xmlns:p14="http://schemas.microsoft.com/office/powerpoint/2010/main" val="14362911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Взаимозависимый кредитор?</a:t>
            </a:r>
          </a:p>
        </p:txBody>
      </p:sp>
      <p:sp>
        <p:nvSpPr>
          <p:cNvPr id="3" name="Объект 2"/>
          <p:cNvSpPr>
            <a:spLocks noGrp="1"/>
          </p:cNvSpPr>
          <p:nvPr>
            <p:ph sz="half" idx="1"/>
          </p:nvPr>
        </p:nvSpPr>
        <p:spPr>
          <a:xfrm>
            <a:off x="1069554" y="1825625"/>
            <a:ext cx="5181600" cy="4351338"/>
          </a:xfrm>
        </p:spPr>
        <p:txBody>
          <a:bodyPr>
            <a:normAutofit fontScale="40000" lnSpcReduction="20000"/>
          </a:bodyPr>
          <a:lstStyle/>
          <a:p>
            <a:r>
              <a:rPr lang="ru-RU" dirty="0"/>
              <a:t>В случае, если цедент и должник являются аффилированными лицами, на цессионарии лежит бремя опровержения разумных сомнений относительно мнимости договора, на котором основано его требование, заявленное в деле о банкротстве (Постановление АС Московского округа от 23.11.20 по делу № А40-81172/2019)</a:t>
            </a:r>
          </a:p>
          <a:p>
            <a:r>
              <a:rPr lang="ru-RU" dirty="0"/>
              <a:t>ВС РФ неоднократно указывал на распределение бремени доказывания </a:t>
            </a:r>
            <a:r>
              <a:rPr lang="ru-RU" dirty="0" err="1"/>
              <a:t>аффилированности</a:t>
            </a:r>
            <a:r>
              <a:rPr lang="ru-RU" dirty="0"/>
              <a:t> потенциального кредитора с должником: оно лежит на самом кредиторе. Аналогичной является ситуация с распределением бремени доказывания обоснованности требования аффилированного или контролирующего должника лиц</a:t>
            </a:r>
          </a:p>
          <a:p>
            <a:endParaRPr lang="ru-RU" dirty="0"/>
          </a:p>
          <a:p>
            <a:endParaRPr lang="ru-RU" dirty="0"/>
          </a:p>
          <a:p>
            <a:r>
              <a:rPr lang="ru-RU" sz="3500" dirty="0"/>
              <a:t>Если заём был выдан как часть сложной системы сделок по перераспределению прав участия в аффилированных лицах, то требование возврата такой займа, заявленное ко включению в реестр требований кредиторов, будет признано требованием из корпоративных отношений (Постановление АС Московского округа от 28.01.2021 по делу № А40-66761/19)</a:t>
            </a:r>
            <a:br>
              <a:rPr lang="ru-RU" sz="3500" dirty="0"/>
            </a:br>
            <a:br>
              <a:rPr lang="ru-RU" dirty="0"/>
            </a:br>
            <a:endParaRPr lang="ru-RU" dirty="0"/>
          </a:p>
        </p:txBody>
      </p:sp>
      <p:sp>
        <p:nvSpPr>
          <p:cNvPr id="4" name="Объект 3"/>
          <p:cNvSpPr>
            <a:spLocks noGrp="1"/>
          </p:cNvSpPr>
          <p:nvPr>
            <p:ph sz="half" idx="2"/>
          </p:nvPr>
        </p:nvSpPr>
        <p:spPr/>
        <p:txBody>
          <a:bodyPr>
            <a:normAutofit fontScale="40000" lnSpcReduction="20000"/>
          </a:bodyPr>
          <a:lstStyle/>
          <a:p>
            <a:r>
              <a:rPr lang="ru-RU" dirty="0"/>
              <a:t>Так, в п. 1 Обзора практики ВС РФ от 29.01.2020 отмечается, что на аффилированном с должником кредиторе лежит бремя опровержения разумных сомнений относительно мнимости договора, на котором основано его требование, заявленное в деле о банкротстве. В ситуации, когда не связанный с должником кредитор представил косвенные доказательства, поставившие под сомнение факт существования долга, аффилированный кредитор не может ограничиться представлением минимального комплекта документов (например, текста договора займа и платежных поручений к нему, отдельных документов, со ссылкой на которые денежные средства перечислялись внутри группы) в подтверждение реальности заемных отношений. Он должен исчерпывающе раскрыть все существенные обстоятельства, касающиеся заключения и исполнения самой заемной сделки, оснований дальнейшего внутригруппового перераспределения денежных средств, подтвердив, что оно соотносится с реальными хозяйственными отношениями, выдача займа и последующие операции обусловлены разумными экономическими причинами.</a:t>
            </a:r>
            <a:br>
              <a:rPr lang="ru-RU" dirty="0"/>
            </a:br>
            <a:br>
              <a:rPr lang="ru-RU" dirty="0"/>
            </a:br>
            <a:r>
              <a:rPr lang="ru-RU" dirty="0"/>
              <a:t>В подобной ситуации действия, связанные с временным зачислением аффилированным лицом средств на счет должника, подлежат квалификации по правилам, установленным ст. 170 ГК РФ.</a:t>
            </a:r>
          </a:p>
          <a:p>
            <a:r>
              <a:rPr lang="ru-RU" dirty="0"/>
              <a:t>ВС РФ от 20.09.2021 № 304-ЭС21-15753 </a:t>
            </a:r>
            <a:r>
              <a:rPr lang="ru-RU" b="1" dirty="0"/>
              <a:t>ВС подтвердил, на примере одного из дел, что при наличии определенных обстоятельств, взыскание долга по договору поставки с аффилированных лиц может осуществляться в солидарном порядке.</a:t>
            </a:r>
            <a:r>
              <a:rPr lang="ru-RU" dirty="0"/>
              <a:t> ответчики, являющиеся аффилированными лицами, не привели разумных объяснений относительно проставления на договоре и товарно-транспортной накладной с реквизитами общества 1 печати общества 2, их действия не отвечали принципу добросовестного осуществления гражданских прав и направлены на причинение вреда поставщику.</a:t>
            </a:r>
          </a:p>
        </p:txBody>
      </p:sp>
    </p:spTree>
    <p:extLst>
      <p:ext uri="{BB962C8B-B14F-4D97-AF65-F5344CB8AC3E}">
        <p14:creationId xmlns:p14="http://schemas.microsoft.com/office/powerpoint/2010/main" val="41708325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26366"/>
          </a:xfrm>
        </p:spPr>
        <p:txBody>
          <a:bodyPr>
            <a:normAutofit fontScale="90000"/>
          </a:bodyPr>
          <a:lstStyle/>
          <a:p>
            <a:r>
              <a:rPr lang="ru-RU" dirty="0"/>
              <a:t>Определение СКЭС ВС РФ от 24.12.2021 по делу № А50-16438/2017</a:t>
            </a:r>
            <a:br>
              <a:rPr lang="ru-RU" dirty="0"/>
            </a:br>
            <a:endParaRPr lang="ru-RU" dirty="0"/>
          </a:p>
        </p:txBody>
      </p:sp>
      <p:sp>
        <p:nvSpPr>
          <p:cNvPr id="3" name="Объект 2"/>
          <p:cNvSpPr>
            <a:spLocks noGrp="1"/>
          </p:cNvSpPr>
          <p:nvPr>
            <p:ph sz="half" idx="1"/>
          </p:nvPr>
        </p:nvSpPr>
        <p:spPr>
          <a:xfrm>
            <a:off x="838200" y="1108364"/>
            <a:ext cx="5181600" cy="5068599"/>
          </a:xfrm>
        </p:spPr>
        <p:txBody>
          <a:bodyPr>
            <a:normAutofit fontScale="25000" lnSpcReduction="20000"/>
          </a:bodyPr>
          <a:lstStyle/>
          <a:p>
            <a:r>
              <a:rPr lang="ru-RU" sz="4800" dirty="0"/>
              <a:t>Коллегия напомнила порядок обращения взыскания на единственное, но "роскошное" жилье должника</a:t>
            </a:r>
          </a:p>
          <a:p>
            <a:r>
              <a:rPr lang="ru-RU" sz="4800" dirty="0"/>
              <a:t>Вывод: исполнительский иммунитет не носит абсолютный характер. В применении исполнительского иммунитета суд может отказать, если доказано, что ситуация с единственно пригодным для постоянного проживания помещением либо 1) создана должником со злоупотреблением правом, либо 2) сложилась объективно, но размеры жилья существенно (кратно) превосходят нормы предоставления жилых помещений на условиях социального найма в регионе его проживания.</a:t>
            </a:r>
          </a:p>
          <a:p>
            <a:r>
              <a:rPr lang="ru-RU" sz="4800" dirty="0"/>
              <a:t>Обстоятельства дела:</a:t>
            </a:r>
          </a:p>
          <a:p>
            <a:r>
              <a:rPr lang="ru-RU" sz="4800" dirty="0"/>
              <a:t>В рамках дела о банкротстве должник обратился в суд с ходатайством об исключении из конкурсной массы земельного участника и трехэтажного жилого дома площадью 394,2 </a:t>
            </a:r>
            <a:r>
              <a:rPr lang="ru-RU" sz="4800" dirty="0" err="1"/>
              <a:t>кв.м</a:t>
            </a:r>
            <a:r>
              <a:rPr lang="ru-RU" sz="4800" dirty="0"/>
              <a:t>, ссылаясь на то, что данный объект недвижимости является для должника и его супруги единственным пригодным для проживания помещением. </a:t>
            </a:r>
          </a:p>
          <a:p>
            <a:br>
              <a:rPr lang="ru-RU" sz="4800" dirty="0"/>
            </a:br>
            <a:r>
              <a:rPr lang="ru-RU" sz="4800" dirty="0"/>
              <a:t>Финансовый управляющий просил разделить жилой дом на два объекта недвижимости, выделить должнику в натуре помещение площадью 18 кв. м, а также соответствующую часть земельного участка, остальное оставить в конкурсной массе.</a:t>
            </a:r>
          </a:p>
          <a:p>
            <a:r>
              <a:rPr lang="ru-RU" sz="4800" dirty="0"/>
              <a:t>Судебные акты:</a:t>
            </a:r>
          </a:p>
          <a:p>
            <a:r>
              <a:rPr lang="ru-RU" sz="4800" dirty="0"/>
              <a:t>Суды нижестоящих инстанций удовлетворили заявление должника, исключили из конкурсной массы жилой дом и земельный участок. </a:t>
            </a:r>
          </a:p>
          <a:p>
            <a:r>
              <a:rPr lang="ru-RU" sz="4800" dirty="0"/>
              <a:t>Суды посчитали, что спорный земельный участок с расположенным на нем жилым домом соответствуют критериям единственного пригодного для проживания должника и его супруги жилья. Также суды отметили, что технический раздел спорного объекта по предложенным вариантам невозможен, экономическая целесообразность для конкурсной массы в таком разделе отсутствует, поскольку расходы на реконструкцию несоизмеримы с предполагаемыми доходами от продажи.</a:t>
            </a:r>
          </a:p>
          <a:p>
            <a:br>
              <a:rPr lang="ru-RU" dirty="0"/>
            </a:br>
            <a:endParaRPr lang="ru-RU" dirty="0"/>
          </a:p>
          <a:p>
            <a:br>
              <a:rPr lang="ru-RU" dirty="0"/>
            </a:br>
            <a:endParaRPr lang="ru-RU" dirty="0"/>
          </a:p>
          <a:p>
            <a:br>
              <a:rPr lang="ru-RU" dirty="0"/>
            </a:br>
            <a:endParaRPr lang="ru-RU" dirty="0"/>
          </a:p>
        </p:txBody>
      </p:sp>
      <p:sp>
        <p:nvSpPr>
          <p:cNvPr id="4" name="Объект 3"/>
          <p:cNvSpPr>
            <a:spLocks noGrp="1"/>
          </p:cNvSpPr>
          <p:nvPr>
            <p:ph sz="half" idx="2"/>
          </p:nvPr>
        </p:nvSpPr>
        <p:spPr>
          <a:xfrm>
            <a:off x="6172200" y="591127"/>
            <a:ext cx="5181600" cy="5585836"/>
          </a:xfrm>
        </p:spPr>
        <p:txBody>
          <a:bodyPr>
            <a:normAutofit fontScale="25000" lnSpcReduction="20000"/>
          </a:bodyPr>
          <a:lstStyle/>
          <a:p>
            <a:r>
              <a:rPr lang="ru-RU" sz="4800" dirty="0"/>
              <a:t>Решение коллегии:</a:t>
            </a:r>
          </a:p>
          <a:p>
            <a:r>
              <a:rPr lang="ru-RU" sz="4800" dirty="0"/>
              <a:t>Судебная коллегия напомнила позицию КС РФ (Постановление КС РФ от 26.04.2021 № 15-П) по применению исполнительного иммунитета к единственному жилью:</a:t>
            </a:r>
          </a:p>
          <a:p>
            <a:r>
              <a:rPr lang="ru-RU" sz="4800" dirty="0"/>
              <a:t>1) сами по себе правила об исполнительском иммунитете не исключают возможность ухудшения жилищных условий должника и членов его семьи; </a:t>
            </a:r>
          </a:p>
          <a:p>
            <a:r>
              <a:rPr lang="ru-RU" sz="4800" dirty="0"/>
              <a:t>2) ухудшение жилищных условий не может вынуждать должника помимо его воли к изменению поселения, то есть предоставление замещающего жилья должно происходить, как правило, в пределах того же населенного пункта;</a:t>
            </a:r>
          </a:p>
          <a:p>
            <a:r>
              <a:rPr lang="ru-RU" sz="4800" dirty="0"/>
              <a:t>3) отказ в применении исполнительского иммунитета не должен оставить должника и членов его семьи без жилища, пригодного для проживания, площадью по крайней мере не меньшей, чем по нормам предоставления жилья на условиях социального найма; </a:t>
            </a:r>
          </a:p>
          <a:p>
            <a:r>
              <a:rPr lang="ru-RU" sz="4800" dirty="0"/>
              <a:t>4) отказ от исполнительского иммунитета должен иметь реальный экономический смысл как способ удовлетворения требований кредиторов, а не быть карательной санкцией за неисполненные долги или средством устрашения должника</a:t>
            </a:r>
          </a:p>
          <a:p>
            <a:r>
              <a:rPr lang="ru-RU" sz="4800" dirty="0"/>
              <a:t>А также посчитала, что принятые судебные акты подлежат отмене:</a:t>
            </a:r>
          </a:p>
          <a:p>
            <a:r>
              <a:rPr lang="ru-RU" sz="4800" dirty="0"/>
              <a:t>Исполнительский иммунитет не носит абсолютный характер. В применении исполнительского иммунитета суд может отказать, если доказано, что ситуация с единственно пригодным для постоянного проживания помещением либо создана должником со злоупотреблением правом, либо сложилась объективно, но размеры жилья существенно (кратно) превосходят нормы предоставления жилых помещений на условиях социального найма в регионе его проживания.</a:t>
            </a:r>
          </a:p>
          <a:p>
            <a:r>
              <a:rPr lang="ru-RU" sz="4800" dirty="0"/>
              <a:t>При этом суд должен разрешить вопрос о возможности реализации жилья должника на торгах с таким расчетом, чтобы за счет вырученных от продажи жилого помещения средств должник и члены его семьи могли бы быть обеспечены замещающим жильем, а требования кредиторов были бы существенно погашены. При этом замещающее жилье должно быть предоставлено в том же (как правило) населенном пункте и не меньшей площадью, чем по нормам предоставления жилья на условиях социального найма.</a:t>
            </a:r>
          </a:p>
          <a:p>
            <a:r>
              <a:rPr lang="ru-RU" sz="4800" dirty="0"/>
              <a:t>Итог: судебные акты нижестоящих инстанций отменить в части исключения из конкурсной массы должника жилого дома и земельного участка. В отмененной части обособленный спор направить на новое рассмотрение в суд первой инстанции. </a:t>
            </a:r>
          </a:p>
          <a:p>
            <a:endParaRPr lang="ru-RU" dirty="0"/>
          </a:p>
        </p:txBody>
      </p:sp>
    </p:spTree>
    <p:extLst>
      <p:ext uri="{BB962C8B-B14F-4D97-AF65-F5344CB8AC3E}">
        <p14:creationId xmlns:p14="http://schemas.microsoft.com/office/powerpoint/2010/main" val="40629839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УБЕЖИМ?</a:t>
            </a:r>
          </a:p>
        </p:txBody>
      </p:sp>
      <p:sp>
        <p:nvSpPr>
          <p:cNvPr id="3" name="Объект 2"/>
          <p:cNvSpPr>
            <a:spLocks noGrp="1"/>
          </p:cNvSpPr>
          <p:nvPr>
            <p:ph sz="half" idx="1"/>
          </p:nvPr>
        </p:nvSpPr>
        <p:spPr/>
        <p:txBody>
          <a:bodyPr>
            <a:normAutofit fontScale="47500" lnSpcReduction="20000"/>
          </a:bodyPr>
          <a:lstStyle/>
          <a:p>
            <a:r>
              <a:rPr lang="ru-RU" dirty="0"/>
              <a:t>Контролирующие лица незадолго до процедуры банкротства могут создать новую компанию и продолжить деятельность. Налоговая служба уже давно научилась доказывать зависимость компаний в спорах о взыскании налоговой задолженности. Теперь эту тактику ФНС успешно использует в делах о привлечении вновь созданных компаний к ответственности по долгам должника-банкрота.</a:t>
            </a:r>
            <a:br>
              <a:rPr lang="ru-RU" dirty="0"/>
            </a:br>
            <a:br>
              <a:rPr lang="ru-RU" dirty="0"/>
            </a:br>
            <a:r>
              <a:rPr lang="ru-RU" dirty="0"/>
              <a:t>✅Дело № 1: суд привлек к субсидиарной ответственности три подконтрольные компании</a:t>
            </a:r>
            <a:br>
              <a:rPr lang="ru-RU" dirty="0"/>
            </a:br>
            <a:r>
              <a:rPr lang="ru-RU" dirty="0"/>
              <a:t>С заявлением о привлечении к субсидиарной ответственности контролирующих ООО «Импульс» лиц обратилась ФНС.</a:t>
            </a:r>
            <a:br>
              <a:rPr lang="ru-RU" dirty="0"/>
            </a:br>
            <a:r>
              <a:rPr lang="ru-RU" dirty="0"/>
              <a:t>Уполномоченный орган ссылался на ст. 61.11 Закона о банкротстве. К субсидиарной ответственности, помимо физических лиц, привлекли три юридических лица, аффилированные по отношению к должнику, на которые была переведена деятельность и выручка должника — ООО «Импульс» (постановление АС Приволжского округа от 22.07.2019 по делу № А12-41074/2016)</a:t>
            </a:r>
            <a:br>
              <a:rPr lang="ru-RU" dirty="0"/>
            </a:br>
            <a:br>
              <a:rPr lang="ru-RU" dirty="0"/>
            </a:br>
            <a:endParaRPr lang="ru-RU" dirty="0"/>
          </a:p>
        </p:txBody>
      </p:sp>
      <p:sp>
        <p:nvSpPr>
          <p:cNvPr id="4" name="Объект 3"/>
          <p:cNvSpPr>
            <a:spLocks noGrp="1"/>
          </p:cNvSpPr>
          <p:nvPr>
            <p:ph sz="half" idx="2"/>
          </p:nvPr>
        </p:nvSpPr>
        <p:spPr/>
        <p:txBody>
          <a:bodyPr>
            <a:normAutofit fontScale="47500" lnSpcReduction="20000"/>
          </a:bodyPr>
          <a:lstStyle/>
          <a:p>
            <a:r>
              <a:rPr lang="ru-RU" dirty="0"/>
              <a:t>✅Дело № 2: после прекращения дела о банкротстве кредиторы привлекли к ответственности клона банкрота</a:t>
            </a:r>
            <a:br>
              <a:rPr lang="ru-RU" dirty="0"/>
            </a:br>
            <a:r>
              <a:rPr lang="ru-RU" dirty="0"/>
              <a:t>После прекращения производства по делу о банкротстве ООО «Уральская промышленная компания» кредиторы обратились с заявлением о привлечении к субсидиарной ответственности в том числе и двойника должника — ООО «</a:t>
            </a:r>
            <a:r>
              <a:rPr lang="ru-RU" dirty="0" err="1"/>
              <a:t>Уралпромком</a:t>
            </a:r>
            <a:r>
              <a:rPr lang="ru-RU" dirty="0"/>
              <a:t>».</a:t>
            </a:r>
            <a:br>
              <a:rPr lang="ru-RU" dirty="0"/>
            </a:br>
            <a:r>
              <a:rPr lang="ru-RU" dirty="0"/>
              <a:t>Кассационный суд оставил в силе решение суда первой инстанции, в соответствии с которым к субсидиарной ответственности был привлечен клон организации-банкрота (постановление АС Уральского округа от 26.05.2020 по делу № А60-72617/2018).</a:t>
            </a:r>
            <a:br>
              <a:rPr lang="ru-RU" dirty="0"/>
            </a:br>
            <a:br>
              <a:rPr lang="ru-RU" dirty="0"/>
            </a:br>
            <a:r>
              <a:rPr lang="ru-RU" dirty="0"/>
              <a:t>✅Дело № 3: должник разделил бизнес на «центр убытков» и «центр прибылей»</a:t>
            </a:r>
            <a:br>
              <a:rPr lang="ru-RU" dirty="0"/>
            </a:br>
            <a:r>
              <a:rPr lang="ru-RU" dirty="0"/>
              <a:t>Схожие доказательства кредиторы представили в другом деле. Суд указал, что контролирующие должника лица незаконно воспользовались возможностью ведения бизнеса посредством построения бизнес-модели с разделением на рисковые части — «центры убытков» и </a:t>
            </a:r>
            <a:r>
              <a:rPr lang="ru-RU" dirty="0" err="1"/>
              <a:t>безрисковые</a:t>
            </a:r>
            <a:r>
              <a:rPr lang="ru-RU" dirty="0"/>
              <a:t> — «центры прибылей». Это позволило в случае проблем с оплатой </a:t>
            </a:r>
            <a:r>
              <a:rPr lang="ru-RU" dirty="0" err="1"/>
              <a:t>ресурсоснабжающим</a:t>
            </a:r>
            <a:r>
              <a:rPr lang="ru-RU" dirty="0"/>
              <a:t> организациям продолжить вести деятельность, не утрачивая активы. При этом контроль за рисковой и </a:t>
            </a:r>
            <a:r>
              <a:rPr lang="ru-RU" dirty="0" err="1"/>
              <a:t>безрисковой</a:t>
            </a:r>
            <a:r>
              <a:rPr lang="ru-RU" dirty="0"/>
              <a:t> частями бизнеса осуществляли одни и те же лица (постановление АС Уральского округа от 19.08.2019 по делу № А76-7148/2018).</a:t>
            </a:r>
            <a:br>
              <a:rPr lang="ru-RU" dirty="0"/>
            </a:br>
            <a:br>
              <a:rPr lang="ru-RU" dirty="0"/>
            </a:br>
            <a:r>
              <a:rPr lang="ru-RU" dirty="0"/>
              <a:t>✅Дело № 4: в новой компании ключевые должности занимали те же сотрудники. Это стало основанием для привлечения клона к субсидиарной ответственности (постановление АС Уральского округа от 19.03.2019 по делу № А50-21237/2016).</a:t>
            </a:r>
          </a:p>
          <a:p>
            <a:endParaRPr lang="ru-RU" dirty="0"/>
          </a:p>
        </p:txBody>
      </p:sp>
    </p:spTree>
    <p:extLst>
      <p:ext uri="{BB962C8B-B14F-4D97-AF65-F5344CB8AC3E}">
        <p14:creationId xmlns:p14="http://schemas.microsoft.com/office/powerpoint/2010/main" val="9698682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58511"/>
          </a:xfrm>
        </p:spPr>
        <p:txBody>
          <a:bodyPr>
            <a:normAutofit fontScale="90000"/>
          </a:bodyPr>
          <a:lstStyle/>
          <a:p>
            <a:br>
              <a:rPr lang="ru-RU" sz="2000" b="1" dirty="0"/>
            </a:br>
            <a:br>
              <a:rPr lang="ru-RU" sz="2000" b="1" dirty="0"/>
            </a:br>
            <a:br>
              <a:rPr lang="ru-RU" sz="2000" b="1" dirty="0"/>
            </a:br>
            <a:br>
              <a:rPr lang="ru-RU" sz="2000" b="1" dirty="0"/>
            </a:br>
            <a:br>
              <a:rPr lang="ru-RU" sz="2000" b="1" dirty="0"/>
            </a:br>
            <a:br>
              <a:rPr lang="ru-RU" sz="2000" b="1" dirty="0"/>
            </a:br>
            <a:r>
              <a:rPr lang="ru-RU" sz="2000" b="1" dirty="0"/>
              <a:t>Привлечение компании-двойника к субсидиарной ответственности: дело «Кубань Инвест» в Северо-Кавказской кассации</a:t>
            </a:r>
            <a:br>
              <a:rPr lang="ru-RU" dirty="0"/>
            </a:br>
            <a:br>
              <a:rPr lang="ru-RU" dirty="0"/>
            </a:br>
            <a:br>
              <a:rPr lang="ru-RU" dirty="0"/>
            </a:br>
            <a:endParaRPr lang="ru-RU" dirty="0"/>
          </a:p>
        </p:txBody>
      </p:sp>
      <p:sp>
        <p:nvSpPr>
          <p:cNvPr id="3" name="Объект 2"/>
          <p:cNvSpPr>
            <a:spLocks noGrp="1"/>
          </p:cNvSpPr>
          <p:nvPr>
            <p:ph sz="half" idx="1"/>
          </p:nvPr>
        </p:nvSpPr>
        <p:spPr>
          <a:xfrm>
            <a:off x="838200" y="923636"/>
            <a:ext cx="5181600" cy="5105545"/>
          </a:xfrm>
        </p:spPr>
        <p:txBody>
          <a:bodyPr>
            <a:normAutofit fontScale="32500" lnSpcReduction="20000"/>
          </a:bodyPr>
          <a:lstStyle/>
          <a:p>
            <a:r>
              <a:rPr lang="ru-RU" sz="3400" dirty="0"/>
              <a:t>Конкурсный управляющий ООО «Кубань Инвест» обратился в суд, добиваясь привлечения к субсидиарной ответственности ряда организаций, созданных и возглавляемых участником и бывшим руководителем должника Морозовым С.П. Истец указал, что соответствующие организации были созданы в преддверии банкротства должника и в их пользу предположительно были выведены его активы.</a:t>
            </a:r>
          </a:p>
          <a:p>
            <a:endParaRPr lang="ru-RU" sz="3400" dirty="0"/>
          </a:p>
          <a:p>
            <a:r>
              <a:rPr lang="ru-RU" sz="3400" b="1" dirty="0"/>
              <a:t>Суды первой и апелляционной инстанций</a:t>
            </a:r>
            <a:r>
              <a:rPr lang="ru-RU" sz="3400" dirty="0"/>
              <a:t> отказали в удовлетворении требований в связи с недоказанностью корпоративного контроля над должником со стороны ответчиков. Сделки, которые повлекли банкротство должника, совершены им в период 2015-16 г., т. е. до момента создания организаций, указанных в качестве ответчиков (за исключением ООО СК «Кубань Инвест» и ООО «Догма»). Кроме того, допущенные должником нарушения, повлекшие впоследствии его несостоятельность, изначально находились вне пределов полномочий ответчиков. Из представленных в материалы дела документов установлено, что Морозов Д.С. (контролирующее должника лицо) приходится сыном Морозову С.П. (учредитель и (или) руководитель организаций – ответчиков). Указанное обстоятельство само по себе не является основанием для вывода об осуществлении Морозовым С.П. корпоративного контроля над должником. Суду не представлены доказательства, свидетельствующие о получении ответчиками каких-либо существенных активов должника. В рассматриваемом случае отсутствует информация о том, что кто-либо, помимо Морозова Д.С., осуществлял фактическое руководство должником. Какие-либо доказательства совершения сделок по выводу активов должника на расчетные счета ответчиков отсутствуют. Морозов С.П. не являлся и не является в настоящее время бенефициаром ООО СК «Кубань Инвест» (ввиду несущественности его доли – менее 0,1% в уставном капитале).</a:t>
            </a:r>
          </a:p>
          <a:p>
            <a:r>
              <a:rPr lang="ru-RU" sz="3400" dirty="0"/>
              <a:t>В кассационной жалобе истец указывает, что: заключение специалиста ООО «Эксперт» не соответствует критериям относимости, допустимости и достоверности; заключение сделок являлось действиями одной группы лиц (семьи), контролирующих должника и ответчиков; ООО СК «Кубань Инвест» является компанией-двойником должника. </a:t>
            </a:r>
          </a:p>
          <a:p>
            <a:r>
              <a:rPr lang="ru-RU" sz="3400" b="1" dirty="0"/>
              <a:t>Суд округа</a:t>
            </a:r>
            <a:r>
              <a:rPr lang="ru-RU" sz="3400" dirty="0"/>
              <a:t> встал на сторону кассатора.</a:t>
            </a:r>
          </a:p>
          <a:p>
            <a:endParaRPr lang="ru-RU" dirty="0"/>
          </a:p>
        </p:txBody>
      </p:sp>
      <p:sp>
        <p:nvSpPr>
          <p:cNvPr id="4" name="Объект 3"/>
          <p:cNvSpPr>
            <a:spLocks noGrp="1"/>
          </p:cNvSpPr>
          <p:nvPr>
            <p:ph sz="half" idx="2"/>
          </p:nvPr>
        </p:nvSpPr>
        <p:spPr>
          <a:xfrm>
            <a:off x="6172200" y="840509"/>
            <a:ext cx="5181600" cy="5336454"/>
          </a:xfrm>
        </p:spPr>
        <p:txBody>
          <a:bodyPr>
            <a:normAutofit fontScale="32500" lnSpcReduction="20000"/>
          </a:bodyPr>
          <a:lstStyle/>
          <a:p>
            <a:br>
              <a:rPr lang="ru-RU" sz="3700" dirty="0"/>
            </a:br>
            <a:endParaRPr lang="ru-RU" sz="3700" dirty="0"/>
          </a:p>
          <a:p>
            <a:r>
              <a:rPr lang="ru-RU" sz="3700" dirty="0"/>
              <a:t>Банк указывал на то, что ООО СК «Кубань Инвест» является компанией-двойником должника. Оба общества зарегистрированы по одному адресу и их финансовые показатели должника имеют обратную пропорциональность. Кроме того, Морозов С.П. является отцом участника и бывшего руководителя должника Морозова Д.С. Заключение сделок являлось действиями одной группы лиц (семьи), контролирующих должника и ответчиков по передаче активов от должника к ООО СК «Кубань Инвест». </a:t>
            </a:r>
          </a:p>
          <a:p>
            <a:br>
              <a:rPr lang="ru-RU" sz="3700" dirty="0"/>
            </a:br>
            <a:r>
              <a:rPr lang="ru-RU" sz="3700" dirty="0"/>
              <a:t>Анализ финансовой деятельности должника, а также численность и перевод сотрудников, состав участников компаний свидетельствуют о том, что ООО «Кубань Инвест» совместно с ООО СК «Кубань Инвест» создана схема уклонения от выполнения обязательств по погашению кредиторской задолженности путем создания нового юридического лица с аналогичным названием и основным видом деятельности, что является необходимым условием перевода всей договорной базы с компании-банкрота на новую компанию, на деятельность которой впоследствии переориентируется вся хозяйственно-финансовая деятельность должника и работа с клиентской базой.</a:t>
            </a:r>
          </a:p>
          <a:p>
            <a:br>
              <a:rPr lang="ru-RU" sz="3700" dirty="0"/>
            </a:br>
            <a:r>
              <a:rPr lang="ru-RU" sz="3700" dirty="0"/>
              <a:t>Кроме того, в целях определения вида и размера ответственности с учётом п. 20 ПП ВС РФ от 21.12.2017 № 53, судам надлежало: исследовать, какое значение для последующей деятельности должника имела схема организации бизнеса, на которую ссылался банк; оценить существенность ее негативного воздействия на деятельность должника; установить, как сильно изменилось финансовое положение должника, какие тенденции приобрели его экономические показатели.</a:t>
            </a:r>
          </a:p>
          <a:p>
            <a:br>
              <a:rPr lang="ru-RU" sz="3700" dirty="0"/>
            </a:br>
            <a:r>
              <a:rPr lang="ru-RU" sz="3700" dirty="0"/>
              <a:t>Судебные акты отменить, дело направить на новое </a:t>
            </a:r>
            <a:r>
              <a:rPr lang="ru-RU" sz="3700" dirty="0" err="1"/>
              <a:t>рассмотрение.Постановление</a:t>
            </a:r>
            <a:r>
              <a:rPr lang="ru-RU" sz="3700" dirty="0"/>
              <a:t> АС СКО от 18.03.22 по делу № А32-32760/2017.</a:t>
            </a:r>
          </a:p>
          <a:p>
            <a:endParaRPr lang="ru-RU" dirty="0"/>
          </a:p>
        </p:txBody>
      </p:sp>
    </p:spTree>
    <p:extLst>
      <p:ext uri="{BB962C8B-B14F-4D97-AF65-F5344CB8AC3E}">
        <p14:creationId xmlns:p14="http://schemas.microsoft.com/office/powerpoint/2010/main" val="418371616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Арбитражные?</a:t>
            </a:r>
          </a:p>
        </p:txBody>
      </p:sp>
      <p:sp>
        <p:nvSpPr>
          <p:cNvPr id="3" name="Объект 2"/>
          <p:cNvSpPr>
            <a:spLocks noGrp="1"/>
          </p:cNvSpPr>
          <p:nvPr>
            <p:ph sz="half" idx="1"/>
          </p:nvPr>
        </p:nvSpPr>
        <p:spPr/>
        <p:txBody>
          <a:bodyPr>
            <a:normAutofit fontScale="62500" lnSpcReduction="20000"/>
          </a:bodyPr>
          <a:lstStyle/>
          <a:p>
            <a:r>
              <a:rPr lang="ru-RU" dirty="0" err="1"/>
              <a:t>Невзыскание</a:t>
            </a:r>
            <a:r>
              <a:rPr lang="ru-RU" dirty="0"/>
              <a:t> дебиторской задолженности - основание для взыскания убытков с управляющего (Постановление АС Московского округа от 13.07.2020 по делу № А41-51095/2016)</a:t>
            </a:r>
          </a:p>
          <a:p>
            <a:endParaRPr lang="ru-RU" dirty="0"/>
          </a:p>
          <a:p>
            <a:r>
              <a:rPr lang="ru-RU" dirty="0"/>
              <a:t>В целях обеспечения стабильности гражданского оборота пунктом 2 статьи 61.4 Закона о банкротстве установлен общий запрет на оспаривание на основании статьи 61.3 этого Закона сделок (платежей), совершенных в рамках обычной хозяйственной деятельности, размер которых не превышает одного процента от стоимости активов должника</a:t>
            </a:r>
          </a:p>
          <a:p>
            <a:r>
              <a:rPr lang="ru-RU" dirty="0"/>
              <a:t> ВС РФ от 15.08.2022 № 305-ЭС21-25831(13) по делу № А40-5070/2020</a:t>
            </a:r>
          </a:p>
          <a:p>
            <a:endParaRPr lang="ru-RU" dirty="0"/>
          </a:p>
        </p:txBody>
      </p:sp>
      <p:sp>
        <p:nvSpPr>
          <p:cNvPr id="4" name="Объект 3"/>
          <p:cNvSpPr>
            <a:spLocks noGrp="1"/>
          </p:cNvSpPr>
          <p:nvPr>
            <p:ph sz="half" idx="2"/>
          </p:nvPr>
        </p:nvSpPr>
        <p:spPr/>
        <p:txBody>
          <a:bodyPr>
            <a:normAutofit fontScale="62500" lnSpcReduction="20000"/>
          </a:bodyPr>
          <a:lstStyle/>
          <a:p>
            <a:r>
              <a:rPr lang="ru-RU" dirty="0"/>
              <a:t>Постановление АС Московского округа от 16.06.2016 по делу № А40-48355/11, принятое по заявлению </a:t>
            </a:r>
            <a:r>
              <a:rPr lang="ru-RU" dirty="0" err="1"/>
              <a:t>Шиндиной</a:t>
            </a:r>
            <a:r>
              <a:rPr lang="ru-RU" dirty="0"/>
              <a:t> Т.Ф. о взыскании с арбитражного управляющего </a:t>
            </a:r>
            <a:r>
              <a:rPr lang="ru-RU" dirty="0" err="1"/>
              <a:t>Василеги</a:t>
            </a:r>
            <a:r>
              <a:rPr lang="ru-RU" dirty="0"/>
              <a:t> М.Ю. убытков в деле о банкротстве ООО «Инвестиционная компания «Мономах» в связи с заявленным арбитражным управляющим отказом от заявленного им в суд требования об оспаривании сделок должника: «Заявитель должен доказать, что в результате отказа от оспаривания сделок должника утрачена возможность возврата в конкурсную массу спорного объекта недвижимости, что имелась реальная возможность пополнения конкурсной массы в результате реализации указанного имущества, что имелась реальная возможность ко взысканию неотраженной в инвентаризационной описи дебиторской задолженности». </a:t>
            </a:r>
          </a:p>
        </p:txBody>
      </p:sp>
    </p:spTree>
    <p:extLst>
      <p:ext uri="{BB962C8B-B14F-4D97-AF65-F5344CB8AC3E}">
        <p14:creationId xmlns:p14="http://schemas.microsoft.com/office/powerpoint/2010/main" val="174391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Новое</a:t>
            </a:r>
          </a:p>
        </p:txBody>
      </p:sp>
      <p:sp>
        <p:nvSpPr>
          <p:cNvPr id="3" name="Объект 2"/>
          <p:cNvSpPr>
            <a:spLocks noGrp="1"/>
          </p:cNvSpPr>
          <p:nvPr>
            <p:ph idx="1"/>
          </p:nvPr>
        </p:nvSpPr>
        <p:spPr/>
        <p:txBody>
          <a:bodyPr>
            <a:normAutofit fontScale="70000" lnSpcReduction="20000"/>
          </a:bodyPr>
          <a:lstStyle/>
          <a:p>
            <a:r>
              <a:rPr lang="ru-RU" dirty="0"/>
              <a:t>Если</a:t>
            </a:r>
            <a:r>
              <a:rPr lang="en-US" dirty="0"/>
              <a:t> </a:t>
            </a:r>
            <a:r>
              <a:rPr lang="ru-RU" dirty="0"/>
              <a:t> разъяснения Минфина и ФНС не согласуются с опубликованным решением Верховного суда. В таких случаях налоговые инспекции должны руководствоваться позицией судей (</a:t>
            </a:r>
            <a:r>
              <a:rPr lang="ru-RU" dirty="0">
                <a:hlinkClick r:id="rId2"/>
              </a:rPr>
              <a:t>письмо Минфина от 20.02.2020 № 03-11-11/12408</a:t>
            </a:r>
            <a:r>
              <a:rPr lang="ru-RU" dirty="0"/>
              <a:t>)</a:t>
            </a:r>
          </a:p>
          <a:p>
            <a:endParaRPr lang="ru-RU" dirty="0"/>
          </a:p>
          <a:p>
            <a:r>
              <a:rPr lang="ru-RU" b="1" dirty="0"/>
              <a:t>ПИСЬМО</a:t>
            </a:r>
            <a:r>
              <a:rPr lang="en-US" b="1" dirty="0"/>
              <a:t> </a:t>
            </a:r>
            <a:r>
              <a:rPr lang="ru-RU" b="1" dirty="0"/>
              <a:t>ФНС России от 17 мая 2022 г. N БВ-4-7/5869 ОБ ОТМЕНЕ</a:t>
            </a:r>
          </a:p>
          <a:p>
            <a:r>
              <a:rPr lang="ru-RU" b="1" dirty="0"/>
              <a:t>РЕШЕНИЙ В ПОРЯДКЕ ПУНКТА 3 СТАТЬИ 31 НК РФ ПРИ ДВУХУРОВНЕВОЙ СИСТЕМЕ УПРАВЛЕНИЯ</a:t>
            </a:r>
            <a:r>
              <a:rPr lang="ru-RU" dirty="0"/>
              <a:t>В связи с переходом ряда Управлений ФНС России по субъектам Российской Федерации на двухуровневую систему управления, соответствующие Управления должны руководствоваться позицией, изложенной в </a:t>
            </a:r>
            <a:r>
              <a:rPr lang="ru-RU" dirty="0">
                <a:hlinkClick r:id="rId3" tooltip="Постановление Пленума ВАС РФ от 30.07.2013 N 57 "/>
              </a:rPr>
              <a:t>пункте 44 Постановления Пленума Высшего Арбитражного Суда Российской Федерации от 30.07.2013 N 57.</a:t>
            </a:r>
            <a:r>
              <a:rPr lang="ru-RU" dirty="0"/>
              <a:t> О принятом решении незамедлительно информируется Управление досудебного урегулирования налоговых споров ФНС России. При этом не подлежит применению для Управлений, перешедших на двухуровневую систему, </a:t>
            </a:r>
            <a:r>
              <a:rPr lang="ru-RU" dirty="0">
                <a:hlinkClick r:id="rId4" tooltip="&lt;Письмо&gt; ФНС России от 22.08.2014 N СА-4-7/16692 (с изм. от 17.05.2022) &lt;О применении отдельных положений Постановления Пленума ВАС РФ от 30.07.2013 N 57 "/>
              </a:rPr>
              <a:t>письмо ФНС России от 22.08.2014 N СА-4-7/16692 "О применении отдельных положений Постановления Пленума Высшего Арбитражного Суда Российской Федерации от 30.07.2013 N 57" в части вывода о возможности отмены решения, несоответствующего законодательству о налогах и сборах, в случае если такая отмена улучшает положение налогоплательщика.</a:t>
            </a:r>
          </a:p>
          <a:p>
            <a:endParaRPr lang="ru-RU" dirty="0"/>
          </a:p>
          <a:p>
            <a:endParaRPr lang="ru-RU" dirty="0">
              <a:hlinkClick r:id="rId3" tooltip="Постановление Пленума ВАС РФ от 30.07.2013 N 57 "/>
            </a:endParaRPr>
          </a:p>
          <a:p>
            <a:endParaRPr lang="ru-RU" b="1" dirty="0"/>
          </a:p>
          <a:p>
            <a:endParaRPr lang="ru-RU" dirty="0"/>
          </a:p>
          <a:p>
            <a:endParaRPr lang="ru-RU" dirty="0"/>
          </a:p>
        </p:txBody>
      </p:sp>
    </p:spTree>
    <p:extLst>
      <p:ext uri="{BB962C8B-B14F-4D97-AF65-F5344CB8AC3E}">
        <p14:creationId xmlns:p14="http://schemas.microsoft.com/office/powerpoint/2010/main" val="2100202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Факторы, свидетельствующие о </a:t>
            </a:r>
            <a:r>
              <a:rPr lang="ru-RU" dirty="0" err="1"/>
              <a:t>субсидиарке</a:t>
            </a:r>
            <a:endParaRPr lang="ru-RU" dirty="0"/>
          </a:p>
        </p:txBody>
      </p:sp>
      <p:sp>
        <p:nvSpPr>
          <p:cNvPr id="3" name="Содержимое 2"/>
          <p:cNvSpPr>
            <a:spLocks noGrp="1"/>
          </p:cNvSpPr>
          <p:nvPr>
            <p:ph sz="half" idx="1"/>
          </p:nvPr>
        </p:nvSpPr>
        <p:spPr/>
        <p:txBody>
          <a:bodyPr>
            <a:normAutofit fontScale="70000" lnSpcReduction="20000"/>
          </a:bodyPr>
          <a:lstStyle/>
          <a:p>
            <a:r>
              <a:rPr lang="ru-RU" dirty="0"/>
              <a:t>продажа имущества по нерыночным ценам</a:t>
            </a:r>
            <a:r>
              <a:rPr lang="ru-RU" u="sng" dirty="0">
                <a:hlinkClick r:id="rId2"/>
              </a:rPr>
              <a:t> ВС РФ от 12.09.16 № 306-ЭС16-4837</a:t>
            </a:r>
            <a:r>
              <a:rPr lang="ru-RU" dirty="0"/>
              <a:t>.</a:t>
            </a:r>
          </a:p>
          <a:p>
            <a:r>
              <a:rPr lang="ru-RU" dirty="0"/>
              <a:t>Отгрузка товара без предоплаты</a:t>
            </a:r>
          </a:p>
          <a:p>
            <a:r>
              <a:rPr lang="ru-RU" dirty="0"/>
              <a:t>Приобретение материалов по завышенным ценам</a:t>
            </a:r>
          </a:p>
          <a:p>
            <a:r>
              <a:rPr lang="ru-RU" dirty="0"/>
              <a:t>Использование </a:t>
            </a:r>
            <a:r>
              <a:rPr lang="ru-RU" dirty="0" err="1"/>
              <a:t>контрагентов-взаимозависимых</a:t>
            </a:r>
            <a:endParaRPr lang="ru-RU" dirty="0"/>
          </a:p>
          <a:p>
            <a:r>
              <a:rPr lang="ru-RU" dirty="0"/>
              <a:t>Отсутствие плана выхода из кризиса</a:t>
            </a:r>
          </a:p>
          <a:p>
            <a:r>
              <a:rPr lang="ru-RU" dirty="0"/>
              <a:t>Невыполнение условий договоров</a:t>
            </a:r>
          </a:p>
          <a:p>
            <a:r>
              <a:rPr lang="ru-RU" dirty="0"/>
              <a:t>Искажение </a:t>
            </a:r>
            <a:r>
              <a:rPr lang="ru-RU" dirty="0" err="1"/>
              <a:t>первичкиШтрафы</a:t>
            </a:r>
            <a:r>
              <a:rPr lang="ru-RU" dirty="0"/>
              <a:t> и пени, начисленные по итогам проверки, — убытки компании. Налоговики правомерно взыскали их с директора (</a:t>
            </a:r>
            <a:r>
              <a:rPr lang="ru-RU" dirty="0">
                <a:hlinkClick r:id="rId3"/>
              </a:rPr>
              <a:t>п. 2 ст. 15 ГК</a:t>
            </a:r>
            <a:r>
              <a:rPr lang="ru-RU" dirty="0"/>
              <a:t>).</a:t>
            </a:r>
          </a:p>
          <a:p>
            <a:endParaRPr lang="ru-RU" dirty="0"/>
          </a:p>
        </p:txBody>
      </p:sp>
      <p:sp>
        <p:nvSpPr>
          <p:cNvPr id="4" name="Содержимое 3"/>
          <p:cNvSpPr>
            <a:spLocks noGrp="1"/>
          </p:cNvSpPr>
          <p:nvPr>
            <p:ph sz="half" idx="2"/>
          </p:nvPr>
        </p:nvSpPr>
        <p:spPr/>
        <p:txBody>
          <a:bodyPr>
            <a:normAutofit fontScale="70000" lnSpcReduction="20000"/>
          </a:bodyPr>
          <a:lstStyle/>
          <a:p>
            <a:r>
              <a:rPr lang="ru-RU" dirty="0">
                <a:hlinkClick r:id="rId4"/>
              </a:rPr>
              <a:t>Письмо от 29.06.2017 № СА-4-18/12520@</a:t>
            </a:r>
            <a:r>
              <a:rPr lang="ru-RU" dirty="0"/>
              <a:t> обзор </a:t>
            </a:r>
            <a:r>
              <a:rPr lang="ru-RU" dirty="0" err="1"/>
              <a:t>субсидиарка</a:t>
            </a:r>
            <a:r>
              <a:rPr lang="ru-RU" dirty="0"/>
              <a:t> и банкротство </a:t>
            </a:r>
          </a:p>
          <a:p>
            <a:r>
              <a:rPr lang="ru-RU" dirty="0"/>
              <a:t>Директор должен действовать добросовестно и разумно (</a:t>
            </a:r>
            <a:r>
              <a:rPr lang="ru-RU" dirty="0">
                <a:hlinkClick r:id="rId5"/>
              </a:rPr>
              <a:t>п. 3 ст. 53 ГК</a:t>
            </a:r>
            <a:r>
              <a:rPr lang="ru-RU" dirty="0"/>
              <a:t>). </a:t>
            </a:r>
          </a:p>
          <a:p>
            <a:r>
              <a:rPr lang="ru-RU" dirty="0"/>
              <a:t>Директор обязан возместить убытки, причиненные компании (</a:t>
            </a:r>
            <a:r>
              <a:rPr lang="ru-RU" dirty="0">
                <a:hlinkClick r:id="rId6"/>
              </a:rPr>
              <a:t>п. 2 ст. 44 Федерального закона от 08.02.1998 № 14‑ФЗ</a:t>
            </a:r>
            <a:r>
              <a:rPr lang="ru-RU" dirty="0"/>
              <a:t>).</a:t>
            </a:r>
          </a:p>
          <a:p>
            <a:r>
              <a:rPr lang="ru-RU" dirty="0"/>
              <a:t>Если </a:t>
            </a:r>
            <a:r>
              <a:rPr lang="ru-RU" dirty="0" err="1"/>
              <a:t>доказано,Контролеры</a:t>
            </a:r>
            <a:r>
              <a:rPr lang="ru-RU" dirty="0"/>
              <a:t> доказали, что директор намеренно исказил первичные документы, чтобы занизить налоговую базу (</a:t>
            </a:r>
            <a:r>
              <a:rPr lang="ru-RU" dirty="0">
                <a:hlinkClick r:id="rId7"/>
              </a:rPr>
              <a:t>п. 5 ст. 10 ГК</a:t>
            </a:r>
            <a:r>
              <a:rPr lang="ru-RU" dirty="0"/>
              <a:t>). Штрафы и пени по налогам- с </a:t>
            </a:r>
            <a:r>
              <a:rPr lang="ru-RU" dirty="0" err="1"/>
              <a:t>диреткора</a:t>
            </a:r>
            <a:r>
              <a:rPr lang="ru-RU" dirty="0"/>
              <a:t> (</a:t>
            </a:r>
            <a:r>
              <a:rPr lang="ru-RU" dirty="0">
                <a:hlinkClick r:id="rId3"/>
              </a:rPr>
              <a:t>п. 2 ст. 15 ГК</a:t>
            </a:r>
            <a:r>
              <a:rPr lang="ru-RU" dirty="0"/>
              <a:t>).</a:t>
            </a:r>
          </a:p>
          <a:p>
            <a:endParaRPr lang="ru-RU" dirty="0"/>
          </a:p>
        </p:txBody>
      </p:sp>
    </p:spTree>
    <p:extLst>
      <p:ext uri="{BB962C8B-B14F-4D97-AF65-F5344CB8AC3E}">
        <p14:creationId xmlns:p14="http://schemas.microsoft.com/office/powerpoint/2010/main" val="41386205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D235B0-F8B8-4BC6-873E-ED3E1F79395D}"/>
              </a:ext>
            </a:extLst>
          </p:cNvPr>
          <p:cNvSpPr>
            <a:spLocks noGrp="1"/>
          </p:cNvSpPr>
          <p:nvPr>
            <p:ph type="title"/>
          </p:nvPr>
        </p:nvSpPr>
        <p:spPr/>
        <p:txBody>
          <a:bodyPr/>
          <a:lstStyle/>
          <a:p>
            <a:r>
              <a:rPr lang="ru-RU" dirty="0"/>
              <a:t>НДС</a:t>
            </a:r>
          </a:p>
        </p:txBody>
      </p:sp>
      <p:sp>
        <p:nvSpPr>
          <p:cNvPr id="3" name="Объект 2">
            <a:extLst>
              <a:ext uri="{FF2B5EF4-FFF2-40B4-BE49-F238E27FC236}">
                <a16:creationId xmlns:a16="http://schemas.microsoft.com/office/drawing/2014/main" id="{8C62C0F4-8F15-4700-95ED-97A9ED19760A}"/>
              </a:ext>
            </a:extLst>
          </p:cNvPr>
          <p:cNvSpPr>
            <a:spLocks noGrp="1"/>
          </p:cNvSpPr>
          <p:nvPr>
            <p:ph sz="half" idx="1"/>
          </p:nvPr>
        </p:nvSpPr>
        <p:spPr/>
        <p:txBody>
          <a:bodyPr>
            <a:normAutofit fontScale="92500" lnSpcReduction="20000"/>
          </a:bodyPr>
          <a:lstStyle/>
          <a:p>
            <a:br>
              <a:rPr lang="ru-RU" dirty="0"/>
            </a:br>
            <a:r>
              <a:rPr lang="ru-RU" dirty="0"/>
              <a:t>Очередность уплаты НДС, восстановленный после реализации имущества в конкурсе, определяется датой принятия соответствующих вычетов, а не датой подачи корректирующей декларации . В общем случае это означает, что очередность является реестровой, а не текущей</a:t>
            </a:r>
          </a:p>
          <a:p>
            <a:r>
              <a:rPr lang="ru-RU" dirty="0"/>
              <a:t>9ААС Постановление 10АП-14903/2022 от 26.09.22 Дело № № А41-63047/17</a:t>
            </a:r>
          </a:p>
          <a:p>
            <a:endParaRPr lang="ru-RU" dirty="0"/>
          </a:p>
        </p:txBody>
      </p:sp>
      <p:sp>
        <p:nvSpPr>
          <p:cNvPr id="4" name="Объект 3">
            <a:extLst>
              <a:ext uri="{FF2B5EF4-FFF2-40B4-BE49-F238E27FC236}">
                <a16:creationId xmlns:a16="http://schemas.microsoft.com/office/drawing/2014/main" id="{0C04C457-0AD4-4AFE-A41C-94A6B00FBEDD}"/>
              </a:ext>
            </a:extLst>
          </p:cNvPr>
          <p:cNvSpPr>
            <a:spLocks noGrp="1"/>
          </p:cNvSpPr>
          <p:nvPr>
            <p:ph sz="half" idx="2"/>
          </p:nvPr>
        </p:nvSpPr>
        <p:spPr/>
        <p:txBody>
          <a:bodyPr>
            <a:normAutofit fontScale="92500" lnSpcReduction="20000"/>
          </a:bodyPr>
          <a:lstStyle/>
          <a:p>
            <a:endParaRPr lang="ru-RU"/>
          </a:p>
        </p:txBody>
      </p:sp>
    </p:spTree>
    <p:extLst>
      <p:ext uri="{BB962C8B-B14F-4D97-AF65-F5344CB8AC3E}">
        <p14:creationId xmlns:p14="http://schemas.microsoft.com/office/powerpoint/2010/main" val="25215192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ндс</a:t>
            </a:r>
            <a:endParaRPr lang="ru-RU" dirty="0"/>
          </a:p>
        </p:txBody>
      </p:sp>
      <p:sp>
        <p:nvSpPr>
          <p:cNvPr id="3" name="Объект 2"/>
          <p:cNvSpPr>
            <a:spLocks noGrp="1"/>
          </p:cNvSpPr>
          <p:nvPr>
            <p:ph sz="half" idx="1"/>
          </p:nvPr>
        </p:nvSpPr>
        <p:spPr/>
        <p:txBody>
          <a:bodyPr>
            <a:normAutofit fontScale="40000" lnSpcReduction="20000"/>
          </a:bodyPr>
          <a:lstStyle/>
          <a:p>
            <a:r>
              <a:rPr lang="ru-RU" b="1" dirty="0"/>
              <a:t>МИНИСТЕРСТВО ФИНАНСОВ РОССИЙСКОЙ ФЕДЕРАЦИИ </a:t>
            </a:r>
          </a:p>
          <a:p>
            <a:r>
              <a:rPr lang="ru-RU" b="1" dirty="0"/>
              <a:t>ФЕДЕРАЛЬНАЯ НАЛОГОВАЯ СЛУЖБА ПИСЬМО</a:t>
            </a:r>
          </a:p>
          <a:p>
            <a:r>
              <a:rPr lang="ru-RU" b="1" dirty="0"/>
              <a:t>от 17 июня 2021 г. N СД-4-3/8474@</a:t>
            </a:r>
          </a:p>
          <a:p>
            <a:endParaRPr lang="ru-RU" dirty="0"/>
          </a:p>
          <a:p>
            <a:r>
              <a:rPr lang="ru-RU" dirty="0"/>
              <a:t>Федеральная налоговая служба рассмотрела обращение ПАО от 14.01.2021 по вопросам восстановления налога на добавленную стоимость (далее - НДС), ранее правомерно принятого к вычету в отношении приобретенных или построенных объектов основных средств, и сообщает следующее.</a:t>
            </a:r>
          </a:p>
          <a:p>
            <a:r>
              <a:rPr lang="ru-RU" dirty="0"/>
              <a:t>Как следует из обращения, налогоплательщик признан в соответствии с законодательством Российской Федерации несостоятельным (банкротом). На основании </a:t>
            </a:r>
            <a:r>
              <a:rPr lang="ru-RU" dirty="0">
                <a:hlinkClick r:id="rId2"/>
              </a:rPr>
              <a:t>подпункта 15 пункта 2 статьи 146 Налогового кодекса Российской Федерации (далее - Кодекс) все операции по реализации товаров (работ, услуг), имущественных прав, осуществляемые указанным налогоплательщиком, не признаются объектом налогообложения НДС.</a:t>
            </a:r>
          </a:p>
          <a:p>
            <a:r>
              <a:rPr lang="ru-RU" dirty="0"/>
              <a:t>Согласно </a:t>
            </a:r>
            <a:r>
              <a:rPr lang="ru-RU" dirty="0">
                <a:hlinkClick r:id="rId2"/>
              </a:rPr>
              <a:t>подпункту 15 пункта 2 статьи 146 Кодекса операции по реализации товаров (работ, услуг) и (или) имущественных прав должников, признанных в соответствии с законодательством Российской Федерации несостоятельными (банкротами), в том числе товаров (работ, услуг), изготовленных и (или) приобретенных (выполненных, оказанных) в процессе осуществления хозяйственной деятельности после признания должников в соответствии с законодательством Российской Федерации несостоятельными (банкротами), не признаются объектом налогообложения НДС. В этой связи в случае, если у налогоплательщика, признанного банкротом, имеются на балансе объекты недвижимости, которые используются для осуществления операций, не облагаемых НДС, то НДС, ранее правомерно принятый к вычету по таким объектам недвижимости, подлежит восстановлению в порядке, установленном </a:t>
            </a:r>
            <a:r>
              <a:rPr lang="ru-RU" dirty="0">
                <a:hlinkClick r:id="rId3"/>
              </a:rPr>
              <a:t>статьей 171.1 Кодекса.</a:t>
            </a:r>
          </a:p>
          <a:p>
            <a:endParaRPr lang="ru-RU" dirty="0"/>
          </a:p>
        </p:txBody>
      </p:sp>
      <p:sp>
        <p:nvSpPr>
          <p:cNvPr id="4" name="Объект 3"/>
          <p:cNvSpPr>
            <a:spLocks noGrp="1"/>
          </p:cNvSpPr>
          <p:nvPr>
            <p:ph sz="half" idx="2"/>
          </p:nvPr>
        </p:nvSpPr>
        <p:spPr/>
        <p:txBody>
          <a:bodyPr>
            <a:normAutofit fontScale="40000" lnSpcReduction="20000"/>
          </a:bodyPr>
          <a:lstStyle/>
          <a:p>
            <a:r>
              <a:rPr lang="ru-RU" dirty="0"/>
              <a:t>Так, </a:t>
            </a:r>
            <a:r>
              <a:rPr lang="ru-RU" dirty="0">
                <a:hlinkClick r:id="rId3"/>
              </a:rPr>
              <a:t>статьей 171.1 Кодекса установлен специальный порядок восстановления сумм НДС, принятых к вычету при приобретении объектов основных средств, в том числе при строительстве объектов недвижимости.</a:t>
            </a:r>
          </a:p>
          <a:p>
            <a:r>
              <a:rPr lang="ru-RU" dirty="0"/>
              <a:t>Согласно порядку, установленному </a:t>
            </a:r>
            <a:r>
              <a:rPr lang="ru-RU" dirty="0">
                <a:hlinkClick r:id="rId4"/>
              </a:rPr>
              <a:t>пунктами 4 и </a:t>
            </a:r>
            <a:r>
              <a:rPr lang="ru-RU" dirty="0">
                <a:hlinkClick r:id="rId5"/>
              </a:rPr>
              <a:t>5 статьи 171.1 Кодекса, налогоплательщик обязан по окончании каждого календарного года в течение десяти лет начиная с года, в котором наступил момент начала начисления амортизации, указанный в </a:t>
            </a:r>
            <a:r>
              <a:rPr lang="ru-RU" dirty="0">
                <a:hlinkClick r:id="rId6"/>
              </a:rPr>
              <a:t>пункте 4 статьи 259 Кодекса, в налоговой декларации, представляемой в налоговые органы по месту своего учета за последний налоговый период каждого календарного года из десяти лет, отражать восстановленную сумму НДС. Расчет суммы НДС, подлежащей восстановлению и уплате в бюджет, производится исходя из одной десятой суммы НДС, принятой к вычету, в соответствующей доле. Указанная доля определяется исходя из стоимости отгруженных товаров (выполненных работ, оказанных услуг), не облагаемых НДС и указанных в </a:t>
            </a:r>
            <a:r>
              <a:rPr lang="ru-RU" dirty="0">
                <a:hlinkClick r:id="rId7"/>
              </a:rPr>
              <a:t>пункте 2 статьи 170 Кодекса, в общей стоимости товаров (работ, услуг), отгруженных (переданных) за календарный год.</a:t>
            </a:r>
          </a:p>
          <a:p>
            <a:r>
              <a:rPr lang="ru-RU" dirty="0"/>
              <a:t>Таким образом, в том случае если с момента ввода объектов недвижимости в эксплуатацию и начисления по ним амортизации прошло менее 10 лет, то НДС подлежит восстановлению и уплате в бюджет за IV квартал каждого календарного года из оставшихся до окончания десятилетнего срока, рассчитываемого с момента начала начисления амортизации в налоговом учете, исходя из одной десятой суммы налога, ранее принятой к вычету. Поскольку налогоплательщик-банкрот с 01.01.2021 осуществляет только операции, не признаваемые объектом налогообложения НДС, то размер доли для расчета суммы налога, подлежащей восстановлению таким налогоплательщиком, будет равен "1".</a:t>
            </a:r>
          </a:p>
          <a:p>
            <a:r>
              <a:rPr lang="ru-RU" dirty="0"/>
              <a:t>В том случае если с момента ввода в эксплуатацию объектов недвижимости и начисления по ним амортизации прошло более 10 лет, то ранее принятый к вычету НДС восстановлению не подлежит.</a:t>
            </a:r>
          </a:p>
          <a:p>
            <a:endParaRPr lang="ru-RU" dirty="0"/>
          </a:p>
        </p:txBody>
      </p:sp>
    </p:spTree>
    <p:extLst>
      <p:ext uri="{BB962C8B-B14F-4D97-AF65-F5344CB8AC3E}">
        <p14:creationId xmlns:p14="http://schemas.microsoft.com/office/powerpoint/2010/main" val="111244718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НДС</a:t>
            </a:r>
          </a:p>
        </p:txBody>
      </p:sp>
      <p:sp>
        <p:nvSpPr>
          <p:cNvPr id="3" name="Объект 2"/>
          <p:cNvSpPr>
            <a:spLocks noGrp="1"/>
          </p:cNvSpPr>
          <p:nvPr>
            <p:ph idx="1"/>
          </p:nvPr>
        </p:nvSpPr>
        <p:spPr/>
        <p:txBody>
          <a:bodyPr>
            <a:normAutofit fontScale="55000" lnSpcReduction="20000"/>
          </a:bodyPr>
          <a:lstStyle/>
          <a:p>
            <a:r>
              <a:rPr lang="ru-RU" dirty="0"/>
              <a:t>Согласно подпункту 2 пункта 3 статьи 170 Кодекса суммы налога на добавленную стоимость, принятые к вычету по товарам (работам, услугам), в том числе основным средствам и нематериальным активам, имущественным правам, подлежат восстановлению в случаях их дальнейшего использования для осуществления операций, указанных в пункте 2 статьи 170 Кодекса, в том числе операций, не признаваемых объектом налогообложения налогом на добавленную стоимость в соответствии с подпунктом 15 пункта 2 статьи 146 Кодекса.</a:t>
            </a:r>
          </a:p>
          <a:p>
            <a:r>
              <a:rPr lang="ru-RU" dirty="0"/>
              <a:t>Восстановлению подлежат суммы налога в размере, ранее принятом к вычету, а в отношении основных средств и нематериальных активов - в размере суммы, пропорциональной остаточной (балансовой) стоимости без учета переоценки.</a:t>
            </a:r>
          </a:p>
          <a:p>
            <a:r>
              <a:rPr lang="ru-RU" dirty="0"/>
              <a:t>При этом восстановление сумм налога производится в том налоговом периоде, в котором товары (работы, услуги), в том числе основные средства и нематериальные активы, и имущественные права были переданы или начинают использоваться налогоплательщиком для осуществления операций, указанных в пункте 2 статьи 170 Кодекса.</a:t>
            </a:r>
          </a:p>
          <a:p>
            <a:r>
              <a:rPr lang="ru-RU" dirty="0"/>
              <a:t>Что касается объектов основных средств, являющихся объектами недвижимости, которые не реализуются, а подлежат использованию при осуществлении хозяйственной деятельности должником, признанным в соответствии с законодательством Российской Федерации несостоятельным (банкротом), то налог на добавленную стоимость, ранее правомерно принятый к вычету по таким объектам недвижимости, подлежит восстановлению в порядке, установленном статьей 171.1 Кодекса.</a:t>
            </a:r>
          </a:p>
          <a:p>
            <a:r>
              <a:rPr lang="ru-RU" dirty="0"/>
              <a:t>ПИСЬМО МИНФИНА РОССИИ от 04.03.2022 N 03-07-11/15694</a:t>
            </a:r>
          </a:p>
          <a:p>
            <a:endParaRPr lang="ru-RU" dirty="0"/>
          </a:p>
        </p:txBody>
      </p:sp>
    </p:spTree>
    <p:extLst>
      <p:ext uri="{BB962C8B-B14F-4D97-AF65-F5344CB8AC3E}">
        <p14:creationId xmlns:p14="http://schemas.microsoft.com/office/powerpoint/2010/main" val="30162554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НДС</a:t>
            </a:r>
          </a:p>
        </p:txBody>
      </p:sp>
      <p:sp>
        <p:nvSpPr>
          <p:cNvPr id="3" name="Объект 2"/>
          <p:cNvSpPr>
            <a:spLocks noGrp="1"/>
          </p:cNvSpPr>
          <p:nvPr>
            <p:ph sz="half" idx="1"/>
          </p:nvPr>
        </p:nvSpPr>
        <p:spPr/>
        <p:txBody>
          <a:bodyPr>
            <a:normAutofit fontScale="62500" lnSpcReduction="20000"/>
          </a:bodyPr>
          <a:lstStyle/>
          <a:p>
            <a:r>
              <a:rPr lang="ru-RU" dirty="0"/>
              <a:t>ВС </a:t>
            </a:r>
            <a:r>
              <a:rPr lang="ru-RU" u="sng" dirty="0">
                <a:hlinkClick r:id="rId2"/>
              </a:rPr>
              <a:t>РФ от 21 января 2019 г. N 306-ЭС18-18388 по делу N А55-5737/2016 Об отказе в передаче жалобы в Судебную коллегию Верховного Суда Российской Федерации</a:t>
            </a:r>
            <a:r>
              <a:rPr lang="ru-RU" dirty="0"/>
              <a:t>) об отнесении задолженности по восстановленному НДС к текущим платежам 5 очереди.</a:t>
            </a:r>
          </a:p>
          <a:p>
            <a:endParaRPr lang="ru-RU" b="1" dirty="0"/>
          </a:p>
          <a:p>
            <a:r>
              <a:rPr lang="ru-RU" b="1" dirty="0"/>
              <a:t>15) операции по реализации товаров (работ, услуг) и (или) имущественных прав должников, признанных в соответствии с </a:t>
            </a:r>
            <a:r>
              <a:rPr lang="ru-RU" b="1" dirty="0">
                <a:hlinkClick r:id="rId3"/>
              </a:rPr>
              <a:t>законодательством Российской Федерации несостоятельными (банкротами), в том числе товаров (работ, услуг), изготовленных и (или) приобретенных (выполненных, оказанных) в процессе осуществления хозяйственной деятельности после признания должников в соответствии с законодательством Российской Федерации несостоятельными (банкротами);</a:t>
            </a:r>
          </a:p>
        </p:txBody>
      </p:sp>
      <p:sp>
        <p:nvSpPr>
          <p:cNvPr id="4" name="Объект 3"/>
          <p:cNvSpPr>
            <a:spLocks noGrp="1"/>
          </p:cNvSpPr>
          <p:nvPr>
            <p:ph sz="half" idx="2"/>
          </p:nvPr>
        </p:nvSpPr>
        <p:spPr/>
        <p:txBody>
          <a:bodyPr>
            <a:normAutofit fontScale="62500" lnSpcReduction="20000"/>
          </a:bodyPr>
          <a:lstStyle/>
          <a:p>
            <a:r>
              <a:rPr lang="ru-RU" dirty="0"/>
              <a:t>организация, признанная банкротом, приняла к вычету НДС по товарам (работам, услугам), которые в дальнейшем использовались для производства товаров на продажу, налог придется восстановить. </a:t>
            </a:r>
            <a:r>
              <a:rPr lang="ru-RU" b="1" dirty="0">
                <a:solidFill>
                  <a:srgbClr val="C00000"/>
                </a:solidFill>
              </a:rPr>
              <a:t>Письмо ФНС от 05.07.2017 № СД-4-3/13059@</a:t>
            </a:r>
          </a:p>
          <a:p>
            <a:r>
              <a:rPr lang="ru-RU" b="1" dirty="0">
                <a:solidFill>
                  <a:srgbClr val="C00000"/>
                </a:solidFill>
              </a:rPr>
              <a:t>Убытки организации, возмещенные за счет средств ее работника, можно учесть в базе по налогу на прибыль.  Письмо Минфина от 23.07.2018 № 03-03-07/51352</a:t>
            </a:r>
          </a:p>
          <a:p>
            <a:endParaRPr lang="ru-RU" b="1" dirty="0">
              <a:solidFill>
                <a:srgbClr val="C00000"/>
              </a:solidFill>
            </a:endParaRPr>
          </a:p>
          <a:p>
            <a:endParaRPr lang="ru-RU" dirty="0"/>
          </a:p>
        </p:txBody>
      </p:sp>
    </p:spTree>
    <p:extLst>
      <p:ext uri="{BB962C8B-B14F-4D97-AF65-F5344CB8AC3E}">
        <p14:creationId xmlns:p14="http://schemas.microsoft.com/office/powerpoint/2010/main" val="341085680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dirty="0"/>
              <a:t>Как не начислять НДС на реализацию товаров, работ или услуг во время процедур банкротства. </a:t>
            </a:r>
            <a:br>
              <a:rPr lang="ru-RU" dirty="0"/>
            </a:br>
            <a:endParaRPr lang="ru-RU" dirty="0"/>
          </a:p>
        </p:txBody>
      </p:sp>
      <p:sp>
        <p:nvSpPr>
          <p:cNvPr id="3" name="Текст 2"/>
          <p:cNvSpPr>
            <a:spLocks noGrp="1"/>
          </p:cNvSpPr>
          <p:nvPr>
            <p:ph type="body" idx="1"/>
          </p:nvPr>
        </p:nvSpPr>
        <p:spPr/>
        <p:txBody>
          <a:bodyPr/>
          <a:lstStyle/>
          <a:p>
            <a:r>
              <a:rPr lang="ru-RU" sz="1400" b="1" dirty="0"/>
              <a:t>1. </a:t>
            </a:r>
            <a:r>
              <a:rPr lang="ru-RU" sz="1400" dirty="0"/>
              <a:t> После вступления в силу решения о признании должника банкротом все операции с его участием НДС не облагаются (письмо Минфина от 26.04.2021 № 03-07-11/31584). При этом компания продолжает хозяйственную деятельность.</a:t>
            </a:r>
          </a:p>
          <a:p>
            <a:r>
              <a:rPr lang="ru-RU" sz="1400" dirty="0"/>
              <a:t>Можно заключить мировое соглашение с должниками (</a:t>
            </a:r>
            <a:r>
              <a:rPr lang="ru-RU" sz="1400" dirty="0">
                <a:hlinkClick r:id="rId2"/>
              </a:rPr>
              <a:t>письмо Минфина от 23.04.2021 № 03-07-11/31157</a:t>
            </a:r>
            <a:r>
              <a:rPr lang="ru-RU" sz="1400" dirty="0"/>
              <a:t>). Соглашение утверждается мировым судом (</a:t>
            </a:r>
            <a:r>
              <a:rPr lang="ru-RU" sz="1400" dirty="0">
                <a:hlinkClick r:id="rId3"/>
              </a:rPr>
              <a:t>п. 4 ст. 150 Закона № 127-ФЗ</a:t>
            </a:r>
            <a:r>
              <a:rPr lang="ru-RU" sz="1400" dirty="0"/>
              <a:t>). Производство по делу о банкротстве прекращается.</a:t>
            </a:r>
          </a:p>
          <a:p>
            <a:r>
              <a:rPr lang="ru-RU" sz="1400" dirty="0"/>
              <a:t>Если мировое соглашение заключается в ходе конкурсного производства, решение о признании должника банкротом выполнять не нужно. Как и решение об открытии конкурсного производства. С этого момента положения </a:t>
            </a:r>
            <a:r>
              <a:rPr lang="ru-RU" sz="1400" dirty="0">
                <a:hlinkClick r:id="rId4"/>
              </a:rPr>
              <a:t>подпункта 15</a:t>
            </a:r>
            <a:r>
              <a:rPr lang="ru-RU" sz="1400" dirty="0"/>
              <a:t> пункта 2 статьи 146 НК применять нельзя. Но и начислять НДС задним числом на уже прошедшую реализацию также не нужно.</a:t>
            </a:r>
          </a:p>
          <a:p>
            <a:r>
              <a:rPr lang="ru-RU" sz="1400" b="1" dirty="0"/>
              <a:t>Если доказать, что банкротство фиктивно, аффилированные </a:t>
            </a:r>
            <a:r>
              <a:rPr lang="ru-RU" sz="1400" b="1" dirty="0" err="1"/>
              <a:t>кредиторы,то</a:t>
            </a:r>
            <a:r>
              <a:rPr lang="ru-RU" sz="1400" b="1" dirty="0"/>
              <a:t> </a:t>
            </a:r>
            <a:r>
              <a:rPr lang="ru-RU" sz="1400" b="1"/>
              <a:t>будет плохо</a:t>
            </a:r>
            <a:endParaRPr lang="ru-RU" dirty="0"/>
          </a:p>
        </p:txBody>
      </p:sp>
    </p:spTree>
    <p:extLst>
      <p:ext uri="{BB962C8B-B14F-4D97-AF65-F5344CB8AC3E}">
        <p14:creationId xmlns:p14="http://schemas.microsoft.com/office/powerpoint/2010/main" val="169178211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НДС</a:t>
            </a:r>
          </a:p>
        </p:txBody>
      </p:sp>
      <p:sp>
        <p:nvSpPr>
          <p:cNvPr id="3" name="Объект 2"/>
          <p:cNvSpPr>
            <a:spLocks noGrp="1"/>
          </p:cNvSpPr>
          <p:nvPr>
            <p:ph sz="half" idx="1"/>
          </p:nvPr>
        </p:nvSpPr>
        <p:spPr/>
        <p:txBody>
          <a:bodyPr>
            <a:normAutofit fontScale="47500" lnSpcReduction="20000"/>
          </a:bodyPr>
          <a:lstStyle/>
          <a:p>
            <a:pPr fontAlgn="base"/>
            <a:r>
              <a:rPr lang="ru-RU" b="1" dirty="0"/>
              <a:t>С 01.01.2021 реализация любых товаров, работ и услуг банкрота не облагается НДС. Минфин разъяснил, как эта норма применяется в ситуации, когда банкрот оказывает услуги в 2021 году по договору заключенному ранее.</a:t>
            </a:r>
          </a:p>
          <a:p>
            <a:pPr fontAlgn="base"/>
            <a:r>
              <a:rPr lang="ru-RU" dirty="0"/>
              <a:t> </a:t>
            </a:r>
            <a:r>
              <a:rPr lang="ru-RU" u="sng" dirty="0">
                <a:hlinkClick r:id="rId2"/>
              </a:rPr>
              <a:t>Письмо Минфина от 09.04.2021 № 03-07-11/26558</a:t>
            </a:r>
            <a:endParaRPr lang="ru-RU" dirty="0"/>
          </a:p>
          <a:p>
            <a:pPr fontAlgn="base"/>
            <a:r>
              <a:rPr lang="ru-RU" dirty="0"/>
              <a:t>Тут все зависит от того, будет ли пересмотрена цена договора и если будет, то каким образом. Варианта три:</a:t>
            </a:r>
          </a:p>
          <a:p>
            <a:pPr fontAlgn="base"/>
            <a:r>
              <a:rPr lang="ru-RU" dirty="0"/>
              <a:t>- если в договор будут внесены изменения, согласно которым стоимость работ (услуг) будет уменьшена на сумму НДС, то сумма налога, исчисленная и уплаченная при получении оплаты (частичной оплаты), возвращенная покупателю работ (услуг) на основании изменений к договору, принимается к вычету;</a:t>
            </a:r>
          </a:p>
          <a:p>
            <a:pPr fontAlgn="base"/>
            <a:r>
              <a:rPr lang="ru-RU" dirty="0"/>
              <a:t>- если в договор вносятся изменения, согласно которым стоимость работ (услуг) без учета НДС соответствует ранее установленной стоимости работ (услуг) с учетом налога, то сумма НДС, исчисленная и уплаченная при получении оплаты (частичной оплаты), к вычету не принимается;</a:t>
            </a:r>
          </a:p>
          <a:p>
            <a:pPr fontAlgn="base"/>
            <a:r>
              <a:rPr lang="ru-RU" dirty="0"/>
              <a:t>- если в договор изменения не внесены и работы (услуги) выполняются (оказываются) с учетом НДС, то сумма налога подлежит перечислению в бюджет в порядке, предусмотренном п.5 ст.173 НК.</a:t>
            </a:r>
          </a:p>
          <a:p>
            <a:endParaRPr lang="ru-RU" dirty="0"/>
          </a:p>
        </p:txBody>
      </p:sp>
      <p:sp>
        <p:nvSpPr>
          <p:cNvPr id="4" name="Объект 3"/>
          <p:cNvSpPr>
            <a:spLocks noGrp="1"/>
          </p:cNvSpPr>
          <p:nvPr>
            <p:ph sz="half" idx="2"/>
          </p:nvPr>
        </p:nvSpPr>
        <p:spPr/>
        <p:txBody>
          <a:bodyPr>
            <a:normAutofit fontScale="47500" lnSpcReduction="20000"/>
          </a:bodyPr>
          <a:lstStyle/>
          <a:p>
            <a:r>
              <a:rPr lang="ru-RU" b="1" u="sng" dirty="0">
                <a:hlinkClick r:id="rId3"/>
              </a:rPr>
              <a:t> ВС РФ от 13.05.2021 года № 308-ЭС21-364 по делу №А20-5385/2019</a:t>
            </a:r>
            <a:endParaRPr lang="ru-RU" b="1" u="sng" dirty="0"/>
          </a:p>
          <a:p>
            <a:r>
              <a:rPr lang="ru-RU" dirty="0"/>
              <a:t>Банкрот выставил с НДС?</a:t>
            </a:r>
          </a:p>
          <a:p>
            <a:r>
              <a:rPr lang="ru-RU" dirty="0"/>
              <a:t>Если вы можете подтвердить реальность сделки с поставщиком, который находится на стадии банкротства, то вы имеете право на вычет. Это подтверждает </a:t>
            </a:r>
            <a:r>
              <a:rPr lang="ru-RU" b="1" dirty="0"/>
              <a:t>ст. 146 НК РФ.</a:t>
            </a:r>
            <a:r>
              <a:rPr lang="ru-RU" dirty="0"/>
              <a:t> Однако она вступила в силу с января 2021 года. Возможно, за вычеты в период 2018—2020г. вам придется «бодаться» с налоговиками.</a:t>
            </a:r>
          </a:p>
          <a:p>
            <a:endParaRPr lang="ru-RU" dirty="0"/>
          </a:p>
          <a:p>
            <a:r>
              <a:rPr lang="ru-RU" b="1" dirty="0"/>
              <a:t>Письмо Департамента налоговой политики Минфина России от 23.04.2021 № 03-07-11/31157</a:t>
            </a:r>
            <a:endParaRPr lang="ru-RU" dirty="0"/>
          </a:p>
          <a:p>
            <a:r>
              <a:rPr lang="ru-RU" dirty="0"/>
              <a:t>Разъяснен порядок применения права на освобождение от НДС операций по реализации имущества должника-банкрота.</a:t>
            </a:r>
          </a:p>
          <a:p>
            <a:r>
              <a:rPr lang="ru-RU" dirty="0"/>
              <a:t>Как поясняет Минфин России, применение такой налоговой льготы прекращается в случае, если было подписано и вступило в силу мировое соглашение  в котором указывается, что решение о признании должника банкротом и об открытии конкурсного производства не подлежит исполнению (</a:t>
            </a:r>
            <a:r>
              <a:rPr lang="ru-RU" dirty="0">
                <a:hlinkClick r:id="rId4"/>
              </a:rPr>
              <a:t>письмо Департамента налоговой политики Минфина России от 23 апреля 2021 г. № 03-07-11/31157</a:t>
            </a:r>
            <a:r>
              <a:rPr lang="ru-RU" dirty="0"/>
              <a:t>).</a:t>
            </a:r>
            <a:br>
              <a:rPr lang="ru-RU" dirty="0"/>
            </a:br>
            <a:br>
              <a:rPr lang="ru-RU" dirty="0"/>
            </a:br>
            <a:r>
              <a:rPr lang="ru-RU" dirty="0"/>
              <a:t>ГАРАНТ.РУ: </a:t>
            </a:r>
            <a:r>
              <a:rPr lang="ru-RU" dirty="0">
                <a:hlinkClick r:id="rId5"/>
              </a:rPr>
              <a:t>http://www.garant.ru/news/1467268/#ixzz6xkYS13eV</a:t>
            </a:r>
            <a:endParaRPr lang="ru-RU" dirty="0"/>
          </a:p>
        </p:txBody>
      </p:sp>
    </p:spTree>
    <p:extLst>
      <p:ext uri="{BB962C8B-B14F-4D97-AF65-F5344CB8AC3E}">
        <p14:creationId xmlns:p14="http://schemas.microsoft.com/office/powerpoint/2010/main" val="38745390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НДС</a:t>
            </a:r>
          </a:p>
        </p:txBody>
      </p:sp>
      <p:sp>
        <p:nvSpPr>
          <p:cNvPr id="3" name="Объект 2"/>
          <p:cNvSpPr>
            <a:spLocks noGrp="1"/>
          </p:cNvSpPr>
          <p:nvPr>
            <p:ph sz="half" idx="1"/>
          </p:nvPr>
        </p:nvSpPr>
        <p:spPr/>
        <p:txBody>
          <a:bodyPr>
            <a:normAutofit fontScale="55000" lnSpcReduction="20000"/>
          </a:bodyPr>
          <a:lstStyle/>
          <a:p>
            <a:r>
              <a:rPr lang="ru-RU" dirty="0"/>
              <a:t>Письмо Минфина России от 23 апреля 2021 г. № 03-07-11/31160</a:t>
            </a:r>
          </a:p>
          <a:p>
            <a:r>
              <a:rPr lang="ru-RU" dirty="0"/>
              <a:t>Минфин России указал, что с 1.1.2021 года компании, признанные банкротами, должны реализовывать товары, работы, услуги, имущественные права без НДС (в соответствии с новой редакцией </a:t>
            </a:r>
            <a:r>
              <a:rPr lang="ru-RU" dirty="0" err="1"/>
              <a:t>пп</a:t>
            </a:r>
            <a:r>
              <a:rPr lang="ru-RU" dirty="0"/>
              <a:t>. 15 п. 2 статьи 146 НК РФ). В отношении ранее полученных авансов он предложил поступать следующим образом:</a:t>
            </a:r>
          </a:p>
          <a:p>
            <a:endParaRPr lang="ru-RU" dirty="0"/>
          </a:p>
          <a:p>
            <a:r>
              <a:rPr lang="ru-RU" dirty="0"/>
              <a:t>Если договор не менять Если договор изменили НДС подлежит уплате в бюджет как обычно </a:t>
            </a:r>
          </a:p>
          <a:p>
            <a:r>
              <a:rPr lang="ru-RU" dirty="0"/>
              <a:t> если уменьшили цену на НДС, то уплаченный при получении аванса НДС возвращается покупателю и принимается к вычету компанией банкротом;</a:t>
            </a:r>
          </a:p>
          <a:p>
            <a:r>
              <a:rPr lang="ru-RU" dirty="0"/>
              <a:t> если новая цена без НДС равна старой цене с НДС, то уплаченный при получении аванса НДС к вычету не принимается;</a:t>
            </a:r>
          </a:p>
        </p:txBody>
      </p:sp>
      <p:sp>
        <p:nvSpPr>
          <p:cNvPr id="4" name="Объект 3"/>
          <p:cNvSpPr>
            <a:spLocks noGrp="1"/>
          </p:cNvSpPr>
          <p:nvPr>
            <p:ph sz="half" idx="2"/>
          </p:nvPr>
        </p:nvSpPr>
        <p:spPr/>
        <p:txBody>
          <a:bodyPr>
            <a:normAutofit fontScale="55000" lnSpcReduction="20000"/>
          </a:bodyPr>
          <a:lstStyle/>
          <a:p>
            <a:pPr fontAlgn="base"/>
            <a:r>
              <a:rPr lang="ru-RU" b="1" dirty="0"/>
              <a:t>Компании-банкроту не требуется выставлять счета-фактуры при реализации услуг, оказываемых в процессе хозяйственной </a:t>
            </a:r>
            <a:r>
              <a:rPr lang="ru-RU" b="1" dirty="0" err="1"/>
              <a:t>деятельности.</a:t>
            </a:r>
            <a:r>
              <a:rPr lang="ru-RU" u="sng" dirty="0" err="1">
                <a:hlinkClick r:id="rId2"/>
              </a:rPr>
              <a:t>Письмо</a:t>
            </a:r>
            <a:r>
              <a:rPr lang="ru-RU" u="sng" dirty="0">
                <a:hlinkClick r:id="rId2"/>
              </a:rPr>
              <a:t> Минфина от 02.11.2021 № 03-07-11/88699</a:t>
            </a:r>
            <a:endParaRPr lang="ru-RU" dirty="0"/>
          </a:p>
        </p:txBody>
      </p:sp>
    </p:spTree>
    <p:extLst>
      <p:ext uri="{BB962C8B-B14F-4D97-AF65-F5344CB8AC3E}">
        <p14:creationId xmlns:p14="http://schemas.microsoft.com/office/powerpoint/2010/main" val="405712644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НДС </a:t>
            </a:r>
          </a:p>
        </p:txBody>
      </p:sp>
      <p:sp>
        <p:nvSpPr>
          <p:cNvPr id="3" name="Объект 2"/>
          <p:cNvSpPr>
            <a:spLocks noGrp="1"/>
          </p:cNvSpPr>
          <p:nvPr>
            <p:ph sz="half" idx="1"/>
          </p:nvPr>
        </p:nvSpPr>
        <p:spPr/>
        <p:txBody>
          <a:bodyPr>
            <a:normAutofit fontScale="62500" lnSpcReduction="20000"/>
          </a:bodyPr>
          <a:lstStyle/>
          <a:p>
            <a:r>
              <a:rPr lang="ru-RU" b="1" dirty="0"/>
              <a:t>Начисляйте НДС при передаче отступного</a:t>
            </a:r>
          </a:p>
          <a:p>
            <a:r>
              <a:rPr lang="ru-RU" b="1" dirty="0"/>
              <a:t>Суть дела.</a:t>
            </a:r>
            <a:r>
              <a:rPr lang="ru-RU" dirty="0"/>
              <a:t> Компания взяла заем. После чего она передала кредитору имущественный комплекс в качестве отступного в счет погашения займа. НДС компания не исчислила, поскольку сочла передачу отступного возвратом займа, то есть сделкой, не облагаемой НДС. Ни суд, ни налоговики с этим не согласились.</a:t>
            </a:r>
          </a:p>
          <a:p>
            <a:r>
              <a:rPr lang="ru-RU" dirty="0"/>
              <a:t>Не важно, по какой сделке закрывается обязательство, все равно происходит переход права собственности на имущество. То есть налицо реализация, которая облагается НДС в общем порядке (</a:t>
            </a:r>
            <a:r>
              <a:rPr lang="ru-RU" u="sng" dirty="0">
                <a:hlinkClick r:id="rId2"/>
              </a:rPr>
              <a:t>определение ВС от 10.02.2020 № 306-ЭС19-27126</a:t>
            </a:r>
            <a:r>
              <a:rPr lang="ru-RU" dirty="0"/>
              <a:t>).</a:t>
            </a:r>
          </a:p>
          <a:p>
            <a:r>
              <a:rPr lang="ru-RU" dirty="0"/>
              <a:t>Такие выводы Верховный суд озвучивал неоднократно (например, </a:t>
            </a:r>
            <a:r>
              <a:rPr lang="ru-RU" u="sng" dirty="0">
                <a:hlinkClick r:id="rId3"/>
              </a:rPr>
              <a:t>определение ВС от 31.01.2017 № 309-КГ16-13100</a:t>
            </a:r>
            <a:r>
              <a:rPr lang="ru-RU" dirty="0"/>
              <a:t>, направлено инспекциям для использования в работе </a:t>
            </a:r>
            <a:r>
              <a:rPr lang="ru-RU" u="sng" dirty="0">
                <a:hlinkClick r:id="rId4"/>
              </a:rPr>
              <a:t>письмом ФНС от 13.02.2017 № СА-4-7/2612</a:t>
            </a:r>
            <a:r>
              <a:rPr lang="ru-RU" dirty="0"/>
              <a:t>).</a:t>
            </a:r>
          </a:p>
          <a:p>
            <a:endParaRPr lang="ru-RU" dirty="0"/>
          </a:p>
        </p:txBody>
      </p:sp>
      <p:sp>
        <p:nvSpPr>
          <p:cNvPr id="4" name="Объект 3"/>
          <p:cNvSpPr>
            <a:spLocks noGrp="1"/>
          </p:cNvSpPr>
          <p:nvPr>
            <p:ph sz="half" idx="2"/>
          </p:nvPr>
        </p:nvSpPr>
        <p:spPr/>
        <p:txBody>
          <a:bodyPr>
            <a:normAutofit fontScale="62500" lnSpcReduction="20000"/>
          </a:bodyPr>
          <a:lstStyle/>
          <a:p>
            <a:r>
              <a:rPr lang="ru-RU" dirty="0"/>
              <a:t>в отношении объектов недвижимости (объектов основных средств), с момента ввода в эксплуатацию которых прошло </a:t>
            </a:r>
            <a:r>
              <a:rPr lang="ru-RU" b="1" dirty="0"/>
              <a:t>более 10 лет</a:t>
            </a:r>
            <a:r>
              <a:rPr lang="ru-RU" dirty="0"/>
              <a:t>, у налогоплательщика отсутствует обязанность по восстановлению сумм налога на добавленную стоимость, принятых к вычету по этим объектам недвижимости (объектам основных средств).</a:t>
            </a:r>
          </a:p>
          <a:p>
            <a:r>
              <a:rPr lang="ru-RU" dirty="0"/>
              <a:t>Основание: ПИСЬМО МИНФИНА РОССИИ от 13.01.2021 N 03-07-10/723</a:t>
            </a:r>
          </a:p>
          <a:p>
            <a:endParaRPr lang="ru-RU" dirty="0"/>
          </a:p>
        </p:txBody>
      </p:sp>
    </p:spTree>
    <p:extLst>
      <p:ext uri="{BB962C8B-B14F-4D97-AF65-F5344CB8AC3E}">
        <p14:creationId xmlns:p14="http://schemas.microsoft.com/office/powerpoint/2010/main" val="76372514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55000" lnSpcReduction="20000"/>
          </a:bodyPr>
          <a:lstStyle/>
          <a:p>
            <a:r>
              <a:rPr lang="ru-RU" dirty="0"/>
              <a:t>​Признание сделки недействительной не является достаточным основанием для внесения изменений в учет и перерасчета налоговых обязательств</a:t>
            </a:r>
          </a:p>
          <a:p>
            <a:br>
              <a:rPr lang="ru-RU" dirty="0"/>
            </a:br>
            <a:r>
              <a:rPr lang="ru-RU" dirty="0"/>
              <a:t>ФНС России разъяснила, что признание гражданско-правовой сделки недействительной само по себе не может изменять налоговые правоотношения, если законодательство о налогах и сборах не предусматривает это обстоятельство в качестве основания возникновения, изменения или прекращения обязанности по уплате налогов. </a:t>
            </a:r>
          </a:p>
          <a:p>
            <a:r>
              <a:rPr lang="ru-RU" dirty="0"/>
              <a:t>По мнению ведомства, если право на объект недвижимости было зарегистрировано за налогоплательщиком и указанное имущество им фактически использовалось, то признание сделки, на основании которой произведена регистрация права, недействительной, не может являться основанием для освобождения налогоплательщика от уплаты налога на имущество физлиц, а в случае признания сделки недействительной в части - изменения размера его обязанностей (письмо ФНС России от 01.02.2022 № БС-4-21/1097@).</a:t>
            </a:r>
          </a:p>
          <a:p>
            <a:br>
              <a:rPr lang="ru-RU" dirty="0"/>
            </a:br>
            <a:endParaRPr lang="ru-RU" dirty="0"/>
          </a:p>
        </p:txBody>
      </p:sp>
      <p:sp>
        <p:nvSpPr>
          <p:cNvPr id="4" name="Объект 3"/>
          <p:cNvSpPr>
            <a:spLocks noGrp="1"/>
          </p:cNvSpPr>
          <p:nvPr>
            <p:ph sz="half" idx="2"/>
          </p:nvPr>
        </p:nvSpPr>
        <p:spPr/>
        <p:txBody>
          <a:bodyPr>
            <a:normAutofit fontScale="55000" lnSpcReduction="20000"/>
          </a:bodyPr>
          <a:lstStyle/>
          <a:p>
            <a:r>
              <a:rPr lang="ru-RU" b="1" dirty="0">
                <a:hlinkClick r:id="rId3"/>
              </a:rPr>
              <a:t>Письмо&gt; ФНС России от 09.07.2021 N КЧ-4-18/9633@ "По вопросам организационного сопровождения процедур банкротства"</a:t>
            </a:r>
            <a:endParaRPr lang="ru-RU" dirty="0"/>
          </a:p>
          <a:p>
            <a:r>
              <a:rPr lang="ru-RU" dirty="0"/>
              <a:t>Пишем не в ЦА, а пишем в территориальную ИФНС по месту банкрота</a:t>
            </a:r>
          </a:p>
          <a:p>
            <a:r>
              <a:rPr lang="ru-RU" b="1" dirty="0"/>
              <a:t>Банкротство не освобождает от уплаты штрафа за </a:t>
            </a:r>
            <a:r>
              <a:rPr lang="ru-RU" b="1" dirty="0" err="1"/>
              <a:t>неперечисление</a:t>
            </a:r>
            <a:r>
              <a:rPr lang="ru-RU" b="1" dirty="0"/>
              <a:t> НДФЛ</a:t>
            </a:r>
            <a:endParaRPr lang="ru-RU" dirty="0"/>
          </a:p>
          <a:p>
            <a:r>
              <a:rPr lang="ru-RU" dirty="0"/>
              <a:t>Постановление Арбитражного суда Северо-Западного округа от 06.12.2021 по делу № А66-903/2021 </a:t>
            </a:r>
          </a:p>
          <a:p>
            <a:br>
              <a:rPr lang="ru-RU" dirty="0"/>
            </a:br>
            <a:br>
              <a:rPr lang="ru-RU" dirty="0"/>
            </a:br>
            <a:endParaRPr lang="ru-RU" dirty="0"/>
          </a:p>
        </p:txBody>
      </p:sp>
    </p:spTree>
    <p:extLst>
      <p:ext uri="{BB962C8B-B14F-4D97-AF65-F5344CB8AC3E}">
        <p14:creationId xmlns:p14="http://schemas.microsoft.com/office/powerpoint/2010/main" val="199326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АУСН</a:t>
            </a:r>
          </a:p>
        </p:txBody>
      </p:sp>
      <p:sp>
        <p:nvSpPr>
          <p:cNvPr id="3" name="Содержимое 2"/>
          <p:cNvSpPr>
            <a:spLocks noGrp="1"/>
          </p:cNvSpPr>
          <p:nvPr>
            <p:ph sz="half" idx="1"/>
          </p:nvPr>
        </p:nvSpPr>
        <p:spPr>
          <a:xfrm>
            <a:off x="838200" y="1344168"/>
            <a:ext cx="5181600" cy="5148072"/>
          </a:xfrm>
        </p:spPr>
        <p:txBody>
          <a:bodyPr>
            <a:normAutofit fontScale="25000" lnSpcReduction="20000"/>
          </a:bodyPr>
          <a:lstStyle/>
          <a:p>
            <a:r>
              <a:rPr lang="ru-RU" sz="4200" dirty="0"/>
              <a:t>Организации на АУСН освобождаются от уплаты: налога на прибыль, рассчитываемого по обычной ставке; НДС (кроме ввозного НДС); налога на имущество организаций (за исключением «кадастрового» налога).</a:t>
            </a:r>
          </a:p>
          <a:p>
            <a:r>
              <a:rPr lang="ru-RU" sz="4200" b="1" dirty="0"/>
              <a:t>Предпринимателям на АУСН не платят:</a:t>
            </a:r>
          </a:p>
          <a:p>
            <a:r>
              <a:rPr lang="ru-RU" sz="4200" dirty="0"/>
              <a:t>НДФЛ в отношении доходов, полученных от предпринимательской деятельности (за исключением некоторых видов доходов, например, в виде дивидендов);</a:t>
            </a:r>
          </a:p>
          <a:p>
            <a:r>
              <a:rPr lang="ru-RU" sz="4200" dirty="0"/>
              <a:t>НДС (кроме ввозного НДС);</a:t>
            </a:r>
          </a:p>
          <a:p>
            <a:r>
              <a:rPr lang="ru-RU" sz="4200" dirty="0"/>
              <a:t>налог на имущество </a:t>
            </a:r>
            <a:r>
              <a:rPr lang="ru-RU" sz="4200" dirty="0" err="1"/>
              <a:t>физлиц</a:t>
            </a:r>
            <a:r>
              <a:rPr lang="ru-RU" sz="4200" dirty="0"/>
              <a:t> в отношении имущества, используемого в предпринимательской деятельности (за исключением имущества, включенного в перечень, определяемый в соответствии с п. 7 ст. 378.2 НК РФ).</a:t>
            </a:r>
          </a:p>
          <a:p>
            <a:r>
              <a:rPr lang="ru-RU" sz="4200" dirty="0"/>
              <a:t> В период применения организациями и ИП АУСН тарифы страховых взносов на ОПС, ОМС, </a:t>
            </a:r>
            <a:r>
              <a:rPr lang="ru-RU" sz="4200" dirty="0" err="1"/>
              <a:t>ВНиМ</a:t>
            </a:r>
            <a:r>
              <a:rPr lang="ru-RU" sz="4200" dirty="0"/>
              <a:t> с выплат работникам устанавливаются в размере 0%. Кроме того, предприниматели на АУСН освобождаются от фиксированных взносов (включая 1%-ный взнос).</a:t>
            </a:r>
          </a:p>
          <a:p>
            <a:r>
              <a:rPr lang="ru-RU" sz="4200" dirty="0"/>
              <a:t>Взносы «на травматизм» уплачиваются в фиксированном размере - 2040 руб. в год.</a:t>
            </a:r>
          </a:p>
          <a:p>
            <a:r>
              <a:rPr lang="ru-RU" sz="4200" dirty="0"/>
              <a:t>Ставка 8% - для объекта доходы</a:t>
            </a:r>
          </a:p>
          <a:p>
            <a:r>
              <a:rPr lang="ru-RU" sz="4200" dirty="0"/>
              <a:t>20% - для объекта «доходы минус расходы»</a:t>
            </a:r>
          </a:p>
          <a:p>
            <a:r>
              <a:rPr lang="ru-RU" sz="4200" dirty="0"/>
              <a:t>Налоговый период месяц, однако, выбранный объект налогообложения нельзя поменять в течение года. Оплатить налог нужно не позднее 25 числа месяца, следующего за отчетным.</a:t>
            </a:r>
          </a:p>
          <a:p>
            <a:r>
              <a:rPr lang="ru-RU" sz="4200" dirty="0"/>
              <a:t>Еще один нюанс для доходно-расходной АУСН: по итогам месяца налоговики будут сравнивать сумму налога, исходя из формулы (Доходы-Расходы)*20% и сумму минимального налога, исходя из формулы Доходы*3%. И если последняя откажется больше, то заплатить придется именно ее. </a:t>
            </a:r>
          </a:p>
          <a:p>
            <a:r>
              <a:rPr lang="ru-RU" sz="4200" dirty="0"/>
              <a:t>Коды видов доходов и вычетов, а также коды выплат, не облагаемых страховыми взносами для плательщиков АУСН Письмо ФНС от 27.06.2022 № БС-4-11/7927@</a:t>
            </a:r>
          </a:p>
          <a:p>
            <a:r>
              <a:rPr lang="ru-RU" sz="4200" dirty="0"/>
              <a:t>ИП на АУСН может вести бизнес в любом регионе Письмо ФНС от 27.06.2022 № СД-4-3/7908@</a:t>
            </a:r>
          </a:p>
          <a:p>
            <a:endParaRPr lang="ru-RU" dirty="0"/>
          </a:p>
          <a:p>
            <a:endParaRPr lang="ru-RU" dirty="0"/>
          </a:p>
        </p:txBody>
      </p:sp>
      <p:sp>
        <p:nvSpPr>
          <p:cNvPr id="4" name="Содержимое 3"/>
          <p:cNvSpPr>
            <a:spLocks noGrp="1"/>
          </p:cNvSpPr>
          <p:nvPr>
            <p:ph sz="half" idx="2"/>
          </p:nvPr>
        </p:nvSpPr>
        <p:spPr>
          <a:xfrm>
            <a:off x="6172200" y="283464"/>
            <a:ext cx="5181600" cy="5893499"/>
          </a:xfrm>
        </p:spPr>
        <p:txBody>
          <a:bodyPr>
            <a:normAutofit fontScale="25000" lnSpcReduction="20000"/>
          </a:bodyPr>
          <a:lstStyle/>
          <a:p>
            <a:endParaRPr lang="ru-RU" dirty="0"/>
          </a:p>
          <a:p>
            <a:r>
              <a:rPr lang="ru-RU" sz="5600" dirty="0"/>
              <a:t>МИНУС:</a:t>
            </a:r>
          </a:p>
          <a:p>
            <a:pPr marL="0" indent="0">
              <a:buNone/>
            </a:pPr>
            <a:r>
              <a:rPr lang="ru-RU" sz="5600" dirty="0"/>
              <a:t>1. при объекте «доходы минус расходы» учитывают только безналичные траты через банк либо расходы, оплаченные наличкой с обязательной пробивкой чека ККТ (подп. </a:t>
            </a:r>
            <a:r>
              <a:rPr lang="ru-RU" sz="5600" dirty="0">
                <a:hlinkClick r:id="rId2"/>
              </a:rPr>
              <a:t>1</a:t>
            </a:r>
            <a:r>
              <a:rPr lang="ru-RU" sz="5600" dirty="0"/>
              <a:t> и </a:t>
            </a:r>
            <a:r>
              <a:rPr lang="ru-RU" sz="5600" dirty="0">
                <a:hlinkClick r:id="rId2"/>
              </a:rPr>
              <a:t>2</a:t>
            </a:r>
            <a:r>
              <a:rPr lang="ru-RU" sz="5600" dirty="0"/>
              <a:t> п. 1 ст. 14 и </a:t>
            </a:r>
            <a:r>
              <a:rPr lang="ru-RU" sz="5600" dirty="0">
                <a:hlinkClick r:id="rId3"/>
              </a:rPr>
              <a:t>подп. 26</a:t>
            </a:r>
            <a:r>
              <a:rPr lang="ru-RU" sz="5600" dirty="0"/>
              <a:t> п. 4 ст. 6 Закона № 17‑ФЗ).</a:t>
            </a:r>
          </a:p>
          <a:p>
            <a:endParaRPr lang="ru-RU" sz="5600" dirty="0"/>
          </a:p>
          <a:p>
            <a:pPr marL="0" indent="0">
              <a:buNone/>
            </a:pPr>
            <a:r>
              <a:rPr lang="ru-RU" sz="6400" dirty="0"/>
              <a:t>2. Чтобы учесть наличные расходы, потребуется пробить чек ККТ с признаком «расход». Компания без ККТ не сможет принять подотчетные расходы. Возникает вопрос: на какую сумму выбивать чек при выдаче наличных </a:t>
            </a:r>
            <a:r>
              <a:rPr lang="ru-RU" sz="6400" dirty="0" err="1"/>
              <a:t>подотчетнику</a:t>
            </a:r>
            <a:r>
              <a:rPr lang="ru-RU" sz="6400" dirty="0"/>
              <a:t> — всю сумму выплаченного аванса или только потраченную? Не будет ли у ИФНС претензий, если чек на подотчетный аванс пробили, например, на 10 тыс. руб., а работник потратил на нужды компании только 5 тыс. руб., а остальное потом вернул в кассу.</a:t>
            </a:r>
          </a:p>
          <a:p>
            <a:pPr marL="0" indent="0">
              <a:buNone/>
            </a:pPr>
            <a:r>
              <a:rPr lang="ru-RU" sz="6400" dirty="0"/>
              <a:t>3. Нельзя торговать на </a:t>
            </a:r>
            <a:r>
              <a:rPr lang="ru-RU" sz="6400" dirty="0" err="1"/>
              <a:t>маркетплейсах</a:t>
            </a:r>
            <a:r>
              <a:rPr lang="ru-RU" sz="6400" dirty="0"/>
              <a:t> </a:t>
            </a:r>
            <a:r>
              <a:rPr lang="ru-RU" sz="4800" dirty="0"/>
              <a:t>Применять АУСН не вправе компании и ИП, которые заключили посреднические договоры (</a:t>
            </a:r>
            <a:r>
              <a:rPr lang="ru-RU" sz="4800" dirty="0">
                <a:hlinkClick r:id="rId4"/>
              </a:rPr>
              <a:t>подп. 21 п. 2 ст. 3 Закона № 17‑ФЗ</a:t>
            </a:r>
            <a:r>
              <a:rPr lang="ru-RU" sz="4800" dirty="0"/>
              <a:t>)</a:t>
            </a:r>
          </a:p>
          <a:p>
            <a:pPr marL="0" indent="0">
              <a:buNone/>
            </a:pPr>
            <a:endParaRPr lang="ru-RU" sz="4800" dirty="0"/>
          </a:p>
          <a:p>
            <a:pPr marL="0" indent="0">
              <a:buNone/>
            </a:pPr>
            <a:r>
              <a:rPr lang="ru-RU" sz="4800" dirty="0"/>
              <a:t>4. Уплата минимального налога 3% при убытках</a:t>
            </a:r>
          </a:p>
          <a:p>
            <a:pPr marL="0" indent="0">
              <a:buNone/>
            </a:pPr>
            <a:endParaRPr lang="ru-RU" sz="6400" dirty="0"/>
          </a:p>
          <a:p>
            <a:endParaRPr lang="ru-RU" sz="6400" dirty="0"/>
          </a:p>
          <a:p>
            <a:endParaRPr lang="ru-RU" dirty="0"/>
          </a:p>
          <a:p>
            <a:endParaRPr lang="ru-RU"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70000" lnSpcReduction="20000"/>
          </a:bodyPr>
          <a:lstStyle/>
          <a:p>
            <a:pPr marL="0" indent="0" algn="just">
              <a:buNone/>
            </a:pPr>
            <a:r>
              <a:rPr lang="ru-RU" b="1" u="sng" dirty="0">
                <a:latin typeface="Georgia" panose="02040502050405020303" pitchFamily="18" charset="0"/>
              </a:rPr>
              <a:t>Определение от 17 января 2022 № 309-ЭС21-26067 (с. </a:t>
            </a:r>
            <a:r>
              <a:rPr lang="ru-RU" b="1" u="sng" dirty="0" err="1">
                <a:latin typeface="Georgia" panose="02040502050405020303" pitchFamily="18" charset="0"/>
              </a:rPr>
              <a:t>Тютин</a:t>
            </a:r>
            <a:r>
              <a:rPr lang="ru-RU" b="1" u="sng" dirty="0">
                <a:latin typeface="Georgia" panose="02040502050405020303" pitchFamily="18" charset="0"/>
              </a:rPr>
              <a:t> Д. В., Траст).</a:t>
            </a:r>
          </a:p>
          <a:p>
            <a:pPr marL="0" indent="0" algn="just">
              <a:buNone/>
            </a:pPr>
            <a:r>
              <a:rPr lang="ru-RU" dirty="0">
                <a:latin typeface="Georgia" panose="02040502050405020303" pitchFamily="18" charset="0"/>
              </a:rPr>
              <a:t>Суд округа указал, что налоговые последствия влекут не сами гражданско-правовые сделки, а совершаемые во исполнение этих сделок финансово-хозяйственные операции, а потому признание </a:t>
            </a:r>
            <a:r>
              <a:rPr lang="ru-RU" b="1" dirty="0">
                <a:latin typeface="Georgia" panose="02040502050405020303" pitchFamily="18" charset="0"/>
              </a:rPr>
              <a:t>гражданско-правовой сделки недействительной без проведения реституции (приведения сторон сделки в первоначальное состояние</a:t>
            </a:r>
            <a:r>
              <a:rPr lang="ru-RU" dirty="0">
                <a:latin typeface="Georgia" panose="02040502050405020303" pitchFamily="18" charset="0"/>
              </a:rPr>
              <a:t>) не может являться основанием для внесения изменений в налоговые декларации, расчеты. При таких обстоятельств, оснований для возврата заявленной суммы налога у инспекции не имелось.</a:t>
            </a:r>
          </a:p>
          <a:p>
            <a:endParaRPr lang="ru-RU" dirty="0"/>
          </a:p>
        </p:txBody>
      </p:sp>
      <p:sp>
        <p:nvSpPr>
          <p:cNvPr id="4" name="Объект 3"/>
          <p:cNvSpPr>
            <a:spLocks noGrp="1"/>
          </p:cNvSpPr>
          <p:nvPr>
            <p:ph sz="half" idx="2"/>
          </p:nvPr>
        </p:nvSpPr>
        <p:spPr/>
        <p:txBody>
          <a:bodyPr>
            <a:normAutofit fontScale="70000" lnSpcReduction="20000"/>
          </a:bodyPr>
          <a:lstStyle/>
          <a:p>
            <a:pPr marL="0" indent="0">
              <a:buNone/>
            </a:pPr>
            <a:r>
              <a:rPr lang="ru-RU" dirty="0"/>
              <a:t>О налоге на прибыль при получении организацией-банкротом доходов от реализации имущества в ходе процедуры банкротства. доходы, полученные организацией-банкротом при реализации имущества, признаются доходами от реализации и подлежат учету в целях определения налоговой базы по налогу на прибыль на дату реализации такого имущества.</a:t>
            </a:r>
          </a:p>
          <a:p>
            <a:pPr marL="0" indent="0">
              <a:buNone/>
            </a:pPr>
            <a:r>
              <a:rPr lang="ru-RU" dirty="0"/>
              <a:t>(Письмо Минфина России от 01.02.2022 N 03-03-07/6429)</a:t>
            </a:r>
          </a:p>
          <a:p>
            <a:endParaRPr lang="ru-RU" dirty="0"/>
          </a:p>
        </p:txBody>
      </p:sp>
    </p:spTree>
    <p:extLst>
      <p:ext uri="{BB962C8B-B14F-4D97-AF65-F5344CB8AC3E}">
        <p14:creationId xmlns:p14="http://schemas.microsoft.com/office/powerpoint/2010/main" val="8512198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Прибыль банкротство</a:t>
            </a:r>
          </a:p>
        </p:txBody>
      </p:sp>
      <p:sp>
        <p:nvSpPr>
          <p:cNvPr id="3" name="Объект 2"/>
          <p:cNvSpPr>
            <a:spLocks noGrp="1"/>
          </p:cNvSpPr>
          <p:nvPr>
            <p:ph sz="half" idx="1"/>
          </p:nvPr>
        </p:nvSpPr>
        <p:spPr/>
        <p:txBody>
          <a:bodyPr>
            <a:normAutofit fontScale="32500" lnSpcReduction="20000"/>
          </a:bodyPr>
          <a:lstStyle/>
          <a:p>
            <a:r>
              <a:rPr lang="ru-RU" dirty="0"/>
              <a:t>Решение суда:</a:t>
            </a:r>
            <a:br>
              <a:rPr lang="ru-RU" dirty="0"/>
            </a:br>
            <a:r>
              <a:rPr lang="ru-RU" dirty="0"/>
              <a:t>Отказывая в удовлетворении заявления конкурсного управляющего организации к Межрайонной инспекции ФНС России № 14 по Республике Татарстан о признании недействительным решения о привлечении к ответственности за совершение налогового правонарушения, суд отметил, что сам по себе факт признания сделки недействительной не влечет за собой налоговых последствий. НК РФ не предусматривает последствия признания сделки недействительной для определения налоговых обязательств по налогу на прибыль. Поскольку договор займа как на момент проведения проверки, так и в настоящий период времени отражен организацией в бухгалтерском учете, включение налоговым органом дебиторской задолженности в доходы налогоплательщика при исчислении налога на прибыль правомерно.</a:t>
            </a:r>
            <a:br>
              <a:rPr lang="ru-RU" dirty="0"/>
            </a:br>
            <a:br>
              <a:rPr lang="ru-RU" dirty="0"/>
            </a:br>
            <a:r>
              <a:rPr lang="ru-RU" dirty="0"/>
              <a:t>Постановление Арбитражного суда Поволжского округа от 10.06.2020 № Ф06-59408/2020 по делу № А65-37816/2018</a:t>
            </a:r>
          </a:p>
          <a:p>
            <a:endParaRPr lang="ru-RU" dirty="0"/>
          </a:p>
          <a:p>
            <a:r>
              <a:rPr lang="ru-RU" sz="3700" b="1" dirty="0"/>
              <a:t>Выплатил дивиденды, заплатил НДФЛ… банкротство. Арбитражный управляющий оспорил выплату дивидендов. И подал на возврат </a:t>
            </a:r>
            <a:r>
              <a:rPr lang="ru-RU" sz="3700" b="1" dirty="0" err="1"/>
              <a:t>ндфл</a:t>
            </a:r>
            <a:r>
              <a:rPr lang="ru-RU" sz="3700" b="1" dirty="0"/>
              <a:t>., Ясно сказано- вернут дивиденды, тогда и налог </a:t>
            </a:r>
            <a:r>
              <a:rPr lang="ru-RU" sz="3700" b="1" dirty="0" err="1"/>
              <a:t>можно..АС</a:t>
            </a:r>
            <a:r>
              <a:rPr lang="ru-RU" sz="3700" b="1" dirty="0"/>
              <a:t> УО от 18.10.2021 по делу NА76-52222/20</a:t>
            </a:r>
            <a:br>
              <a:rPr lang="ru-RU" sz="3700" b="1" dirty="0"/>
            </a:br>
            <a:endParaRPr lang="ru-RU" sz="3700" b="1" dirty="0"/>
          </a:p>
          <a:p>
            <a:endParaRPr lang="ru-RU" dirty="0"/>
          </a:p>
          <a:p>
            <a:endParaRPr lang="ru-RU" dirty="0"/>
          </a:p>
          <a:p>
            <a:r>
              <a:rPr lang="ru-RU" b="1" dirty="0"/>
              <a:t>Банкрот? Продаешь имущество? </a:t>
            </a:r>
            <a:r>
              <a:rPr lang="ru-RU" b="1" dirty="0" err="1"/>
              <a:t>ДОход</a:t>
            </a:r>
            <a:r>
              <a:rPr lang="ru-RU" b="1" dirty="0"/>
              <a:t>! </a:t>
            </a:r>
            <a:r>
              <a:rPr lang="ru-RU" dirty="0"/>
              <a:t> </a:t>
            </a:r>
            <a:r>
              <a:rPr lang="ru-RU" b="1" dirty="0"/>
              <a:t>ПИСЬМО МИНФИНА РОССИИ от 27.01.2021 N 03-03-06/1/4617</a:t>
            </a:r>
          </a:p>
          <a:p>
            <a:pPr fontAlgn="base"/>
            <a:br>
              <a:rPr lang="ru-RU" dirty="0"/>
            </a:br>
            <a:r>
              <a:rPr lang="ru-RU" b="1" dirty="0"/>
              <a:t>Тот факт, что организация находится в процедуре банкротства, не означает, что она может не платить налог на прибыль с получаемых доходов.</a:t>
            </a:r>
          </a:p>
          <a:p>
            <a:pPr fontAlgn="base"/>
            <a:r>
              <a:rPr lang="ru-RU" dirty="0"/>
              <a:t>Источник: </a:t>
            </a:r>
            <a:r>
              <a:rPr lang="ru-RU" u="sng" dirty="0">
                <a:hlinkClick r:id="rId2"/>
              </a:rPr>
              <a:t>Письмо Минфина от 21.04.2021 № 03-03-07/30271</a:t>
            </a:r>
            <a:endParaRPr lang="ru-RU" dirty="0"/>
          </a:p>
          <a:p>
            <a:endParaRPr lang="ru-RU" dirty="0"/>
          </a:p>
        </p:txBody>
      </p:sp>
      <p:sp>
        <p:nvSpPr>
          <p:cNvPr id="4" name="Объект 3"/>
          <p:cNvSpPr>
            <a:spLocks noGrp="1"/>
          </p:cNvSpPr>
          <p:nvPr>
            <p:ph sz="half" idx="2"/>
          </p:nvPr>
        </p:nvSpPr>
        <p:spPr/>
        <p:txBody>
          <a:bodyPr>
            <a:normAutofit fontScale="32500" lnSpcReduction="20000"/>
          </a:bodyPr>
          <a:lstStyle/>
          <a:p>
            <a:r>
              <a:rPr lang="ru-RU" dirty="0"/>
              <a:t>Сам по себе факт признания сделки недействительной не влечет за собой налоговых последствий, поскольку в силу прямого указания п. 3 ст. 2 ГК РФ. Гражданское законодательство не применяется к налоговым отношениям, если иное не предусмотрено законодательством, а НК РФ не предусматривает последствия признания сделки недействительной для определения налоговых обязательств по налогу на прибыль.</a:t>
            </a:r>
            <a:br>
              <a:rPr lang="ru-RU" dirty="0"/>
            </a:br>
            <a:br>
              <a:rPr lang="ru-RU" dirty="0"/>
            </a:br>
            <a:r>
              <a:rPr lang="ru-RU" dirty="0"/>
              <a:t>Данные операции отражаются в бухгалтерском учете организации, на основании данных бухучета по итогам налогового периода формируется финансовый результат, которые исходя из смысла ст. 54 НК РФ облагается тем или иным налогом.</a:t>
            </a:r>
            <a:br>
              <a:rPr lang="ru-RU" dirty="0"/>
            </a:br>
            <a:br>
              <a:rPr lang="ru-RU" dirty="0"/>
            </a:br>
            <a:r>
              <a:rPr lang="ru-RU" dirty="0"/>
              <a:t>Факт получения денежных средств по договору займа отражен налогоплательщиком в бухгалтерском учете, а факт возврата денежных средств не отражен, что является основанием для включения дебиторской задолженности в состав доходов налогоплательщика в целях исчисления налога на прибыль.</a:t>
            </a:r>
            <a:br>
              <a:rPr lang="ru-RU" dirty="0"/>
            </a:br>
            <a:br>
              <a:rPr lang="ru-RU" dirty="0"/>
            </a:br>
            <a:r>
              <a:rPr lang="ru-RU" dirty="0"/>
              <a:t>Поскольку договор займа, как на момент проведения проверки, так и в настоящий период времени отражен налогоплательщиком в бухгалтерском учете, включение налоговым органом дебиторской задолженности в доходы налогоплательщика при исчислении налога на прибыль является законным и обоснованным.</a:t>
            </a:r>
          </a:p>
          <a:p>
            <a:br>
              <a:rPr lang="ru-RU" dirty="0"/>
            </a:br>
            <a:r>
              <a:rPr lang="ru-RU" dirty="0"/>
              <a:t> с даты введения в отношении должника процедуры наблюдения проценты по долговому обязательству не начисляются. Проценты, начисленные в соответствии с Законом N 127-ФЗ за период проведения наблюдения (мораторные проценты), подлежат отражению в налоговом учете налогоплательщика с даты введения в отношении должника процедуры наблюдения до даты введения следующей процедуры банкротства в размере ставки рефинансирования, установленной Банком России на дату введения наблюдения. При этом датой признания внереализационного дохода является дата поступления суммы указанных процентов на расчетный счет (в кассу) налогоплательщика.</a:t>
            </a:r>
          </a:p>
          <a:p>
            <a:r>
              <a:rPr lang="ru-RU" dirty="0"/>
              <a:t>ПИСЬМО МИНФИНА РОССИИ от 02.09.2021 N 03-03-06/1/71091</a:t>
            </a:r>
          </a:p>
          <a:p>
            <a:endParaRPr lang="ru-RU" dirty="0"/>
          </a:p>
        </p:txBody>
      </p:sp>
    </p:spTree>
    <p:extLst>
      <p:ext uri="{BB962C8B-B14F-4D97-AF65-F5344CB8AC3E}">
        <p14:creationId xmlns:p14="http://schemas.microsoft.com/office/powerpoint/2010/main" val="22398361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p:txBody>
          <a:bodyPr>
            <a:normAutofit fontScale="62500" lnSpcReduction="20000"/>
          </a:bodyPr>
          <a:lstStyle/>
          <a:p>
            <a:r>
              <a:rPr lang="ru-RU" b="1" dirty="0">
                <a:solidFill>
                  <a:srgbClr val="C00000"/>
                </a:solidFill>
              </a:rPr>
              <a:t>Если материальные потери организации – дело рук ее сотрудника, фирма вправе потребовать у виновника возместить причиненный им </a:t>
            </a:r>
            <a:r>
              <a:rPr lang="ru-RU" b="1" dirty="0" err="1">
                <a:solidFill>
                  <a:srgbClr val="C00000"/>
                </a:solidFill>
              </a:rPr>
              <a:t>ущерб.Сумму</a:t>
            </a:r>
            <a:r>
              <a:rPr lang="ru-RU" b="1" dirty="0">
                <a:solidFill>
                  <a:srgbClr val="C00000"/>
                </a:solidFill>
              </a:rPr>
              <a:t> полученного от работника возмещения следует учесть во внереализационных доходах (п. 3 ст. 250 НК), а сумму причиненного ущерба можно включить во внереализационные </a:t>
            </a:r>
            <a:r>
              <a:rPr lang="ru-RU" b="1" dirty="0" err="1">
                <a:solidFill>
                  <a:srgbClr val="C00000"/>
                </a:solidFill>
              </a:rPr>
              <a:t>расходы.Что</a:t>
            </a:r>
            <a:r>
              <a:rPr lang="ru-RU" b="1" dirty="0">
                <a:solidFill>
                  <a:srgbClr val="C00000"/>
                </a:solidFill>
              </a:rPr>
              <a:t> же касается восстановления НДС по утраченному имуществу, то Минфин в данном вопросе предлагает руководствоваться постановлением ВАС от 30.05.2014 № 33. А в нем говорится, что выбытие имущества по причине, не связанной с реализацией (т.е. по причине порчи, хищения и т.д.), не относится к операциям, учитываемым при формировании НДС-базы. И восстанавливать НДС по такому имуществу не нужно. Правда, при условии, что у организации есть документы, подтверждающие факт и обстоятельства выбытия этого имущества.</a:t>
            </a:r>
          </a:p>
          <a:p>
            <a:endParaRPr lang="ru-RU" dirty="0"/>
          </a:p>
        </p:txBody>
      </p:sp>
      <p:sp>
        <p:nvSpPr>
          <p:cNvPr id="4" name="Объект 3"/>
          <p:cNvSpPr>
            <a:spLocks noGrp="1"/>
          </p:cNvSpPr>
          <p:nvPr>
            <p:ph sz="half" idx="2"/>
          </p:nvPr>
        </p:nvSpPr>
        <p:spPr/>
        <p:txBody>
          <a:bodyPr>
            <a:normAutofit fontScale="62500" lnSpcReduction="20000"/>
          </a:bodyPr>
          <a:lstStyle/>
          <a:p>
            <a:r>
              <a:rPr lang="ru-RU" b="1" dirty="0"/>
              <a:t>С момента введения процедуры банкротства АУ прекращает в налоговом учете по налогу на прибыль начисление процентов по долговым обязательствам должника, в отношении которого возбуждено производство по делу о банкротстве (</a:t>
            </a:r>
            <a:r>
              <a:rPr lang="ru-RU" b="1" dirty="0">
                <a:hlinkClick r:id="rId2"/>
              </a:rPr>
              <a:t>п. 6 ст. 250 НК РФ, </a:t>
            </a:r>
            <a:r>
              <a:rPr lang="ru-RU" b="1" dirty="0">
                <a:hlinkClick r:id="" action="ppaction://noaction"/>
              </a:rPr>
              <a:t>ст. 126 Федерального закона от 26.10.2002 N 127-ФЗ)?</a:t>
            </a:r>
          </a:p>
          <a:p>
            <a:endParaRPr lang="ru-RU" b="1" dirty="0">
              <a:hlinkClick r:id="" action="ppaction://noaction"/>
            </a:endParaRPr>
          </a:p>
          <a:p>
            <a:endParaRPr lang="ru-RU" b="1" dirty="0">
              <a:hlinkClick r:id="" action="ppaction://noaction"/>
            </a:endParaRPr>
          </a:p>
          <a:p>
            <a:r>
              <a:rPr lang="ru-RU" dirty="0"/>
              <a:t>Отсрочка и рассрочка банкротам не позволена</a:t>
            </a:r>
          </a:p>
          <a:p>
            <a:r>
              <a:rPr lang="ru-RU" dirty="0"/>
              <a:t>Минфин ПИСЬМО от 26 ноября 2019 г. N 03-02-07/1/91525 </a:t>
            </a:r>
            <a:endParaRPr lang="ru-RU" b="1" dirty="0">
              <a:hlinkClick r:id="rId3"/>
            </a:endParaRPr>
          </a:p>
        </p:txBody>
      </p:sp>
    </p:spTree>
    <p:extLst>
      <p:ext uri="{BB962C8B-B14F-4D97-AF65-F5344CB8AC3E}">
        <p14:creationId xmlns:p14="http://schemas.microsoft.com/office/powerpoint/2010/main" val="11483609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Налогообложение арбитражного управляющего</a:t>
            </a:r>
          </a:p>
        </p:txBody>
      </p:sp>
      <p:sp>
        <p:nvSpPr>
          <p:cNvPr id="3" name="Объект 2"/>
          <p:cNvSpPr>
            <a:spLocks noGrp="1"/>
          </p:cNvSpPr>
          <p:nvPr>
            <p:ph idx="1"/>
          </p:nvPr>
        </p:nvSpPr>
        <p:spPr>
          <a:xfrm>
            <a:off x="838200" y="1852863"/>
            <a:ext cx="10515600" cy="4324100"/>
          </a:xfrm>
        </p:spPr>
        <p:txBody>
          <a:bodyPr>
            <a:normAutofit fontScale="92500" lnSpcReduction="20000"/>
          </a:bodyPr>
          <a:lstStyle/>
          <a:p>
            <a:pPr>
              <a:buNone/>
            </a:pPr>
            <a:r>
              <a:rPr lang="ru-RU" b="1" dirty="0"/>
              <a:t> </a:t>
            </a:r>
            <a:endParaRPr lang="ru-RU" dirty="0"/>
          </a:p>
          <a:p>
            <a:pPr algn="just">
              <a:buNone/>
            </a:pPr>
            <a:endParaRPr lang="ru-RU" dirty="0"/>
          </a:p>
          <a:p>
            <a:pPr algn="just">
              <a:buNone/>
            </a:pPr>
            <a:endParaRPr lang="ru-RU" dirty="0"/>
          </a:p>
          <a:p>
            <a:pPr algn="just">
              <a:buNone/>
            </a:pPr>
            <a:r>
              <a:rPr lang="ru-RU" dirty="0"/>
              <a:t> </a:t>
            </a:r>
            <a:r>
              <a:rPr lang="ru-RU" b="1" dirty="0"/>
              <a:t>Ряховский   Дмитрий Иванович</a:t>
            </a:r>
            <a:endParaRPr lang="en-US" b="1" dirty="0"/>
          </a:p>
          <a:p>
            <a:pPr algn="just">
              <a:buNone/>
            </a:pPr>
            <a:r>
              <a:rPr lang="ru-RU" dirty="0"/>
              <a:t>  д.э.н., руководитель Департамента налогов и налогового администрирования Финансового университета при Правительстве РФ, партнер по налоговой практике юридической фирмы «ЛЕГИКОН-ПРАВО», член Президентского Совета ИПБ МР,  практикующий налоговый консультант</a:t>
            </a:r>
          </a:p>
          <a:p>
            <a:pPr algn="ctr">
              <a:buNone/>
            </a:pPr>
            <a:r>
              <a:rPr lang="en-US" sz="6600" dirty="0">
                <a:hlinkClick r:id="rId2"/>
              </a:rPr>
              <a:t>Umc331@mail.ru</a:t>
            </a:r>
            <a:endParaRPr lang="ru-RU" sz="6600" dirty="0"/>
          </a:p>
          <a:p>
            <a:pPr algn="ctr">
              <a:buNone/>
            </a:pPr>
            <a:r>
              <a:rPr lang="en-US" dirty="0">
                <a:hlinkClick r:id="rId3"/>
              </a:rPr>
              <a:t>https://t.me/ryahovskiynalogi</a:t>
            </a:r>
            <a:endParaRPr lang="en-US" dirty="0"/>
          </a:p>
          <a:p>
            <a:pPr algn="ctr">
              <a:buNone/>
            </a:pPr>
            <a:endParaRPr lang="en-US" dirty="0"/>
          </a:p>
          <a:p>
            <a:pPr algn="ctr">
              <a:buNone/>
            </a:pPr>
            <a:endParaRPr lang="en-US" dirty="0"/>
          </a:p>
          <a:p>
            <a:pPr algn="ctr">
              <a:buNone/>
            </a:pPr>
            <a:endParaRPr lang="ru-RU" dirty="0"/>
          </a:p>
        </p:txBody>
      </p:sp>
      <p:sp>
        <p:nvSpPr>
          <p:cNvPr id="4" name="AutoShape 2" descr="IMG_4653.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IMG_4653.PNG"/>
          <p:cNvSpPr>
            <a:spLocks noChangeAspect="1" noChangeArrowheads="1"/>
          </p:cNvSpPr>
          <p:nvPr/>
        </p:nvSpPr>
        <p:spPr bwMode="auto">
          <a:xfrm>
            <a:off x="1064114" y="16906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9731772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Начало и прекращение деятельности</a:t>
            </a:r>
          </a:p>
        </p:txBody>
      </p:sp>
      <p:sp>
        <p:nvSpPr>
          <p:cNvPr id="3" name="Объект 2"/>
          <p:cNvSpPr>
            <a:spLocks noGrp="1"/>
          </p:cNvSpPr>
          <p:nvPr>
            <p:ph sz="half" idx="1"/>
          </p:nvPr>
        </p:nvSpPr>
        <p:spPr/>
        <p:txBody>
          <a:bodyPr>
            <a:normAutofit fontScale="62500" lnSpcReduction="20000"/>
          </a:bodyPr>
          <a:lstStyle/>
          <a:p>
            <a:r>
              <a:rPr lang="ru-RU" dirty="0"/>
              <a:t>АУ- частнопрактикующий специалист- ст. 20  ФЗ 127-ФЗ</a:t>
            </a:r>
          </a:p>
          <a:p>
            <a:r>
              <a:rPr lang="ru-RU" dirty="0"/>
              <a:t>П. 4.1. ст83 НК РФ: Уполномоченный федеральный орган исполнительной власти, осуществляющий функции по контролю (надзору) за деятельностью саморегулируемых организаций арбитражных управляющих, оценщиков, обязан не позднее 10-го числа каждого месяца сообщать в налоговый орган по месту своего нахождения сведения за предшествующий месяц об арбитражных управляющих, оценщиках, занимающихся частной практикой, - членах соответствующих саморегулируемых организаций, внесенных в сводные реестры членов указанных саморегулируемых организаций, исключенных из таких реестров, о прекращении оценщиком занятия частной практикой.</a:t>
            </a:r>
          </a:p>
          <a:p>
            <a:endParaRPr lang="ru-RU" dirty="0"/>
          </a:p>
        </p:txBody>
      </p:sp>
      <p:sp>
        <p:nvSpPr>
          <p:cNvPr id="4" name="Объект 3"/>
          <p:cNvSpPr>
            <a:spLocks noGrp="1"/>
          </p:cNvSpPr>
          <p:nvPr>
            <p:ph sz="half" idx="2"/>
          </p:nvPr>
        </p:nvSpPr>
        <p:spPr/>
        <p:txBody>
          <a:bodyPr>
            <a:normAutofit fontScale="62500" lnSpcReduction="20000"/>
          </a:bodyPr>
          <a:lstStyle/>
          <a:p>
            <a:r>
              <a:rPr lang="ru-RU" dirty="0"/>
              <a:t>Прекратил деятельность- подай декларацию в течение 5 рабочих дней и в течение следующих 15 календарных дней доплати НДФЛ</a:t>
            </a:r>
          </a:p>
          <a:p>
            <a:r>
              <a:rPr lang="ru-RU" dirty="0"/>
              <a:t>Страховые взносы определяется пропорционально количеству календарных месяцев по месяц, в котором утратила силу государственная регистрация АУ+ за неполный месяц деятельности  фиксированный размер СВ определяется пропорционально количеству календарных дней этого месяца по дату государственной регистрации прекращения деятельности в качестве АУ</a:t>
            </a:r>
          </a:p>
          <a:p>
            <a:endParaRPr lang="ru-RU" dirty="0"/>
          </a:p>
          <a:p>
            <a:r>
              <a:rPr lang="ru-RU" dirty="0"/>
              <a:t>УСН нельзя!!!!</a:t>
            </a:r>
          </a:p>
          <a:p>
            <a:r>
              <a:rPr lang="ru-RU" b="1" dirty="0">
                <a:solidFill>
                  <a:srgbClr val="002060"/>
                </a:solidFill>
              </a:rPr>
              <a:t>НДС нет</a:t>
            </a:r>
          </a:p>
          <a:p>
            <a:r>
              <a:rPr lang="ru-RU" b="1" dirty="0">
                <a:solidFill>
                  <a:srgbClr val="002060"/>
                </a:solidFill>
              </a:rPr>
              <a:t>ККТ нет</a:t>
            </a:r>
          </a:p>
          <a:p>
            <a:endParaRPr lang="ru-RU" dirty="0"/>
          </a:p>
          <a:p>
            <a:endParaRPr lang="ru-RU" dirty="0"/>
          </a:p>
        </p:txBody>
      </p:sp>
    </p:spTree>
    <p:extLst>
      <p:ext uri="{BB962C8B-B14F-4D97-AF65-F5344CB8AC3E}">
        <p14:creationId xmlns:p14="http://schemas.microsoft.com/office/powerpoint/2010/main" val="41227063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Страховые взносы</a:t>
            </a:r>
          </a:p>
        </p:txBody>
      </p:sp>
      <p:sp>
        <p:nvSpPr>
          <p:cNvPr id="3" name="Объект 2"/>
          <p:cNvSpPr>
            <a:spLocks noGrp="1"/>
          </p:cNvSpPr>
          <p:nvPr>
            <p:ph idx="1"/>
          </p:nvPr>
        </p:nvSpPr>
        <p:spPr>
          <a:xfrm>
            <a:off x="838200" y="1339516"/>
            <a:ext cx="10515600" cy="4837447"/>
          </a:xfrm>
        </p:spPr>
        <p:txBody>
          <a:bodyPr>
            <a:normAutofit/>
          </a:bodyPr>
          <a:lstStyle/>
          <a:p>
            <a:r>
              <a:rPr lang="ru-RU" dirty="0"/>
              <a:t> доход АУ до  300 000 руб. за год: ПФР за 2022 год 34 445 руб.  И 36 723 рублей за расчетный период 2023 года;</a:t>
            </a:r>
          </a:p>
          <a:p>
            <a:r>
              <a:rPr lang="ru-RU" dirty="0"/>
              <a:t>Если его доход превысил 300 000 руб., то 1,0% с суммы превышающей, но не более восьмикратного фиксированного размера страховых взносов на обязательное пенсионное страхование (то есть не более 275 560 руб. (8 x 34 445 руб.) за расчетный период 2022 г.).</a:t>
            </a:r>
          </a:p>
          <a:p>
            <a:r>
              <a:rPr lang="ru-RU" dirty="0"/>
              <a:t>страховые взносы на обязательное медицинское страхование (фиксированный размер страховых взносов на обязательное медицинское страхование в 2022 г. составляет 8 766 руб.) (</a:t>
            </a:r>
            <a:r>
              <a:rPr lang="ru-RU" dirty="0" err="1"/>
              <a:t>пп</a:t>
            </a:r>
            <a:r>
              <a:rPr lang="ru-RU" dirty="0"/>
              <a:t>. 2 п. 1 ст. 430 НК РФ) и 9 119 рублей за расчетный период 2023 года</a:t>
            </a:r>
          </a:p>
          <a:p>
            <a:endParaRPr lang="ru-RU" dirty="0"/>
          </a:p>
        </p:txBody>
      </p:sp>
    </p:spTree>
    <p:extLst>
      <p:ext uri="{BB962C8B-B14F-4D97-AF65-F5344CB8AC3E}">
        <p14:creationId xmlns:p14="http://schemas.microsoft.com/office/powerpoint/2010/main" val="176034251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Страховые взносы</a:t>
            </a:r>
          </a:p>
        </p:txBody>
      </p:sp>
      <p:sp>
        <p:nvSpPr>
          <p:cNvPr id="3" name="Объект 2"/>
          <p:cNvSpPr>
            <a:spLocks noGrp="1"/>
          </p:cNvSpPr>
          <p:nvPr>
            <p:ph idx="1"/>
          </p:nvPr>
        </p:nvSpPr>
        <p:spPr/>
        <p:txBody>
          <a:bodyPr>
            <a:normAutofit fontScale="55000" lnSpcReduction="20000"/>
          </a:bodyPr>
          <a:lstStyle/>
          <a:p>
            <a:r>
              <a:rPr lang="en-US" dirty="0"/>
              <a:t>C</a:t>
            </a:r>
            <a:r>
              <a:rPr lang="ru-RU" dirty="0" err="1"/>
              <a:t>траховые</a:t>
            </a:r>
            <a:r>
              <a:rPr lang="ru-RU" dirty="0"/>
              <a:t> взносы на обязательное социальное страхование на случай временной нетрудоспособности и в связи с материнством арбитражным управляющим не уплачиваются (</a:t>
            </a:r>
            <a:r>
              <a:rPr lang="ru-RU" dirty="0">
                <a:hlinkClick r:id="rId2"/>
              </a:rPr>
              <a:t>п. 6 ст. 430 НК РФ).</a:t>
            </a:r>
          </a:p>
          <a:p>
            <a:r>
              <a:rPr lang="ru-RU" dirty="0"/>
              <a:t>Вместе с тем арбитражные управляющие вправе добровольно вступить в правоотношения по обязательному социальному страхованию на случай временной нетрудоспособности и в связи с материнством и уплачивать указанные страховые взносы в ФСС РФ. Порядок добровольного вступления в такие правоотношения предусмотрен </a:t>
            </a:r>
            <a:r>
              <a:rPr lang="ru-RU" dirty="0">
                <a:hlinkClick r:id="rId3"/>
              </a:rPr>
              <a:t>ст. 4.5 Федерального закона от 29.12.2006 N 255-ФЗ.</a:t>
            </a:r>
          </a:p>
          <a:p>
            <a:r>
              <a:rPr lang="ru-RU" dirty="0"/>
              <a:t>Что касается срока уплаты страховых взносов арбитражным управляющим, то страховые взносы на обязательное пенсионное страхование и обязательное медицинское страхование в фиксированном размере уплачиваются не позднее 31 декабря текущего календарного года (если иное не предусмотрено </a:t>
            </a:r>
            <a:r>
              <a:rPr lang="ru-RU" dirty="0">
                <a:hlinkClick r:id="rId4"/>
              </a:rPr>
              <a:t>ст. 432 НК РФ). Страховые взносы на обязательное пенсионное страхование, исчисленные с суммы дохода, превышающей 300 000 руб. за расчетный период, уплачиваются арбитражным управляющим не позднее 1 июля года, следующего за истекшим расчетным периодом (</a:t>
            </a:r>
            <a:r>
              <a:rPr lang="ru-RU" dirty="0">
                <a:hlinkClick r:id="rId5"/>
              </a:rPr>
              <a:t>п. 2 ст. 432 НК РФ).</a:t>
            </a:r>
          </a:p>
          <a:p>
            <a:r>
              <a:rPr lang="ru-RU" dirty="0"/>
              <a:t>Не ПЛАТИМ в период ухода одного из родителей за каждым ребенком до 1,5 лет, ухода за инвалидом I группы, ребенком-инвалидом или за лицом, достигшим возраста 80 лет и т.д., указанных в </a:t>
            </a:r>
            <a:r>
              <a:rPr lang="ru-RU" dirty="0">
                <a:hlinkClick r:id="rId6"/>
              </a:rPr>
              <a:t>п. п. 1 (в части военной службы по призыву), </a:t>
            </a:r>
            <a:r>
              <a:rPr lang="ru-RU" dirty="0">
                <a:hlinkClick r:id="rId7"/>
              </a:rPr>
              <a:t>3, </a:t>
            </a:r>
            <a:r>
              <a:rPr lang="ru-RU" dirty="0">
                <a:hlinkClick r:id="rId8"/>
              </a:rPr>
              <a:t>5 - </a:t>
            </a:r>
            <a:r>
              <a:rPr lang="ru-RU" dirty="0">
                <a:hlinkClick r:id="rId9"/>
              </a:rPr>
              <a:t>8 ч. 1 ст. 12 ФЗ от 28.12.2013 N 400-ФЗ "О страховых пенсиях", в течение которых ими не осуществлялась профессиональная деятельность, при условии представления ими в налоговый орган по месту учета заявления об освобождении от уплаты страховых взносов и подтверждающих документов (</a:t>
            </a:r>
            <a:r>
              <a:rPr lang="ru-RU" dirty="0">
                <a:hlinkClick r:id="rId10"/>
              </a:rPr>
              <a:t>п. 7 ст. 430 НК РФ).</a:t>
            </a:r>
          </a:p>
        </p:txBody>
      </p:sp>
    </p:spTree>
    <p:extLst>
      <p:ext uri="{BB962C8B-B14F-4D97-AF65-F5344CB8AC3E}">
        <p14:creationId xmlns:p14="http://schemas.microsoft.com/office/powerpoint/2010/main" val="24282673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НДФЛ</a:t>
            </a:r>
          </a:p>
        </p:txBody>
      </p:sp>
      <p:sp>
        <p:nvSpPr>
          <p:cNvPr id="3" name="Объект 2"/>
          <p:cNvSpPr>
            <a:spLocks noGrp="1"/>
          </p:cNvSpPr>
          <p:nvPr>
            <p:ph sz="half" idx="1"/>
          </p:nvPr>
        </p:nvSpPr>
        <p:spPr/>
        <p:txBody>
          <a:bodyPr/>
          <a:lstStyle/>
          <a:p>
            <a:r>
              <a:rPr lang="ru-RU" dirty="0"/>
              <a:t>Налоговая декларация не позднее 30 апреля</a:t>
            </a:r>
          </a:p>
          <a:p>
            <a:r>
              <a:rPr lang="ru-RU" dirty="0"/>
              <a:t>Уплата налога до 15 июля</a:t>
            </a:r>
          </a:p>
          <a:p>
            <a:r>
              <a:rPr lang="ru-RU" dirty="0"/>
              <a:t>Авансовые платежи не позднее:</a:t>
            </a:r>
          </a:p>
          <a:p>
            <a:r>
              <a:rPr lang="ru-RU" dirty="0"/>
              <a:t>25 апреля</a:t>
            </a:r>
          </a:p>
          <a:p>
            <a:r>
              <a:rPr lang="ru-RU" dirty="0"/>
              <a:t>25 июля</a:t>
            </a:r>
          </a:p>
          <a:p>
            <a:r>
              <a:rPr lang="ru-RU" dirty="0"/>
              <a:t>25 октября</a:t>
            </a:r>
          </a:p>
          <a:p>
            <a:r>
              <a:rPr lang="ru-RU" dirty="0"/>
              <a:t>25 января</a:t>
            </a:r>
          </a:p>
        </p:txBody>
      </p:sp>
      <p:sp>
        <p:nvSpPr>
          <p:cNvPr id="4" name="Объект 3"/>
          <p:cNvSpPr>
            <a:spLocks noGrp="1"/>
          </p:cNvSpPr>
          <p:nvPr>
            <p:ph sz="half" idx="2"/>
          </p:nvPr>
        </p:nvSpPr>
        <p:spPr/>
        <p:txBody>
          <a:bodyPr/>
          <a:lstStyle/>
          <a:p>
            <a:r>
              <a:rPr lang="ru-RU" dirty="0"/>
              <a:t> Ставка НДФЛ 13%</a:t>
            </a:r>
          </a:p>
          <a:p>
            <a:r>
              <a:rPr lang="ru-RU" dirty="0"/>
              <a:t>Доход более 5 млн </a:t>
            </a:r>
            <a:r>
              <a:rPr lang="ru-RU" dirty="0" err="1"/>
              <a:t>руб</a:t>
            </a:r>
            <a:r>
              <a:rPr lang="ru-RU" dirty="0"/>
              <a:t>- 15%- уплачивается отдельно!!</a:t>
            </a:r>
          </a:p>
          <a:p>
            <a:r>
              <a:rPr lang="ru-RU" dirty="0"/>
              <a:t>Ст. 227 НК РФ: Убытки прошлых лет, понесенные физическим лицом, не уменьшают налоговую базу.</a:t>
            </a:r>
          </a:p>
          <a:p>
            <a:endParaRPr lang="ru-RU" dirty="0"/>
          </a:p>
        </p:txBody>
      </p:sp>
    </p:spTree>
    <p:extLst>
      <p:ext uri="{BB962C8B-B14F-4D97-AF65-F5344CB8AC3E}">
        <p14:creationId xmlns:p14="http://schemas.microsoft.com/office/powerpoint/2010/main" val="31482018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Профессиональные вычеты</a:t>
            </a:r>
          </a:p>
        </p:txBody>
      </p:sp>
      <p:sp>
        <p:nvSpPr>
          <p:cNvPr id="3" name="Объект 2"/>
          <p:cNvSpPr>
            <a:spLocks noGrp="1"/>
          </p:cNvSpPr>
          <p:nvPr>
            <p:ph sz="half" idx="1"/>
          </p:nvPr>
        </p:nvSpPr>
        <p:spPr/>
        <p:txBody>
          <a:bodyPr>
            <a:normAutofit fontScale="70000" lnSpcReduction="20000"/>
          </a:bodyPr>
          <a:lstStyle/>
          <a:p>
            <a:r>
              <a:rPr lang="ru-RU" dirty="0">
                <a:hlinkClick r:id="rId2"/>
              </a:rPr>
              <a:t>С</a:t>
            </a:r>
            <a:r>
              <a:rPr lang="ru-RU" dirty="0"/>
              <a:t>татья 221 НК РФ- вычеты только </a:t>
            </a:r>
            <a:r>
              <a:rPr lang="ru-RU" dirty="0" err="1"/>
              <a:t>ИП+по</a:t>
            </a:r>
            <a:r>
              <a:rPr lang="ru-RU" dirty="0"/>
              <a:t> ГПД</a:t>
            </a:r>
          </a:p>
          <a:p>
            <a:r>
              <a:rPr lang="ru-RU" dirty="0"/>
              <a:t>20% нельзя!!!!</a:t>
            </a:r>
          </a:p>
          <a:p>
            <a:r>
              <a:rPr lang="ru-RU" dirty="0"/>
              <a:t>Расходы  ст. 252 НК РФ- экономически обоснованные и документально подтвержденные</a:t>
            </a:r>
          </a:p>
          <a:p>
            <a:r>
              <a:rPr lang="ru-RU" dirty="0"/>
              <a:t>АУ имеют право на получение профессионального налогового вычета в соответствии с </a:t>
            </a:r>
            <a:r>
              <a:rPr lang="ru-RU" dirty="0">
                <a:hlinkClick r:id="rId3"/>
              </a:rPr>
              <a:t>п. 1 ст. 221 НК РФ. Вычет предоставляется в сумме фактически произведенных налогоплательщиком и документально подтвержденных расходов, непосредственно связанных с извлечением доходов, но не более суммы таких доходов от осуществления предпринимательской деятельности (</a:t>
            </a:r>
            <a:r>
              <a:rPr lang="ru-RU" dirty="0">
                <a:hlinkClick r:id="rId4"/>
              </a:rPr>
              <a:t>Письмо Минфина России от 29.01.2018 N 03-04-05/4966).</a:t>
            </a:r>
          </a:p>
          <a:p>
            <a:endParaRPr lang="ru-RU" dirty="0"/>
          </a:p>
          <a:p>
            <a:endParaRPr lang="ru-RU" dirty="0">
              <a:hlinkClick r:id="" action="ppaction://noaction"/>
            </a:endParaRPr>
          </a:p>
          <a:p>
            <a:endParaRPr lang="ru-RU" dirty="0">
              <a:hlinkClick r:id="" action="ppaction://noaction"/>
            </a:endParaRPr>
          </a:p>
        </p:txBody>
      </p:sp>
      <p:sp>
        <p:nvSpPr>
          <p:cNvPr id="4" name="Объект 3"/>
          <p:cNvSpPr>
            <a:spLocks noGrp="1"/>
          </p:cNvSpPr>
          <p:nvPr>
            <p:ph sz="half" idx="2"/>
          </p:nvPr>
        </p:nvSpPr>
        <p:spPr/>
        <p:txBody>
          <a:bodyPr>
            <a:normAutofit fontScale="70000" lnSpcReduction="20000"/>
          </a:bodyPr>
          <a:lstStyle/>
          <a:p>
            <a:r>
              <a:rPr lang="ru-RU" sz="4500" dirty="0"/>
              <a:t>Расходы без </a:t>
            </a:r>
            <a:r>
              <a:rPr lang="ru-RU" sz="4500" dirty="0" err="1"/>
              <a:t>первички</a:t>
            </a:r>
            <a:r>
              <a:rPr lang="ru-RU" sz="4500" dirty="0"/>
              <a:t> учитывать нельзя (с.1ст.9 402-ФЗ от 6.12.11), но можно оформить бухгалтерскую справку (рекомендации БМЦ Р-62/2015-КпР) на момент совершения факта хозяйственной деятельности или позже с указанием даты, когда факт был. </a:t>
            </a:r>
          </a:p>
          <a:p>
            <a:endParaRPr lang="ru-RU" dirty="0"/>
          </a:p>
          <a:p>
            <a:endParaRPr lang="ru-RU" dirty="0"/>
          </a:p>
          <a:p>
            <a:endParaRPr lang="ru-RU" dirty="0"/>
          </a:p>
        </p:txBody>
      </p:sp>
    </p:spTree>
    <p:extLst>
      <p:ext uri="{BB962C8B-B14F-4D97-AF65-F5344CB8AC3E}">
        <p14:creationId xmlns:p14="http://schemas.microsoft.com/office/powerpoint/2010/main" val="30504693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Отдельный счет!!!!!</a:t>
            </a:r>
          </a:p>
        </p:txBody>
      </p:sp>
      <p:sp>
        <p:nvSpPr>
          <p:cNvPr id="3" name="Объект 2"/>
          <p:cNvSpPr>
            <a:spLocks noGrp="1"/>
          </p:cNvSpPr>
          <p:nvPr>
            <p:ph idx="1"/>
          </p:nvPr>
        </p:nvSpPr>
        <p:spPr/>
        <p:txBody>
          <a:bodyPr>
            <a:normAutofit fontScale="85000" lnSpcReduction="20000"/>
          </a:bodyPr>
          <a:lstStyle/>
          <a:p>
            <a:r>
              <a:rPr lang="ru-RU" sz="3000" b="1" dirty="0">
                <a:solidFill>
                  <a:srgbClr val="002060"/>
                </a:solidFill>
              </a:rPr>
              <a:t>КУ </a:t>
            </a:r>
            <a:r>
              <a:rPr lang="ru-RU" sz="3000" b="1" dirty="0">
                <a:solidFill>
                  <a:srgbClr val="002060"/>
                </a:solidFill>
                <a:hlinkClick r:id="rId2"/>
              </a:rPr>
              <a:t>получил вознаграждение. </a:t>
            </a:r>
            <a:r>
              <a:rPr lang="ru-RU" sz="3000" b="1" dirty="0">
                <a:solidFill>
                  <a:srgbClr val="002060"/>
                </a:solidFill>
                <a:hlinkClick r:id="rId3"/>
              </a:rPr>
              <a:t> НДФЛ он не заплатил. Суды </a:t>
            </a:r>
            <a:r>
              <a:rPr lang="ru-RU" sz="3000" b="1" dirty="0">
                <a:solidFill>
                  <a:srgbClr val="002060"/>
                </a:solidFill>
                <a:hlinkClick r:id="rId4"/>
              </a:rPr>
              <a:t>снизили штраф, но не отменили его.</a:t>
            </a:r>
          </a:p>
          <a:p>
            <a:r>
              <a:rPr lang="ru-RU" sz="3000" b="1" dirty="0">
                <a:solidFill>
                  <a:srgbClr val="002060"/>
                </a:solidFill>
                <a:hlinkClick r:id="rId5"/>
              </a:rPr>
              <a:t>документы в подтверждение расходов он не показывал ни при проверке, ни во время досудебного обжалования. Документы управляющий представил только на судебных заседаниях.</a:t>
            </a:r>
          </a:p>
          <a:p>
            <a:r>
              <a:rPr lang="ru-RU" sz="3000" b="1" dirty="0">
                <a:solidFill>
                  <a:srgbClr val="002060"/>
                </a:solidFill>
              </a:rPr>
              <a:t>Как указал суд, </a:t>
            </a:r>
            <a:r>
              <a:rPr lang="ru-RU" sz="3000" b="1" dirty="0">
                <a:solidFill>
                  <a:srgbClr val="002060"/>
                </a:solidFill>
                <a:hlinkClick r:id="rId6"/>
              </a:rPr>
              <a:t>членские взносы в саморегулируемую организацию и </a:t>
            </a:r>
            <a:r>
              <a:rPr lang="ru-RU" sz="3000" b="1" dirty="0">
                <a:solidFill>
                  <a:srgbClr val="002060"/>
                </a:solidFill>
                <a:hlinkClick r:id="rId7"/>
              </a:rPr>
              <a:t>взносы по договору страхования ответственности перечислял сын управляющего со своей карты. Отец </a:t>
            </a:r>
            <a:r>
              <a:rPr lang="ru-RU" sz="3000" b="1" dirty="0">
                <a:solidFill>
                  <a:srgbClr val="002060"/>
                </a:solidFill>
                <a:hlinkClick r:id="rId8"/>
              </a:rPr>
              <a:t>не смог доказать, что передал ему деньги на эти платежи. Заявление сына суды </a:t>
            </a:r>
            <a:r>
              <a:rPr lang="ru-RU" sz="3000" b="1" dirty="0">
                <a:solidFill>
                  <a:srgbClr val="002060"/>
                </a:solidFill>
                <a:hlinkClick r:id="rId9"/>
              </a:rPr>
              <a:t>не посчитали достоверным и допустимым доказательством. Поэтому эти суммы не учли в профессиональном вычете.</a:t>
            </a:r>
          </a:p>
          <a:p>
            <a:r>
              <a:rPr lang="ru-RU" sz="3000" b="1" i="1" dirty="0">
                <a:solidFill>
                  <a:srgbClr val="002060"/>
                </a:solidFill>
                <a:hlinkClick r:id="rId10"/>
              </a:rPr>
              <a:t>Постановление АС Северо-Западного округа от 20.01.2022 по делу N А52-5158/2020</a:t>
            </a:r>
            <a:endParaRPr lang="ru-RU" sz="3000" b="1" dirty="0">
              <a:solidFill>
                <a:srgbClr val="002060"/>
              </a:solidFill>
              <a:hlinkClick r:id="rId10"/>
            </a:endParaRPr>
          </a:p>
          <a:p>
            <a:endParaRPr lang="ru-RU" dirty="0"/>
          </a:p>
        </p:txBody>
      </p:sp>
    </p:spTree>
    <p:extLst>
      <p:ext uri="{BB962C8B-B14F-4D97-AF65-F5344CB8AC3E}">
        <p14:creationId xmlns:p14="http://schemas.microsoft.com/office/powerpoint/2010/main" val="21379934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94727</TotalTime>
  <Words>26679</Words>
  <Application>Microsoft Office PowerPoint</Application>
  <PresentationFormat>Широкоэкранный</PresentationFormat>
  <Paragraphs>1160</Paragraphs>
  <Slides>110</Slides>
  <Notes>1</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110</vt:i4>
      </vt:variant>
    </vt:vector>
  </HeadingPairs>
  <TitlesOfParts>
    <vt:vector size="120" baseType="lpstr">
      <vt:lpstr>Arial</vt:lpstr>
      <vt:lpstr>Book Antiqua</vt:lpstr>
      <vt:lpstr>Calibri</vt:lpstr>
      <vt:lpstr>Calibri Light</vt:lpstr>
      <vt:lpstr>Georgia</vt:lpstr>
      <vt:lpstr>PT Sans</vt:lpstr>
      <vt:lpstr>Roboto Condensed</vt:lpstr>
      <vt:lpstr>Times New Roman</vt:lpstr>
      <vt:lpstr>Wingdings</vt:lpstr>
      <vt:lpstr>Тема Office</vt:lpstr>
      <vt:lpstr>2022</vt:lpstr>
      <vt:lpstr>Презентация PowerPoint</vt:lpstr>
      <vt:lpstr>Презентация PowerPoint</vt:lpstr>
      <vt:lpstr>датой платежа буде 28-е число соответствующего месяца. Для сдачи отчетности также устанавливают одинаковый срок - 25-е число.</vt:lpstr>
      <vt:lpstr>Новое</vt:lpstr>
      <vt:lpstr>Доверенности</vt:lpstr>
      <vt:lpstr>Новое</vt:lpstr>
      <vt:lpstr>Новое</vt:lpstr>
      <vt:lpstr>АУСН</vt:lpstr>
      <vt:lpstr>Новое</vt:lpstr>
      <vt:lpstr>Новое </vt:lpstr>
      <vt:lpstr>Анулирование деклараций</vt:lpstr>
      <vt:lpstr>новое</vt:lpstr>
      <vt:lpstr>Письмо ФНС России от 30.12.2021 № КЧ-4-18/18485@</vt:lpstr>
      <vt:lpstr>Прослеживаемость</vt:lpstr>
      <vt:lpstr>ЕГРЮЛ недостоверные сведения</vt:lpstr>
      <vt:lpstr>ЕГРЮЛ</vt:lpstr>
      <vt:lpstr>Исключение из ЕГРЮЛ</vt:lpstr>
      <vt:lpstr>Исключение из ЕГРЮЛ</vt:lpstr>
      <vt:lpstr>Проверки ККТ</vt:lpstr>
      <vt:lpstr>Проверки ККТ</vt:lpstr>
      <vt:lpstr>ККТ</vt:lpstr>
      <vt:lpstr>Письмо ФНС России от 29.06.2022 N АБ-4-20/8116@ "О реализации проекта по исключению недобросовестного поведения на рынках в 2022 году" (вместе с "Пошаговой инструкцией работы с системой для роли "КНО") </vt:lpstr>
      <vt:lpstr>Проверки ККТ</vt:lpstr>
      <vt:lpstr>Проверки ККТ</vt:lpstr>
      <vt:lpstr>Штрафы ККТ</vt:lpstr>
      <vt:lpstr>Смягчить штрафы</vt:lpstr>
      <vt:lpstr>Банкротство</vt:lpstr>
      <vt:lpstr>Банкротство</vt:lpstr>
      <vt:lpstr>Налоговые риски 2022</vt:lpstr>
      <vt:lpstr>Налоговые риски – рейтинг ФНС 2022</vt:lpstr>
      <vt:lpstr>Коммерческая  осмотрительность </vt:lpstr>
      <vt:lpstr>ДОСЬЕ </vt:lpstr>
      <vt:lpstr>Досье</vt:lpstr>
      <vt:lpstr>Реальность и платежи контрагентов</vt:lpstr>
      <vt:lpstr>Реальность</vt:lpstr>
      <vt:lpstr>Как доказать реальность</vt:lpstr>
      <vt:lpstr>Реальность контрагента?</vt:lpstr>
      <vt:lpstr>Платон</vt:lpstr>
      <vt:lpstr>​Коммерческая осмотрительность. Как налоговому органу доказать, что она не проявлена</vt:lpstr>
      <vt:lpstr>​Коммерческая осмотрительность. Как налоговому органу доказать, что она не проявлена.</vt:lpstr>
      <vt:lpstr>Признаки взаимозависимости</vt:lpstr>
      <vt:lpstr>Сделка между взаимозависимыми</vt:lpstr>
      <vt:lpstr>Завышение сдачи имущества в аренду</vt:lpstr>
      <vt:lpstr>ИП или физлицо</vt:lpstr>
      <vt:lpstr>Презентация PowerPoint</vt:lpstr>
      <vt:lpstr>ИП и имущество для предпринимательской деятельности</vt:lpstr>
      <vt:lpstr>УСН???</vt:lpstr>
      <vt:lpstr>Хранение эл документов</vt:lpstr>
      <vt:lpstr>Хранение эл документов</vt:lpstr>
      <vt:lpstr>Переквалификация в трудовые отношения</vt:lpstr>
      <vt:lpstr>Трудовой или ПОДРЯДА</vt:lpstr>
      <vt:lpstr>Основные средства</vt:lpstr>
      <vt:lpstr>Кадастровая стоимость от назначения участка</vt:lpstr>
      <vt:lpstr>Новое</vt:lpstr>
      <vt:lpstr>Налог на имущество</vt:lpstr>
      <vt:lpstr>Движимое или нет</vt:lpstr>
      <vt:lpstr> Движимое или недвижимое Письмо ФНС России от 4 февраля 2022 г. N БС-4-21/1302@  </vt:lpstr>
      <vt:lpstr>Движимое и недвижимое</vt:lpstr>
      <vt:lpstr>Движимое или недвижимое</vt:lpstr>
      <vt:lpstr>Презентация PowerPoint</vt:lpstr>
      <vt:lpstr>Презентация PowerPoint</vt:lpstr>
      <vt:lpstr>Презентация PowerPoint</vt:lpstr>
      <vt:lpstr>Презентация PowerPoint</vt:lpstr>
      <vt:lpstr>Штраф </vt:lpstr>
      <vt:lpstr>Штраф в период банкротства</vt:lpstr>
      <vt:lpstr>Штрафы в налоговом споре</vt:lpstr>
      <vt:lpstr>Презентация PowerPoint</vt:lpstr>
      <vt:lpstr>  Суд может учитывать неограниченный круг обстоятельств, смягчающий размер ответственности налогоплательщика, исходя из фактических материалов дела  АС СЗО от 14.04.2017г. № Ф07-2479/2017, Ф07-2486/2-16 по делу  № Ф13-7201/2015 </vt:lpstr>
      <vt:lpstr>Штрафы в налоговом споре</vt:lpstr>
      <vt:lpstr>Штрафы в налоговом споре</vt:lpstr>
      <vt:lpstr>Штрафы в налоговом споре</vt:lpstr>
      <vt:lpstr>Презентация PowerPoint</vt:lpstr>
      <vt:lpstr>Субсидиарка</vt:lpstr>
      <vt:lpstr>Взаимозависимый кредитор?</vt:lpstr>
      <vt:lpstr>Определение СКЭС ВС РФ от 24.12.2021 по делу № А50-16438/2017 </vt:lpstr>
      <vt:lpstr>УБЕЖИМ?</vt:lpstr>
      <vt:lpstr>      Привлечение компании-двойника к субсидиарной ответственности: дело «Кубань Инвест» в Северо-Кавказской кассации   </vt:lpstr>
      <vt:lpstr>Арбитражные?</vt:lpstr>
      <vt:lpstr>Факторы, свидетельствующие о субсидиарке</vt:lpstr>
      <vt:lpstr>НДС</vt:lpstr>
      <vt:lpstr>ндс</vt:lpstr>
      <vt:lpstr>НДС</vt:lpstr>
      <vt:lpstr>НДС</vt:lpstr>
      <vt:lpstr>Как не начислять НДС на реализацию товаров, работ или услуг во время процедур банкротства.  </vt:lpstr>
      <vt:lpstr>НДС</vt:lpstr>
      <vt:lpstr>НДС</vt:lpstr>
      <vt:lpstr>НДС </vt:lpstr>
      <vt:lpstr>Презентация PowerPoint</vt:lpstr>
      <vt:lpstr>Презентация PowerPoint</vt:lpstr>
      <vt:lpstr>Прибыль банкротство</vt:lpstr>
      <vt:lpstr>Презентация PowerPoint</vt:lpstr>
      <vt:lpstr>Налогообложение арбитражного управляющего</vt:lpstr>
      <vt:lpstr>Начало и прекращение деятельности</vt:lpstr>
      <vt:lpstr>Страховые взносы</vt:lpstr>
      <vt:lpstr>Страховые взносы</vt:lpstr>
      <vt:lpstr>НДФЛ</vt:lpstr>
      <vt:lpstr>Профессиональные вычеты</vt:lpstr>
      <vt:lpstr>Отдельный счет!!!!!</vt:lpstr>
      <vt:lpstr>Первичка и договора</vt:lpstr>
      <vt:lpstr>Расходы с карты</vt:lpstr>
      <vt:lpstr>Налоговая проверка АУ</vt:lpstr>
      <vt:lpstr>Расходы Арбитражного управляющего</vt:lpstr>
      <vt:lpstr>Расходы Арбитражного управляющего</vt:lpstr>
      <vt:lpstr>Компенсация расходов??????</vt:lpstr>
      <vt:lpstr>Переквалификация в трудовые отношения</vt:lpstr>
      <vt:lpstr>Компенсация за использование имущества дистант</vt:lpstr>
      <vt:lpstr>Личный автомобиль Письмо ФНС России от 28.07.2017 N БС-4-11/14903- нельзя </vt:lpstr>
      <vt:lpstr>Командировки</vt:lpstr>
      <vt:lpstr>Представительские расходы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Новое</dc:title>
  <dc:creator>Ряховский Д.И.</dc:creator>
  <cp:lastModifiedBy>Ряховский Дмитрий Иванович</cp:lastModifiedBy>
  <cp:revision>304</cp:revision>
  <cp:lastPrinted>2022-09-28T08:36:01Z</cp:lastPrinted>
  <dcterms:created xsi:type="dcterms:W3CDTF">2022-01-28T06:56:50Z</dcterms:created>
  <dcterms:modified xsi:type="dcterms:W3CDTF">2022-12-08T15:26:11Z</dcterms:modified>
</cp:coreProperties>
</file>