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93" r:id="rId4"/>
    <p:sldMasterId id="2147483704" r:id="rId5"/>
    <p:sldMasterId id="2147483715" r:id="rId6"/>
    <p:sldMasterId id="2147483726" r:id="rId7"/>
  </p:sldMasterIdLst>
  <p:notesMasterIdLst>
    <p:notesMasterId r:id="rId21"/>
  </p:notesMasterIdLst>
  <p:sldIdLst>
    <p:sldId id="257" r:id="rId8"/>
    <p:sldId id="270" r:id="rId9"/>
    <p:sldId id="268" r:id="rId10"/>
    <p:sldId id="258" r:id="rId11"/>
    <p:sldId id="260" r:id="rId12"/>
    <p:sldId id="259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4"/>
    <p:restoredTop sz="94640"/>
  </p:normalViewPr>
  <p:slideViewPr>
    <p:cSldViewPr snapToGrid="0">
      <p:cViewPr varScale="1">
        <p:scale>
          <a:sx n="68" d="100"/>
          <a:sy n="68" d="100"/>
        </p:scale>
        <p:origin x="248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8AB3F-4E5D-4348-86DC-C05F883C0636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3B94-E597-4190-9C16-9E979875E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6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929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3c823060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13c823060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421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3c823060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13c823060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9365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3537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51b1a71d38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51b1a71d38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96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c823060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3c823060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41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3c823060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13c823060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38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c823060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3c823060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742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44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8438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c823060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3c823060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51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3c823060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13c823060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795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3c8230601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13c8230601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59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11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948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625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146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65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536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033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179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6779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776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533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06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109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1546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3208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1527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110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0964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7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930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134096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499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2252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783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159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714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1850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0575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7268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678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853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4188249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011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381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873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1145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45551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8173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70630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83875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58882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0942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7844390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633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9790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0127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89555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4545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69837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73457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31775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045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0053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5010192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075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90982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926567" y="1249733"/>
            <a:ext cx="8339600" cy="33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76900" y="4586933"/>
            <a:ext cx="60384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09132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60000" y="1357059"/>
            <a:ext cx="10272000" cy="47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 sz="1867"/>
            </a:lvl1pPr>
            <a:lvl2pPr marL="1219170" lvl="1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467">
                <a:solidFill>
                  <a:srgbClr val="434343"/>
                </a:solidFill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467">
                <a:solidFill>
                  <a:srgbClr val="434343"/>
                </a:solidFill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100"/>
              <a:buFont typeface="Nunito Light"/>
              <a:buChar char="■"/>
              <a:defRPr sz="1467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3111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61586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1926200" y="3795667"/>
            <a:ext cx="4107200" cy="1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6158600" y="3384967"/>
            <a:ext cx="40980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1926200" y="3384967"/>
            <a:ext cx="4107200" cy="5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9497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>
            <a:spLocks noGrp="1"/>
          </p:cNvSpPr>
          <p:nvPr>
            <p:ph type="pic" idx="2"/>
          </p:nvPr>
        </p:nvSpPr>
        <p:spPr>
          <a:xfrm>
            <a:off x="6778633" y="716767"/>
            <a:ext cx="40268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960000" y="1533367"/>
            <a:ext cx="5136000" cy="46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E76A28"/>
              </a:buClr>
              <a:buSzPts val="11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rgbClr val="999999"/>
              </a:buClr>
              <a:buSzPts val="11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3547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090600" y="1742800"/>
            <a:ext cx="60108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46186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847400" y="1585467"/>
            <a:ext cx="64972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2847400" y="4204667"/>
            <a:ext cx="6497200" cy="10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26610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61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06859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4912152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158600" y="2111467"/>
            <a:ext cx="50736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2"/>
          </p:nvPr>
        </p:nvSpPr>
        <p:spPr>
          <a:xfrm>
            <a:off x="950967" y="2111467"/>
            <a:ext cx="5082800" cy="3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4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17667"/>
            <a:ext cx="8768000" cy="2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1712000" y="4345433"/>
            <a:ext cx="8768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53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6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/>
          </p:nvPr>
        </p:nvSpPr>
        <p:spPr>
          <a:xfrm>
            <a:off x="1250167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250167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4645795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4"/>
          </p:nvPr>
        </p:nvSpPr>
        <p:spPr>
          <a:xfrm>
            <a:off x="4645795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5"/>
          </p:nvPr>
        </p:nvSpPr>
        <p:spPr>
          <a:xfrm>
            <a:off x="8041431" y="3157861"/>
            <a:ext cx="2900400" cy="70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6"/>
          </p:nvPr>
        </p:nvSpPr>
        <p:spPr>
          <a:xfrm>
            <a:off x="8041431" y="3662348"/>
            <a:ext cx="2900400" cy="16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8" hasCustomPrompt="1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 hasCustomPrompt="1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 b="1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86182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48239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39677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1575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29858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52262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24140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50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●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Roboto"/>
              <a:buChar char="○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Roboto"/>
              <a:buChar char="■"/>
              <a:defRPr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51491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/>
          <p:nvPr/>
        </p:nvSpPr>
        <p:spPr>
          <a:xfrm>
            <a:off x="5427551" y="535845"/>
            <a:ext cx="1123232" cy="107959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81;p22"/>
          <p:cNvSpPr txBox="1">
            <a:spLocks noGrp="1"/>
          </p:cNvSpPr>
          <p:nvPr>
            <p:ph type="ctrTitle"/>
          </p:nvPr>
        </p:nvSpPr>
        <p:spPr>
          <a:xfrm>
            <a:off x="5028109" y="1718841"/>
            <a:ext cx="6954441" cy="3333232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3600" b="1" dirty="0">
                <a:latin typeface="Palatino Linotype" panose="02040502050505030304" pitchFamily="18" charset="0"/>
              </a:rPr>
              <a:t>Уменьшение размера ответственности при взыскании убытков с арбитражного управляющего: </a:t>
            </a:r>
            <a:br>
              <a:rPr lang="ru-RU" sz="3600" b="1" dirty="0">
                <a:latin typeface="Palatino Linotype" panose="02040502050505030304" pitchFamily="18" charset="0"/>
              </a:rPr>
            </a:br>
            <a:r>
              <a:rPr lang="ru-RU" sz="3600" b="1" dirty="0">
                <a:latin typeface="Palatino Linotype" panose="02040502050505030304" pitchFamily="18" charset="0"/>
              </a:rPr>
              <a:t>тенденции и судебная практика</a:t>
            </a:r>
          </a:p>
        </p:txBody>
      </p:sp>
      <p:sp>
        <p:nvSpPr>
          <p:cNvPr id="82" name="Google Shape;82;p22"/>
          <p:cNvSpPr txBox="1">
            <a:spLocks noGrp="1"/>
          </p:cNvSpPr>
          <p:nvPr>
            <p:ph type="subTitle" idx="1"/>
          </p:nvPr>
        </p:nvSpPr>
        <p:spPr>
          <a:xfrm>
            <a:off x="5483279" y="5228398"/>
            <a:ext cx="6038400" cy="634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ru-RU" dirty="0" err="1"/>
              <a:t>Самат</a:t>
            </a:r>
            <a:r>
              <a:rPr lang="ru-RU" dirty="0"/>
              <a:t> </a:t>
            </a:r>
            <a:r>
              <a:rPr lang="ru-RU" dirty="0" err="1"/>
              <a:t>Шайбаков</a:t>
            </a:r>
            <a:endParaRPr lang="ru-RU" dirty="0"/>
          </a:p>
          <a:p>
            <a:pPr marL="0" indent="0"/>
            <a:r>
              <a:rPr lang="ru-RU" dirty="0"/>
              <a:t>юрист, советник председателя совета СРО</a:t>
            </a:r>
          </a:p>
          <a:p>
            <a:pPr marL="0" indent="0"/>
            <a:r>
              <a:rPr lang="ru-RU" dirty="0"/>
              <a:t>ААУ </a:t>
            </a:r>
            <a:r>
              <a:rPr lang="ru-RU" dirty="0" err="1"/>
              <a:t>Евросиб</a:t>
            </a:r>
            <a:r>
              <a:rPr lang="ru-RU" dirty="0"/>
              <a:t> по правовым вопросам, </a:t>
            </a:r>
          </a:p>
          <a:p>
            <a:pPr marL="0" indent="0"/>
            <a:r>
              <a:rPr lang="ru-RU" dirty="0"/>
              <a:t>аспирант «</a:t>
            </a:r>
            <a:r>
              <a:rPr lang="ru-RU" dirty="0" err="1"/>
              <a:t>РАНХиГС</a:t>
            </a:r>
            <a:r>
              <a:rPr lang="ru-RU" dirty="0"/>
              <a:t>»</a:t>
            </a:r>
            <a:endParaRPr dirty="0"/>
          </a:p>
        </p:txBody>
      </p:sp>
      <p:grpSp>
        <p:nvGrpSpPr>
          <p:cNvPr id="83" name="Google Shape;83;p22"/>
          <p:cNvGrpSpPr/>
          <p:nvPr/>
        </p:nvGrpSpPr>
        <p:grpSpPr>
          <a:xfrm>
            <a:off x="9115100" y="394644"/>
            <a:ext cx="3443200" cy="385800"/>
            <a:chOff x="6967625" y="394825"/>
            <a:chExt cx="2582400" cy="289350"/>
          </a:xfrm>
        </p:grpSpPr>
        <p:sp>
          <p:nvSpPr>
            <p:cNvPr id="84" name="Google Shape;84;p22"/>
            <p:cNvSpPr/>
            <p:nvPr/>
          </p:nvSpPr>
          <p:spPr>
            <a:xfrm rot="-5400000">
              <a:off x="6967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22"/>
            <p:cNvSpPr/>
            <p:nvPr/>
          </p:nvSpPr>
          <p:spPr>
            <a:xfrm rot="-5400000">
              <a:off x="6967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86;p22"/>
            <p:cNvSpPr/>
            <p:nvPr/>
          </p:nvSpPr>
          <p:spPr>
            <a:xfrm rot="-5400000">
              <a:off x="7158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87;p22"/>
            <p:cNvSpPr/>
            <p:nvPr/>
          </p:nvSpPr>
          <p:spPr>
            <a:xfrm rot="-5400000">
              <a:off x="7158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22"/>
            <p:cNvSpPr/>
            <p:nvPr/>
          </p:nvSpPr>
          <p:spPr>
            <a:xfrm rot="-5400000">
              <a:off x="7348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22"/>
            <p:cNvSpPr/>
            <p:nvPr/>
          </p:nvSpPr>
          <p:spPr>
            <a:xfrm rot="-5400000">
              <a:off x="7348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22"/>
            <p:cNvSpPr/>
            <p:nvPr/>
          </p:nvSpPr>
          <p:spPr>
            <a:xfrm rot="-5400000">
              <a:off x="7539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91;p22"/>
            <p:cNvSpPr/>
            <p:nvPr/>
          </p:nvSpPr>
          <p:spPr>
            <a:xfrm rot="-5400000">
              <a:off x="7539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22"/>
            <p:cNvSpPr/>
            <p:nvPr/>
          </p:nvSpPr>
          <p:spPr>
            <a:xfrm rot="-5400000">
              <a:off x="7729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93;p22"/>
            <p:cNvSpPr/>
            <p:nvPr/>
          </p:nvSpPr>
          <p:spPr>
            <a:xfrm rot="-5400000">
              <a:off x="7729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94;p22"/>
            <p:cNvSpPr/>
            <p:nvPr/>
          </p:nvSpPr>
          <p:spPr>
            <a:xfrm rot="-5400000">
              <a:off x="7920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95;p22"/>
            <p:cNvSpPr/>
            <p:nvPr/>
          </p:nvSpPr>
          <p:spPr>
            <a:xfrm rot="-5400000">
              <a:off x="7920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96;p22"/>
            <p:cNvSpPr/>
            <p:nvPr/>
          </p:nvSpPr>
          <p:spPr>
            <a:xfrm rot="-5400000">
              <a:off x="8110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97;p22"/>
            <p:cNvSpPr/>
            <p:nvPr/>
          </p:nvSpPr>
          <p:spPr>
            <a:xfrm rot="-5400000">
              <a:off x="8110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98;p22"/>
            <p:cNvSpPr/>
            <p:nvPr/>
          </p:nvSpPr>
          <p:spPr>
            <a:xfrm rot="-5400000">
              <a:off x="8301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22"/>
            <p:cNvSpPr/>
            <p:nvPr/>
          </p:nvSpPr>
          <p:spPr>
            <a:xfrm rot="-5400000">
              <a:off x="8301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2"/>
            <p:cNvSpPr/>
            <p:nvPr/>
          </p:nvSpPr>
          <p:spPr>
            <a:xfrm rot="-5400000">
              <a:off x="8491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2"/>
            <p:cNvSpPr/>
            <p:nvPr/>
          </p:nvSpPr>
          <p:spPr>
            <a:xfrm rot="-5400000">
              <a:off x="8491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2"/>
            <p:cNvSpPr/>
            <p:nvPr/>
          </p:nvSpPr>
          <p:spPr>
            <a:xfrm rot="-5400000">
              <a:off x="8682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2"/>
            <p:cNvSpPr/>
            <p:nvPr/>
          </p:nvSpPr>
          <p:spPr>
            <a:xfrm rot="-5400000">
              <a:off x="8682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2"/>
            <p:cNvSpPr/>
            <p:nvPr/>
          </p:nvSpPr>
          <p:spPr>
            <a:xfrm rot="-5400000">
              <a:off x="8872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2"/>
            <p:cNvSpPr/>
            <p:nvPr/>
          </p:nvSpPr>
          <p:spPr>
            <a:xfrm rot="-5400000">
              <a:off x="8872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2"/>
            <p:cNvSpPr/>
            <p:nvPr/>
          </p:nvSpPr>
          <p:spPr>
            <a:xfrm rot="-5400000">
              <a:off x="9063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2"/>
            <p:cNvSpPr/>
            <p:nvPr/>
          </p:nvSpPr>
          <p:spPr>
            <a:xfrm rot="-5400000">
              <a:off x="9063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2"/>
            <p:cNvSpPr/>
            <p:nvPr/>
          </p:nvSpPr>
          <p:spPr>
            <a:xfrm rot="-5400000">
              <a:off x="9253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2"/>
            <p:cNvSpPr/>
            <p:nvPr/>
          </p:nvSpPr>
          <p:spPr>
            <a:xfrm rot="-5400000">
              <a:off x="9253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2"/>
            <p:cNvSpPr/>
            <p:nvPr/>
          </p:nvSpPr>
          <p:spPr>
            <a:xfrm rot="-5400000">
              <a:off x="9444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2"/>
            <p:cNvSpPr/>
            <p:nvPr/>
          </p:nvSpPr>
          <p:spPr>
            <a:xfrm rot="-5400000">
              <a:off x="9444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71" y="0"/>
            <a:ext cx="4543425" cy="6858000"/>
          </a:xfrm>
          <a:prstGeom prst="rect">
            <a:avLst/>
          </a:prstGeom>
        </p:spPr>
      </p:pic>
      <p:cxnSp>
        <p:nvCxnSpPr>
          <p:cNvPr id="150" name="Google Shape;112;p22"/>
          <p:cNvCxnSpPr/>
          <p:nvPr/>
        </p:nvCxnSpPr>
        <p:spPr>
          <a:xfrm flipV="1">
            <a:off x="4534154" y="46756"/>
            <a:ext cx="1" cy="67644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375623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733" b="1" dirty="0">
                <a:latin typeface="Palatino Linotype" panose="02040502050505030304" pitchFamily="18" charset="0"/>
              </a:rPr>
              <a:t>Снижение в два раза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sp>
        <p:nvSpPr>
          <p:cNvPr id="554" name="Google Shape;554;p32"/>
          <p:cNvSpPr txBox="1">
            <a:spLocks noGrp="1"/>
          </p:cNvSpPr>
          <p:nvPr>
            <p:ph type="subTitle" idx="2"/>
          </p:nvPr>
        </p:nvSpPr>
        <p:spPr>
          <a:xfrm>
            <a:off x="940800" y="1698044"/>
            <a:ext cx="10281033" cy="398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ru-RU" sz="2400" dirty="0">
                <a:latin typeface="Palatino Linotype" panose="02040502050505030304" pitchFamily="18" charset="0"/>
              </a:rPr>
              <a:t>Вменяется: бездействие по распределению денежных средств</a:t>
            </a:r>
          </a:p>
          <a:p>
            <a:pPr marL="0" indent="0"/>
            <a:r>
              <a:rPr lang="ru-RU" sz="2400" dirty="0">
                <a:latin typeface="Palatino Linotype" panose="02040502050505030304" pitchFamily="18" charset="0"/>
              </a:rPr>
              <a:t>Основания для снижения: 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Palatino Linotype" panose="02040502050505030304" pitchFamily="18" charset="0"/>
              </a:rPr>
              <a:t>отсутствия возражений по завершению процедуры;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Palatino Linotype" panose="02040502050505030304" pitchFamily="18" charset="0"/>
              </a:rPr>
              <a:t>обращения с иском только после снятия денежных средств с расчетного счета;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Palatino Linotype" panose="02040502050505030304" pitchFamily="18" charset="0"/>
              </a:rPr>
              <a:t>ее извещение о непринятии платежных поручений</a:t>
            </a:r>
          </a:p>
          <a:p>
            <a:pPr marL="0" indent="0"/>
            <a:endParaRPr lang="ru-RU" sz="2400" dirty="0">
              <a:latin typeface="Palatino Linotype" panose="02040502050505030304" pitchFamily="18" charset="0"/>
            </a:endParaRPr>
          </a:p>
          <a:p>
            <a:pPr marL="0" indent="0"/>
            <a:endParaRPr lang="ru-RU" sz="2400" dirty="0">
              <a:latin typeface="Palatino Linotype" panose="02040502050505030304" pitchFamily="18" charset="0"/>
            </a:endParaRPr>
          </a:p>
          <a:p>
            <a:pPr marL="0" indent="0"/>
            <a:endParaRPr lang="ru-RU" sz="2400" dirty="0">
              <a:latin typeface="Palatino Linotype" panose="02040502050505030304" pitchFamily="18" charset="0"/>
            </a:endParaRPr>
          </a:p>
          <a:p>
            <a:pPr marL="0" indent="0"/>
            <a:r>
              <a:rPr lang="ru-RU" sz="2400" dirty="0">
                <a:solidFill>
                  <a:schemeClr val="bg2"/>
                </a:solidFill>
                <a:latin typeface="Palatino Linotype" panose="02040502050505030304" pitchFamily="18" charset="0"/>
              </a:rPr>
              <a:t>Постановление АС Уральского округа от 24.02.2021 № ­Ф09-8797/20 о направлении спора на новое рассмотрение, постановление 17 ААС от 19.01.2022 № ­17АП-12275/2020 (2) -АК по делу № ­А60-2751/2020</a:t>
            </a:r>
            <a:endParaRPr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55" name="Google Shape;555;p32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556" name="Google Shape;556;p32"/>
          <p:cNvGrpSpPr/>
          <p:nvPr/>
        </p:nvGrpSpPr>
        <p:grpSpPr>
          <a:xfrm rot="-5400000">
            <a:off x="8910866" y="-2584785"/>
            <a:ext cx="4696268" cy="4696268"/>
            <a:chOff x="269239" y="624399"/>
            <a:chExt cx="2386800" cy="2386800"/>
          </a:xfrm>
        </p:grpSpPr>
        <p:sp>
          <p:nvSpPr>
            <p:cNvPr id="557" name="Google Shape;557;p32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2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9" name="Google Shape;559;p32"/>
          <p:cNvSpPr/>
          <p:nvPr/>
        </p:nvSpPr>
        <p:spPr>
          <a:xfrm>
            <a:off x="9850093" y="-1645679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60" name="Google Shape;560;p32"/>
          <p:cNvGrpSpPr/>
          <p:nvPr/>
        </p:nvGrpSpPr>
        <p:grpSpPr>
          <a:xfrm>
            <a:off x="283167" y="1698044"/>
            <a:ext cx="385800" cy="1157200"/>
            <a:chOff x="1006725" y="1731408"/>
            <a:chExt cx="289350" cy="867900"/>
          </a:xfrm>
        </p:grpSpPr>
        <p:sp>
          <p:nvSpPr>
            <p:cNvPr id="561" name="Google Shape;561;p32"/>
            <p:cNvSpPr/>
            <p:nvPr/>
          </p:nvSpPr>
          <p:spPr>
            <a:xfrm>
              <a:off x="100672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19017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00672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19017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00672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9017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00672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19017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100672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119017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0412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title"/>
          </p:nvPr>
        </p:nvSpPr>
        <p:spPr>
          <a:xfrm>
            <a:off x="979200" y="30430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733" b="1" dirty="0">
                <a:latin typeface="Palatino Linotype" panose="02040502050505030304" pitchFamily="18" charset="0"/>
              </a:rPr>
              <a:t>Примеры, когда </a:t>
            </a:r>
            <a:r>
              <a:rPr lang="ru-RU" sz="3733" b="1" dirty="0" err="1">
                <a:latin typeface="Palatino Linotype" panose="02040502050505030304" pitchFamily="18" charset="0"/>
              </a:rPr>
              <a:t>митигация</a:t>
            </a:r>
            <a:r>
              <a:rPr lang="ru-RU" sz="3733" b="1" dirty="0">
                <a:latin typeface="Palatino Linotype" panose="02040502050505030304" pitchFamily="18" charset="0"/>
              </a:rPr>
              <a:t> – </a:t>
            </a:r>
            <a:br>
              <a:rPr lang="ru-RU" sz="3733" b="1" dirty="0">
                <a:latin typeface="Palatino Linotype" panose="02040502050505030304" pitchFamily="18" charset="0"/>
              </a:rPr>
            </a:br>
            <a:r>
              <a:rPr lang="ru-RU" sz="3733" b="1" dirty="0">
                <a:latin typeface="Palatino Linotype" panose="02040502050505030304" pitchFamily="18" charset="0"/>
              </a:rPr>
              <a:t>это отказ в убытках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cxnSp>
        <p:nvCxnSpPr>
          <p:cNvPr id="555" name="Google Shape;555;p32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556" name="Google Shape;556;p32"/>
          <p:cNvGrpSpPr/>
          <p:nvPr/>
        </p:nvGrpSpPr>
        <p:grpSpPr>
          <a:xfrm rot="-5400000">
            <a:off x="8910866" y="-2584785"/>
            <a:ext cx="4696268" cy="4696268"/>
            <a:chOff x="269239" y="624399"/>
            <a:chExt cx="2386800" cy="2386800"/>
          </a:xfrm>
        </p:grpSpPr>
        <p:sp>
          <p:nvSpPr>
            <p:cNvPr id="557" name="Google Shape;557;p32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32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9" name="Google Shape;559;p32"/>
          <p:cNvSpPr/>
          <p:nvPr/>
        </p:nvSpPr>
        <p:spPr>
          <a:xfrm>
            <a:off x="9850093" y="-1645679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60" name="Google Shape;560;p32"/>
          <p:cNvGrpSpPr/>
          <p:nvPr/>
        </p:nvGrpSpPr>
        <p:grpSpPr>
          <a:xfrm>
            <a:off x="283167" y="1698044"/>
            <a:ext cx="385800" cy="1157200"/>
            <a:chOff x="1006725" y="1731408"/>
            <a:chExt cx="289350" cy="867900"/>
          </a:xfrm>
        </p:grpSpPr>
        <p:sp>
          <p:nvSpPr>
            <p:cNvPr id="561" name="Google Shape;561;p32"/>
            <p:cNvSpPr/>
            <p:nvPr/>
          </p:nvSpPr>
          <p:spPr>
            <a:xfrm>
              <a:off x="100672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19017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00672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19017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00672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9017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00672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19017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100672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119017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912069" y="1768645"/>
            <a:ext cx="5041922" cy="4494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333" b="1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Пример 1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Вменяется: бездействие по передаче документов в отношении каждого из дебиторов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000000"/>
              </a:solidFill>
              <a:latin typeface="Palatino Linotype" panose="02040502050505030304" pitchFamily="18" charset="0"/>
              <a:ea typeface="Roboto" panose="020B060402020202020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Основания для снижения: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-    Не уведомление дебиторов о замене кредитора;</a:t>
            </a:r>
          </a:p>
          <a:p>
            <a:pPr marL="285750" indent="-285750" algn="just" defTabSz="1219170">
              <a:lnSpc>
                <a:spcPct val="107000"/>
              </a:lnSpc>
              <a:buClr>
                <a:srgbClr val="000000"/>
              </a:buClr>
              <a:buFontTx/>
              <a:buChar char="-"/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Допущение получения средств от ряда дебиторов в конкурсную массу должника;</a:t>
            </a:r>
          </a:p>
          <a:p>
            <a:pPr marL="285750" indent="-285750" algn="just" defTabSz="1219170">
              <a:lnSpc>
                <a:spcPct val="107000"/>
              </a:lnSpc>
              <a:buClr>
                <a:srgbClr val="000000"/>
              </a:buClr>
              <a:buFontTx/>
              <a:buChar char="-"/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Не обеспечение возврата себе от должника неосновательно полученного обогащения</a:t>
            </a:r>
            <a:r>
              <a:rPr lang="ru-RU" sz="1600" kern="0" dirty="0">
                <a:solidFill>
                  <a:srgbClr val="FF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до завершения конкурсного производства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000000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000000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E7C22C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Постановление АС Западно-Сибирского округа от 14.10.2021 № Ф04-5308/2021 по делу № А03-5599/2020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467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67055" y="1768644"/>
            <a:ext cx="5410596" cy="3198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333" b="1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Пример 2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Вменяется: бездействие по взысканию дебиторской задолженности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000000"/>
              </a:solidFill>
              <a:latin typeface="Palatino Linotype" panose="02040502050505030304" pitchFamily="18" charset="0"/>
              <a:ea typeface="Roboto" panose="020B060402020202020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Основания для снижения: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000000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- Не принятия мер по взысканию задолженности с дебиторов до введения процедуры банкротства;</a:t>
            </a: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E7C22C"/>
              </a:solidFill>
              <a:latin typeface="Palatino Linotype" panose="02040502050505030304" pitchFamily="18" charset="0"/>
              <a:ea typeface="Roboto" panose="020B060402020202020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E7C22C"/>
              </a:solidFill>
              <a:latin typeface="Palatino Linotype" panose="02040502050505030304" pitchFamily="18" charset="0"/>
              <a:ea typeface="Roboto" panose="020B060402020202020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endParaRPr lang="ru-RU" sz="1600" kern="0" dirty="0">
              <a:solidFill>
                <a:srgbClr val="E7C22C"/>
              </a:solidFill>
              <a:latin typeface="Palatino Linotype" panose="02040502050505030304" pitchFamily="18" charset="0"/>
              <a:ea typeface="Roboto" panose="020B0604020202020204" charset="0"/>
              <a:cs typeface="Times New Roman" panose="02020603050405020304" pitchFamily="18" charset="0"/>
              <a:sym typeface="Arial"/>
            </a:endParaRPr>
          </a:p>
          <a:p>
            <a:pPr algn="just" defTabSz="1219170">
              <a:lnSpc>
                <a:spcPct val="107000"/>
              </a:lnSpc>
              <a:buClr>
                <a:srgbClr val="000000"/>
              </a:buClr>
            </a:pPr>
            <a:r>
              <a:rPr lang="ru-RU" sz="1600" kern="0" dirty="0">
                <a:solidFill>
                  <a:srgbClr val="E7C22C"/>
                </a:solidFill>
                <a:latin typeface="Palatino Linotype" panose="02040502050505030304" pitchFamily="18" charset="0"/>
                <a:ea typeface="Roboto" panose="020B0604020202020204" charset="0"/>
                <a:cs typeface="Times New Roman" panose="02020603050405020304" pitchFamily="18" charset="0"/>
                <a:sym typeface="Arial"/>
              </a:rPr>
              <a:t>Постановление АС Северо-Западного округа от 25.03.2021 № Ф07-20/2021 по делу № А56-89253/2015</a:t>
            </a:r>
          </a:p>
        </p:txBody>
      </p:sp>
    </p:spTree>
    <p:extLst>
      <p:ext uri="{BB962C8B-B14F-4D97-AF65-F5344CB8AC3E}">
        <p14:creationId xmlns:p14="http://schemas.microsoft.com/office/powerpoint/2010/main" val="428099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8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92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sz="2667" b="1" dirty="0">
                <a:latin typeface="Palatino Linotype" panose="02040502050505030304" pitchFamily="18" charset="0"/>
              </a:rPr>
              <a:t>КОГДА НЕ ПОЛУЧИТСЯ СНИЗИТЬ РАЗМЕР УБЫТКОВ?</a:t>
            </a:r>
            <a:endParaRPr sz="2667" b="1" dirty="0">
              <a:latin typeface="Palatino Linotype" panose="02040502050505030304" pitchFamily="18" charset="0"/>
            </a:endParaRPr>
          </a:p>
        </p:txBody>
      </p:sp>
      <p:sp>
        <p:nvSpPr>
          <p:cNvPr id="343" name="Google Shape;343;p28"/>
          <p:cNvSpPr txBox="1">
            <a:spLocks noGrp="1"/>
          </p:cNvSpPr>
          <p:nvPr>
            <p:ph type="subTitle" idx="1"/>
          </p:nvPr>
        </p:nvSpPr>
        <p:spPr>
          <a:xfrm>
            <a:off x="6371027" y="2998528"/>
            <a:ext cx="4860973" cy="331844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ru-RU" b="1" dirty="0">
                <a:latin typeface="Palatino Linotype" panose="02040502050505030304" pitchFamily="18" charset="0"/>
              </a:rPr>
              <a:t>Пример 2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Вменяется: 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- Нарушение очередности погашения требований КК</a:t>
            </a:r>
          </a:p>
          <a:p>
            <a:pPr marL="0" indent="0" algn="just"/>
            <a:endParaRPr lang="ru-RU" dirty="0"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Основания для снижения: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Palatino Linotype" panose="02040502050505030304" pitchFamily="18" charset="0"/>
              </a:rPr>
              <a:t>Обладая полной информацией о движении средств не обращался с требование о прекращении осуществления текущих платежей</a:t>
            </a:r>
          </a:p>
          <a:p>
            <a:pPr marL="0" indent="0" algn="just"/>
            <a:endParaRPr lang="ru-RU" dirty="0"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Основания для отказа в применении правил о снижении: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- Приведенные основания не являются грубой неосторожностью</a:t>
            </a:r>
          </a:p>
        </p:txBody>
      </p:sp>
      <p:sp>
        <p:nvSpPr>
          <p:cNvPr id="344" name="Google Shape;344;p28"/>
          <p:cNvSpPr txBox="1">
            <a:spLocks noGrp="1"/>
          </p:cNvSpPr>
          <p:nvPr>
            <p:ph type="subTitle" idx="2"/>
          </p:nvPr>
        </p:nvSpPr>
        <p:spPr>
          <a:xfrm>
            <a:off x="773663" y="2993460"/>
            <a:ext cx="5047312" cy="334402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ru-RU" b="1" dirty="0">
                <a:latin typeface="Palatino Linotype" panose="02040502050505030304" pitchFamily="18" charset="0"/>
              </a:rPr>
              <a:t>Пример 1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Вменяется: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- Реализация имущества на торгах с недостатками;</a:t>
            </a:r>
          </a:p>
          <a:p>
            <a:pPr marL="0" indent="0" algn="just"/>
            <a:endParaRPr lang="ru-RU" dirty="0"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Основания для снижения: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Palatino Linotype" panose="02040502050505030304" pitchFamily="18" charset="0"/>
              </a:rPr>
              <a:t>не проявил должной осмотрительности при выборе предмета договора;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Palatino Linotype" panose="02040502050505030304" pitchFamily="18" charset="0"/>
              </a:rPr>
              <a:t>не ознакомился с технической документацией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Palatino Linotype" panose="0204050205050503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 Основания для отказа в применении правил о снижении:</a:t>
            </a:r>
          </a:p>
          <a:p>
            <a:pPr marL="0" indent="0" algn="just"/>
            <a:r>
              <a:rPr lang="ru-RU" dirty="0">
                <a:latin typeface="Palatino Linotype" panose="02040502050505030304" pitchFamily="18" charset="0"/>
              </a:rPr>
              <a:t>- Физическое лицо, не являющееся профессиональным участником рынка</a:t>
            </a:r>
            <a:endParaRPr dirty="0">
              <a:latin typeface="Palatino Linotype" panose="02040502050505030304" pitchFamily="18" charset="0"/>
            </a:endParaRPr>
          </a:p>
        </p:txBody>
      </p:sp>
      <p:cxnSp>
        <p:nvCxnSpPr>
          <p:cNvPr id="347" name="Google Shape;347;p28"/>
          <p:cNvCxnSpPr/>
          <p:nvPr/>
        </p:nvCxnSpPr>
        <p:spPr>
          <a:xfrm>
            <a:off x="940800" y="342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48" name="Google Shape;348;p28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379" name="Google Shape;379;p28"/>
          <p:cNvGrpSpPr/>
          <p:nvPr/>
        </p:nvGrpSpPr>
        <p:grpSpPr>
          <a:xfrm>
            <a:off x="8200802" y="1984867"/>
            <a:ext cx="1141715" cy="962266"/>
            <a:chOff x="5729700" y="1422200"/>
            <a:chExt cx="858900" cy="858900"/>
          </a:xfrm>
        </p:grpSpPr>
        <p:sp>
          <p:nvSpPr>
            <p:cNvPr id="380" name="Google Shape;380;p28"/>
            <p:cNvSpPr/>
            <p:nvPr/>
          </p:nvSpPr>
          <p:spPr>
            <a:xfrm>
              <a:off x="5729700" y="1422200"/>
              <a:ext cx="858900" cy="85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81" name="Google Shape;381;p28"/>
            <p:cNvGrpSpPr/>
            <p:nvPr/>
          </p:nvGrpSpPr>
          <p:grpSpPr>
            <a:xfrm>
              <a:off x="5953191" y="1648941"/>
              <a:ext cx="411905" cy="405420"/>
              <a:chOff x="2404875" y="3592725"/>
              <a:chExt cx="298525" cy="293825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2404875" y="3747900"/>
                <a:ext cx="52775" cy="13865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5546" extrusionOk="0">
                    <a:moveTo>
                      <a:pt x="378" y="0"/>
                    </a:moveTo>
                    <a:cubicBezTo>
                      <a:pt x="158" y="0"/>
                      <a:pt x="0" y="158"/>
                      <a:pt x="0" y="347"/>
                    </a:cubicBezTo>
                    <a:lnTo>
                      <a:pt x="0" y="5198"/>
                    </a:lnTo>
                    <a:cubicBezTo>
                      <a:pt x="0" y="5419"/>
                      <a:pt x="158" y="5545"/>
                      <a:pt x="378" y="5545"/>
                    </a:cubicBezTo>
                    <a:lnTo>
                      <a:pt x="1071" y="5545"/>
                    </a:lnTo>
                    <a:cubicBezTo>
                      <a:pt x="1670" y="5545"/>
                      <a:pt x="2111" y="5072"/>
                      <a:pt x="2111" y="4537"/>
                    </a:cubicBezTo>
                    <a:lnTo>
                      <a:pt x="2111" y="1040"/>
                    </a:lnTo>
                    <a:cubicBezTo>
                      <a:pt x="2111" y="441"/>
                      <a:pt x="1638" y="0"/>
                      <a:pt x="10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8"/>
              <p:cNvSpPr/>
              <p:nvPr/>
            </p:nvSpPr>
            <p:spPr>
              <a:xfrm>
                <a:off x="2458425" y="3592725"/>
                <a:ext cx="190625" cy="160700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6428" extrusionOk="0">
                    <a:moveTo>
                      <a:pt x="3781" y="631"/>
                    </a:moveTo>
                    <a:cubicBezTo>
                      <a:pt x="3970" y="631"/>
                      <a:pt x="4128" y="788"/>
                      <a:pt x="4128" y="977"/>
                    </a:cubicBezTo>
                    <a:lnTo>
                      <a:pt x="4128" y="1418"/>
                    </a:lnTo>
                    <a:cubicBezTo>
                      <a:pt x="4380" y="1481"/>
                      <a:pt x="4569" y="1639"/>
                      <a:pt x="4758" y="1860"/>
                    </a:cubicBezTo>
                    <a:cubicBezTo>
                      <a:pt x="4884" y="2017"/>
                      <a:pt x="4884" y="2206"/>
                      <a:pt x="4726" y="2332"/>
                    </a:cubicBezTo>
                    <a:cubicBezTo>
                      <a:pt x="4657" y="2373"/>
                      <a:pt x="4583" y="2397"/>
                      <a:pt x="4510" y="2397"/>
                    </a:cubicBezTo>
                    <a:cubicBezTo>
                      <a:pt x="4416" y="2397"/>
                      <a:pt x="4325" y="2358"/>
                      <a:pt x="4254" y="2269"/>
                    </a:cubicBezTo>
                    <a:cubicBezTo>
                      <a:pt x="4114" y="2106"/>
                      <a:pt x="3957" y="2012"/>
                      <a:pt x="3821" y="2012"/>
                    </a:cubicBezTo>
                    <a:cubicBezTo>
                      <a:pt x="3773" y="2012"/>
                      <a:pt x="3728" y="2024"/>
                      <a:pt x="3687" y="2049"/>
                    </a:cubicBezTo>
                    <a:cubicBezTo>
                      <a:pt x="3592" y="2080"/>
                      <a:pt x="3466" y="2238"/>
                      <a:pt x="3466" y="2364"/>
                    </a:cubicBezTo>
                    <a:cubicBezTo>
                      <a:pt x="3466" y="2553"/>
                      <a:pt x="3624" y="2710"/>
                      <a:pt x="3813" y="2710"/>
                    </a:cubicBezTo>
                    <a:cubicBezTo>
                      <a:pt x="4411" y="2710"/>
                      <a:pt x="4852" y="3183"/>
                      <a:pt x="4852" y="3750"/>
                    </a:cubicBezTo>
                    <a:cubicBezTo>
                      <a:pt x="4852" y="4159"/>
                      <a:pt x="4600" y="4537"/>
                      <a:pt x="4222" y="4663"/>
                    </a:cubicBezTo>
                    <a:lnTo>
                      <a:pt x="4159" y="4663"/>
                    </a:lnTo>
                    <a:lnTo>
                      <a:pt x="4159" y="5073"/>
                    </a:lnTo>
                    <a:cubicBezTo>
                      <a:pt x="4159" y="5262"/>
                      <a:pt x="4002" y="5420"/>
                      <a:pt x="3813" y="5420"/>
                    </a:cubicBezTo>
                    <a:cubicBezTo>
                      <a:pt x="3624" y="5420"/>
                      <a:pt x="3466" y="5262"/>
                      <a:pt x="3466" y="5073"/>
                    </a:cubicBezTo>
                    <a:lnTo>
                      <a:pt x="3466" y="4663"/>
                    </a:lnTo>
                    <a:cubicBezTo>
                      <a:pt x="3277" y="4600"/>
                      <a:pt x="3119" y="4537"/>
                      <a:pt x="2962" y="4348"/>
                    </a:cubicBezTo>
                    <a:cubicBezTo>
                      <a:pt x="2836" y="4254"/>
                      <a:pt x="2804" y="4002"/>
                      <a:pt x="2962" y="3876"/>
                    </a:cubicBezTo>
                    <a:cubicBezTo>
                      <a:pt x="3013" y="3825"/>
                      <a:pt x="3108" y="3793"/>
                      <a:pt x="3206" y="3793"/>
                    </a:cubicBezTo>
                    <a:cubicBezTo>
                      <a:pt x="3290" y="3793"/>
                      <a:pt x="3376" y="3817"/>
                      <a:pt x="3435" y="3876"/>
                    </a:cubicBezTo>
                    <a:cubicBezTo>
                      <a:pt x="3549" y="3990"/>
                      <a:pt x="3679" y="4071"/>
                      <a:pt x="3803" y="4071"/>
                    </a:cubicBezTo>
                    <a:cubicBezTo>
                      <a:pt x="3850" y="4071"/>
                      <a:pt x="3895" y="4059"/>
                      <a:pt x="3939" y="4033"/>
                    </a:cubicBezTo>
                    <a:cubicBezTo>
                      <a:pt x="4065" y="4002"/>
                      <a:pt x="4128" y="3844"/>
                      <a:pt x="4128" y="3718"/>
                    </a:cubicBezTo>
                    <a:cubicBezTo>
                      <a:pt x="4128" y="3529"/>
                      <a:pt x="3970" y="3372"/>
                      <a:pt x="3781" y="3372"/>
                    </a:cubicBezTo>
                    <a:cubicBezTo>
                      <a:pt x="3182" y="3372"/>
                      <a:pt x="2741" y="2899"/>
                      <a:pt x="2741" y="2364"/>
                    </a:cubicBezTo>
                    <a:cubicBezTo>
                      <a:pt x="2741" y="1954"/>
                      <a:pt x="3025" y="1576"/>
                      <a:pt x="3435" y="1418"/>
                    </a:cubicBezTo>
                    <a:lnTo>
                      <a:pt x="3435" y="977"/>
                    </a:lnTo>
                    <a:cubicBezTo>
                      <a:pt x="3435" y="788"/>
                      <a:pt x="3592" y="631"/>
                      <a:pt x="3781" y="631"/>
                    </a:cubicBezTo>
                    <a:close/>
                    <a:moveTo>
                      <a:pt x="3813" y="1"/>
                    </a:moveTo>
                    <a:cubicBezTo>
                      <a:pt x="1733" y="1"/>
                      <a:pt x="0" y="1734"/>
                      <a:pt x="0" y="3813"/>
                    </a:cubicBezTo>
                    <a:cubicBezTo>
                      <a:pt x="0" y="4537"/>
                      <a:pt x="190" y="5231"/>
                      <a:pt x="536" y="5829"/>
                    </a:cubicBezTo>
                    <a:cubicBezTo>
                      <a:pt x="1009" y="5546"/>
                      <a:pt x="1544" y="5420"/>
                      <a:pt x="2080" y="5420"/>
                    </a:cubicBezTo>
                    <a:cubicBezTo>
                      <a:pt x="2146" y="5414"/>
                      <a:pt x="2213" y="5411"/>
                      <a:pt x="2279" y="5411"/>
                    </a:cubicBezTo>
                    <a:cubicBezTo>
                      <a:pt x="2936" y="5411"/>
                      <a:pt x="3587" y="5692"/>
                      <a:pt x="4159" y="6207"/>
                    </a:cubicBezTo>
                    <a:lnTo>
                      <a:pt x="5892" y="6207"/>
                    </a:lnTo>
                    <a:cubicBezTo>
                      <a:pt x="6144" y="6207"/>
                      <a:pt x="6364" y="6302"/>
                      <a:pt x="6585" y="6428"/>
                    </a:cubicBezTo>
                    <a:cubicBezTo>
                      <a:pt x="7215" y="5735"/>
                      <a:pt x="7625" y="4789"/>
                      <a:pt x="7625" y="3813"/>
                    </a:cubicBezTo>
                    <a:cubicBezTo>
                      <a:pt x="7625" y="1734"/>
                      <a:pt x="5892" y="1"/>
                      <a:pt x="38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8"/>
              <p:cNvSpPr/>
              <p:nvPr/>
            </p:nvSpPr>
            <p:spPr>
              <a:xfrm>
                <a:off x="2474975" y="3742775"/>
                <a:ext cx="228425" cy="125650"/>
              </a:xfrm>
              <a:custGeom>
                <a:avLst/>
                <a:gdLst/>
                <a:ahLst/>
                <a:cxnLst/>
                <a:rect l="l" t="t" r="r" b="b"/>
                <a:pathLst>
                  <a:path w="9137" h="5026" extrusionOk="0">
                    <a:moveTo>
                      <a:pt x="1422" y="0"/>
                    </a:moveTo>
                    <a:cubicBezTo>
                      <a:pt x="918" y="0"/>
                      <a:pt x="416" y="160"/>
                      <a:pt x="0" y="457"/>
                    </a:cubicBezTo>
                    <a:lnTo>
                      <a:pt x="0" y="5025"/>
                    </a:lnTo>
                    <a:lnTo>
                      <a:pt x="5230" y="5025"/>
                    </a:lnTo>
                    <a:cubicBezTo>
                      <a:pt x="5923" y="5025"/>
                      <a:pt x="6490" y="4679"/>
                      <a:pt x="6900" y="4143"/>
                    </a:cubicBezTo>
                    <a:lnTo>
                      <a:pt x="8916" y="1245"/>
                    </a:lnTo>
                    <a:cubicBezTo>
                      <a:pt x="9137" y="930"/>
                      <a:pt x="9074" y="489"/>
                      <a:pt x="8727" y="268"/>
                    </a:cubicBezTo>
                    <a:cubicBezTo>
                      <a:pt x="8633" y="221"/>
                      <a:pt x="8517" y="196"/>
                      <a:pt x="8398" y="196"/>
                    </a:cubicBezTo>
                    <a:cubicBezTo>
                      <a:pt x="8196" y="196"/>
                      <a:pt x="7983" y="268"/>
                      <a:pt x="7845" y="426"/>
                    </a:cubicBezTo>
                    <a:lnTo>
                      <a:pt x="5955" y="2726"/>
                    </a:lnTo>
                    <a:cubicBezTo>
                      <a:pt x="5829" y="2883"/>
                      <a:pt x="5545" y="2978"/>
                      <a:pt x="5419" y="2978"/>
                    </a:cubicBezTo>
                    <a:lnTo>
                      <a:pt x="3119" y="2978"/>
                    </a:lnTo>
                    <a:cubicBezTo>
                      <a:pt x="2899" y="2978"/>
                      <a:pt x="2741" y="2820"/>
                      <a:pt x="2741" y="2631"/>
                    </a:cubicBezTo>
                    <a:cubicBezTo>
                      <a:pt x="2741" y="2411"/>
                      <a:pt x="2899" y="2253"/>
                      <a:pt x="3119" y="2253"/>
                    </a:cubicBezTo>
                    <a:lnTo>
                      <a:pt x="5198" y="2253"/>
                    </a:lnTo>
                    <a:cubicBezTo>
                      <a:pt x="5576" y="2253"/>
                      <a:pt x="5923" y="1938"/>
                      <a:pt x="5923" y="1560"/>
                    </a:cubicBezTo>
                    <a:cubicBezTo>
                      <a:pt x="5923" y="1150"/>
                      <a:pt x="5576" y="835"/>
                      <a:pt x="5198" y="835"/>
                    </a:cubicBezTo>
                    <a:lnTo>
                      <a:pt x="3340" y="835"/>
                    </a:lnTo>
                    <a:cubicBezTo>
                      <a:pt x="3182" y="835"/>
                      <a:pt x="3088" y="741"/>
                      <a:pt x="2962" y="615"/>
                    </a:cubicBezTo>
                    <a:cubicBezTo>
                      <a:pt x="2773" y="426"/>
                      <a:pt x="2520" y="300"/>
                      <a:pt x="2300" y="174"/>
                    </a:cubicBezTo>
                    <a:cubicBezTo>
                      <a:pt x="2019" y="56"/>
                      <a:pt x="1720" y="0"/>
                      <a:pt x="14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85" name="Google Shape;385;p28"/>
          <p:cNvGrpSpPr/>
          <p:nvPr/>
        </p:nvGrpSpPr>
        <p:grpSpPr>
          <a:xfrm>
            <a:off x="2738827" y="1984866"/>
            <a:ext cx="1116984" cy="958548"/>
            <a:chOff x="2555400" y="1422200"/>
            <a:chExt cx="858900" cy="858900"/>
          </a:xfrm>
        </p:grpSpPr>
        <p:sp>
          <p:nvSpPr>
            <p:cNvPr id="386" name="Google Shape;386;p28"/>
            <p:cNvSpPr/>
            <p:nvPr/>
          </p:nvSpPr>
          <p:spPr>
            <a:xfrm>
              <a:off x="2555400" y="1422200"/>
              <a:ext cx="858900" cy="85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87" name="Google Shape;387;p28"/>
            <p:cNvGrpSpPr/>
            <p:nvPr/>
          </p:nvGrpSpPr>
          <p:grpSpPr>
            <a:xfrm>
              <a:off x="2793561" y="1648169"/>
              <a:ext cx="382584" cy="406972"/>
              <a:chOff x="5364750" y="3235150"/>
              <a:chExt cx="277275" cy="294950"/>
            </a:xfrm>
          </p:grpSpPr>
          <p:sp>
            <p:nvSpPr>
              <p:cNvPr id="388" name="Google Shape;388;p28"/>
              <p:cNvSpPr/>
              <p:nvPr/>
            </p:nvSpPr>
            <p:spPr>
              <a:xfrm>
                <a:off x="5502600" y="3235150"/>
                <a:ext cx="17350" cy="44125"/>
              </a:xfrm>
              <a:custGeom>
                <a:avLst/>
                <a:gdLst/>
                <a:ahLst/>
                <a:cxnLst/>
                <a:rect l="l" t="t" r="r" b="b"/>
                <a:pathLst>
                  <a:path w="694" h="1765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47"/>
                    </a:cubicBezTo>
                    <a:lnTo>
                      <a:pt x="0" y="1418"/>
                    </a:lnTo>
                    <a:cubicBezTo>
                      <a:pt x="0" y="1607"/>
                      <a:pt x="158" y="1765"/>
                      <a:pt x="347" y="1765"/>
                    </a:cubicBezTo>
                    <a:cubicBezTo>
                      <a:pt x="536" y="1765"/>
                      <a:pt x="693" y="1607"/>
                      <a:pt x="693" y="1418"/>
                    </a:cubicBezTo>
                    <a:lnTo>
                      <a:pt x="693" y="347"/>
                    </a:lnTo>
                    <a:cubicBezTo>
                      <a:pt x="693" y="158"/>
                      <a:pt x="536" y="1"/>
                      <a:pt x="3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8"/>
              <p:cNvSpPr/>
              <p:nvPr/>
            </p:nvSpPr>
            <p:spPr>
              <a:xfrm>
                <a:off x="5555375" y="3253850"/>
                <a:ext cx="35450" cy="34100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1364" extrusionOk="0">
                    <a:moveTo>
                      <a:pt x="1071" y="1"/>
                    </a:moveTo>
                    <a:cubicBezTo>
                      <a:pt x="977" y="1"/>
                      <a:pt x="882" y="24"/>
                      <a:pt x="819" y="72"/>
                    </a:cubicBezTo>
                    <a:lnTo>
                      <a:pt x="126" y="796"/>
                    </a:lnTo>
                    <a:cubicBezTo>
                      <a:pt x="0" y="922"/>
                      <a:pt x="0" y="1143"/>
                      <a:pt x="126" y="1269"/>
                    </a:cubicBezTo>
                    <a:cubicBezTo>
                      <a:pt x="189" y="1332"/>
                      <a:pt x="268" y="1363"/>
                      <a:pt x="350" y="1363"/>
                    </a:cubicBezTo>
                    <a:cubicBezTo>
                      <a:pt x="433" y="1363"/>
                      <a:pt x="520" y="1332"/>
                      <a:pt x="599" y="1269"/>
                    </a:cubicBezTo>
                    <a:lnTo>
                      <a:pt x="1323" y="544"/>
                    </a:lnTo>
                    <a:cubicBezTo>
                      <a:pt x="1418" y="418"/>
                      <a:pt x="1418" y="198"/>
                      <a:pt x="1323" y="72"/>
                    </a:cubicBezTo>
                    <a:cubicBezTo>
                      <a:pt x="1260" y="24"/>
                      <a:pt x="1166" y="1"/>
                      <a:pt x="10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8"/>
              <p:cNvSpPr/>
              <p:nvPr/>
            </p:nvSpPr>
            <p:spPr>
              <a:xfrm>
                <a:off x="5606550" y="3357225"/>
                <a:ext cx="35475" cy="1815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726" extrusionOk="0">
                    <a:moveTo>
                      <a:pt x="379" y="1"/>
                    </a:moveTo>
                    <a:cubicBezTo>
                      <a:pt x="158" y="1"/>
                      <a:pt x="1" y="158"/>
                      <a:pt x="1" y="347"/>
                    </a:cubicBezTo>
                    <a:cubicBezTo>
                      <a:pt x="1" y="568"/>
                      <a:pt x="158" y="725"/>
                      <a:pt x="379" y="725"/>
                    </a:cubicBezTo>
                    <a:lnTo>
                      <a:pt x="1072" y="725"/>
                    </a:lnTo>
                    <a:cubicBezTo>
                      <a:pt x="1261" y="725"/>
                      <a:pt x="1419" y="568"/>
                      <a:pt x="1419" y="347"/>
                    </a:cubicBezTo>
                    <a:cubicBezTo>
                      <a:pt x="1419" y="158"/>
                      <a:pt x="1261" y="1"/>
                      <a:pt x="10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8"/>
              <p:cNvSpPr/>
              <p:nvPr/>
            </p:nvSpPr>
            <p:spPr>
              <a:xfrm>
                <a:off x="5364750" y="3357225"/>
                <a:ext cx="35475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694" extrusionOk="0">
                    <a:moveTo>
                      <a:pt x="347" y="1"/>
                    </a:moveTo>
                    <a:cubicBezTo>
                      <a:pt x="158" y="1"/>
                      <a:pt x="1" y="158"/>
                      <a:pt x="1" y="347"/>
                    </a:cubicBezTo>
                    <a:cubicBezTo>
                      <a:pt x="1" y="568"/>
                      <a:pt x="158" y="694"/>
                      <a:pt x="347" y="694"/>
                    </a:cubicBezTo>
                    <a:lnTo>
                      <a:pt x="1072" y="694"/>
                    </a:lnTo>
                    <a:cubicBezTo>
                      <a:pt x="1261" y="694"/>
                      <a:pt x="1419" y="568"/>
                      <a:pt x="1419" y="347"/>
                    </a:cubicBezTo>
                    <a:cubicBezTo>
                      <a:pt x="1419" y="158"/>
                      <a:pt x="1261" y="1"/>
                      <a:pt x="10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5433275" y="3253850"/>
                <a:ext cx="35475" cy="341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364" extrusionOk="0">
                    <a:moveTo>
                      <a:pt x="363" y="1"/>
                    </a:moveTo>
                    <a:cubicBezTo>
                      <a:pt x="276" y="1"/>
                      <a:pt x="190" y="24"/>
                      <a:pt x="127" y="72"/>
                    </a:cubicBezTo>
                    <a:cubicBezTo>
                      <a:pt x="1" y="198"/>
                      <a:pt x="1" y="450"/>
                      <a:pt x="127" y="544"/>
                    </a:cubicBezTo>
                    <a:lnTo>
                      <a:pt x="820" y="1269"/>
                    </a:lnTo>
                    <a:cubicBezTo>
                      <a:pt x="883" y="1332"/>
                      <a:pt x="977" y="1363"/>
                      <a:pt x="1072" y="1363"/>
                    </a:cubicBezTo>
                    <a:cubicBezTo>
                      <a:pt x="1166" y="1363"/>
                      <a:pt x="1261" y="1332"/>
                      <a:pt x="1324" y="1269"/>
                    </a:cubicBezTo>
                    <a:cubicBezTo>
                      <a:pt x="1418" y="1143"/>
                      <a:pt x="1418" y="922"/>
                      <a:pt x="1324" y="796"/>
                    </a:cubicBezTo>
                    <a:lnTo>
                      <a:pt x="599" y="72"/>
                    </a:lnTo>
                    <a:cubicBezTo>
                      <a:pt x="536" y="24"/>
                      <a:pt x="450" y="1"/>
                      <a:pt x="3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8"/>
              <p:cNvSpPr/>
              <p:nvPr/>
            </p:nvSpPr>
            <p:spPr>
              <a:xfrm>
                <a:off x="5380500" y="3287775"/>
                <a:ext cx="37050" cy="2597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039" extrusionOk="0">
                    <a:moveTo>
                      <a:pt x="396" y="0"/>
                    </a:moveTo>
                    <a:cubicBezTo>
                      <a:pt x="267" y="0"/>
                      <a:pt x="132" y="81"/>
                      <a:pt x="64" y="195"/>
                    </a:cubicBezTo>
                    <a:cubicBezTo>
                      <a:pt x="1" y="353"/>
                      <a:pt x="64" y="573"/>
                      <a:pt x="221" y="668"/>
                    </a:cubicBezTo>
                    <a:lnTo>
                      <a:pt x="946" y="1015"/>
                    </a:lnTo>
                    <a:cubicBezTo>
                      <a:pt x="987" y="1031"/>
                      <a:pt x="1032" y="1039"/>
                      <a:pt x="1077" y="1039"/>
                    </a:cubicBezTo>
                    <a:cubicBezTo>
                      <a:pt x="1209" y="1039"/>
                      <a:pt x="1349" y="974"/>
                      <a:pt x="1419" y="857"/>
                    </a:cubicBezTo>
                    <a:cubicBezTo>
                      <a:pt x="1482" y="699"/>
                      <a:pt x="1419" y="447"/>
                      <a:pt x="1261" y="384"/>
                    </a:cubicBezTo>
                    <a:lnTo>
                      <a:pt x="536" y="38"/>
                    </a:lnTo>
                    <a:cubicBezTo>
                      <a:pt x="493" y="12"/>
                      <a:pt x="445" y="0"/>
                      <a:pt x="3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8"/>
              <p:cNvSpPr/>
              <p:nvPr/>
            </p:nvSpPr>
            <p:spPr>
              <a:xfrm>
                <a:off x="5588450" y="3288075"/>
                <a:ext cx="3702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1072" extrusionOk="0">
                    <a:moveTo>
                      <a:pt x="1110" y="0"/>
                    </a:moveTo>
                    <a:cubicBezTo>
                      <a:pt x="1049" y="0"/>
                      <a:pt x="983" y="18"/>
                      <a:pt x="914" y="57"/>
                    </a:cubicBezTo>
                    <a:lnTo>
                      <a:pt x="221" y="404"/>
                    </a:lnTo>
                    <a:cubicBezTo>
                      <a:pt x="63" y="498"/>
                      <a:pt x="0" y="687"/>
                      <a:pt x="63" y="877"/>
                    </a:cubicBezTo>
                    <a:cubicBezTo>
                      <a:pt x="132" y="991"/>
                      <a:pt x="250" y="1072"/>
                      <a:pt x="382" y="1072"/>
                    </a:cubicBezTo>
                    <a:cubicBezTo>
                      <a:pt x="432" y="1072"/>
                      <a:pt x="484" y="1060"/>
                      <a:pt x="536" y="1034"/>
                    </a:cubicBezTo>
                    <a:lnTo>
                      <a:pt x="1260" y="687"/>
                    </a:lnTo>
                    <a:cubicBezTo>
                      <a:pt x="1418" y="593"/>
                      <a:pt x="1481" y="404"/>
                      <a:pt x="1418" y="215"/>
                    </a:cubicBezTo>
                    <a:cubicBezTo>
                      <a:pt x="1353" y="85"/>
                      <a:pt x="1244" y="0"/>
                      <a:pt x="11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8"/>
              <p:cNvSpPr/>
              <p:nvPr/>
            </p:nvSpPr>
            <p:spPr>
              <a:xfrm>
                <a:off x="5412025" y="3286350"/>
                <a:ext cx="177225" cy="243750"/>
              </a:xfrm>
              <a:custGeom>
                <a:avLst/>
                <a:gdLst/>
                <a:ahLst/>
                <a:cxnLst/>
                <a:rect l="l" t="t" r="r" b="b"/>
                <a:pathLst>
                  <a:path w="7089" h="9750" extrusionOk="0">
                    <a:moveTo>
                      <a:pt x="3529" y="0"/>
                    </a:moveTo>
                    <a:cubicBezTo>
                      <a:pt x="3151" y="0"/>
                      <a:pt x="2836" y="315"/>
                      <a:pt x="2836" y="725"/>
                    </a:cubicBezTo>
                    <a:lnTo>
                      <a:pt x="2836" y="1418"/>
                    </a:lnTo>
                    <a:cubicBezTo>
                      <a:pt x="2836" y="1040"/>
                      <a:pt x="2520" y="725"/>
                      <a:pt x="2111" y="725"/>
                    </a:cubicBezTo>
                    <a:cubicBezTo>
                      <a:pt x="1733" y="725"/>
                      <a:pt x="1418" y="1040"/>
                      <a:pt x="1418" y="1418"/>
                    </a:cubicBezTo>
                    <a:lnTo>
                      <a:pt x="1418" y="2143"/>
                    </a:lnTo>
                    <a:cubicBezTo>
                      <a:pt x="1544" y="2143"/>
                      <a:pt x="1638" y="2080"/>
                      <a:pt x="1764" y="2080"/>
                    </a:cubicBezTo>
                    <a:lnTo>
                      <a:pt x="3497" y="2080"/>
                    </a:lnTo>
                    <a:cubicBezTo>
                      <a:pt x="4253" y="2080"/>
                      <a:pt x="4883" y="2710"/>
                      <a:pt x="4883" y="3466"/>
                    </a:cubicBezTo>
                    <a:cubicBezTo>
                      <a:pt x="4883" y="4096"/>
                      <a:pt x="4474" y="4600"/>
                      <a:pt x="3907" y="4758"/>
                    </a:cubicBezTo>
                    <a:cubicBezTo>
                      <a:pt x="4064" y="5073"/>
                      <a:pt x="4159" y="5482"/>
                      <a:pt x="4159" y="5860"/>
                    </a:cubicBezTo>
                    <a:cubicBezTo>
                      <a:pt x="4159" y="6081"/>
                      <a:pt x="4001" y="6238"/>
                      <a:pt x="3812" y="6238"/>
                    </a:cubicBezTo>
                    <a:cubicBezTo>
                      <a:pt x="3623" y="6238"/>
                      <a:pt x="3466" y="6081"/>
                      <a:pt x="3466" y="5860"/>
                    </a:cubicBezTo>
                    <a:cubicBezTo>
                      <a:pt x="3466" y="4915"/>
                      <a:pt x="2678" y="4128"/>
                      <a:pt x="1733" y="4128"/>
                    </a:cubicBezTo>
                    <a:lnTo>
                      <a:pt x="3466" y="4128"/>
                    </a:lnTo>
                    <a:cubicBezTo>
                      <a:pt x="3844" y="4128"/>
                      <a:pt x="4159" y="3812"/>
                      <a:pt x="4159" y="3434"/>
                    </a:cubicBezTo>
                    <a:cubicBezTo>
                      <a:pt x="4159" y="3025"/>
                      <a:pt x="3844" y="2710"/>
                      <a:pt x="3466" y="2710"/>
                    </a:cubicBezTo>
                    <a:lnTo>
                      <a:pt x="1733" y="2710"/>
                    </a:lnTo>
                    <a:cubicBezTo>
                      <a:pt x="788" y="2710"/>
                      <a:pt x="0" y="3497"/>
                      <a:pt x="0" y="4443"/>
                    </a:cubicBezTo>
                    <a:lnTo>
                      <a:pt x="0" y="5167"/>
                    </a:lnTo>
                    <a:cubicBezTo>
                      <a:pt x="0" y="6112"/>
                      <a:pt x="536" y="6963"/>
                      <a:pt x="1386" y="7372"/>
                    </a:cubicBezTo>
                    <a:lnTo>
                      <a:pt x="1386" y="8318"/>
                    </a:lnTo>
                    <a:cubicBezTo>
                      <a:pt x="977" y="8318"/>
                      <a:pt x="662" y="8633"/>
                      <a:pt x="662" y="9011"/>
                    </a:cubicBezTo>
                    <a:lnTo>
                      <a:pt x="662" y="9389"/>
                    </a:lnTo>
                    <a:cubicBezTo>
                      <a:pt x="662" y="9578"/>
                      <a:pt x="819" y="9735"/>
                      <a:pt x="1008" y="9735"/>
                    </a:cubicBezTo>
                    <a:lnTo>
                      <a:pt x="5860" y="9735"/>
                    </a:lnTo>
                    <a:cubicBezTo>
                      <a:pt x="5923" y="9745"/>
                      <a:pt x="5979" y="9749"/>
                      <a:pt x="6029" y="9749"/>
                    </a:cubicBezTo>
                    <a:cubicBezTo>
                      <a:pt x="6305" y="9749"/>
                      <a:pt x="6396" y="9612"/>
                      <a:pt x="6396" y="9452"/>
                    </a:cubicBezTo>
                    <a:lnTo>
                      <a:pt x="6396" y="9105"/>
                    </a:lnTo>
                    <a:cubicBezTo>
                      <a:pt x="6396" y="8696"/>
                      <a:pt x="6112" y="8381"/>
                      <a:pt x="5702" y="8381"/>
                    </a:cubicBezTo>
                    <a:lnTo>
                      <a:pt x="5702" y="7436"/>
                    </a:lnTo>
                    <a:cubicBezTo>
                      <a:pt x="6522" y="7057"/>
                      <a:pt x="7089" y="6175"/>
                      <a:pt x="7089" y="5230"/>
                    </a:cubicBezTo>
                    <a:lnTo>
                      <a:pt x="7089" y="2143"/>
                    </a:lnTo>
                    <a:cubicBezTo>
                      <a:pt x="7089" y="1733"/>
                      <a:pt x="6774" y="1418"/>
                      <a:pt x="6364" y="1418"/>
                    </a:cubicBezTo>
                    <a:cubicBezTo>
                      <a:pt x="5986" y="1418"/>
                      <a:pt x="5671" y="1733"/>
                      <a:pt x="5671" y="2143"/>
                    </a:cubicBezTo>
                    <a:lnTo>
                      <a:pt x="5671" y="1418"/>
                    </a:lnTo>
                    <a:cubicBezTo>
                      <a:pt x="5671" y="1040"/>
                      <a:pt x="5356" y="725"/>
                      <a:pt x="4946" y="725"/>
                    </a:cubicBezTo>
                    <a:cubicBezTo>
                      <a:pt x="4568" y="725"/>
                      <a:pt x="4253" y="1040"/>
                      <a:pt x="4253" y="1418"/>
                    </a:cubicBezTo>
                    <a:lnTo>
                      <a:pt x="4253" y="725"/>
                    </a:lnTo>
                    <a:cubicBezTo>
                      <a:pt x="4253" y="315"/>
                      <a:pt x="3938" y="0"/>
                      <a:pt x="3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" name="Прямоугольник 4"/>
          <p:cNvSpPr/>
          <p:nvPr/>
        </p:nvSpPr>
        <p:spPr>
          <a:xfrm>
            <a:off x="4518484" y="1421967"/>
            <a:ext cx="3155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>
              <a:buClr>
                <a:srgbClr val="191919"/>
              </a:buClr>
              <a:buSzPts val="2800"/>
            </a:pPr>
            <a:r>
              <a:rPr lang="ru-RU" sz="2000" b="1" kern="0" dirty="0">
                <a:solidFill>
                  <a:srgbClr val="191919"/>
                </a:solidFill>
                <a:latin typeface="Palatino Linotype" panose="02040502050505030304" pitchFamily="18" charset="0"/>
                <a:ea typeface="Roboto"/>
                <a:cs typeface="Arial"/>
                <a:sym typeface="Roboto"/>
              </a:rPr>
              <a:t>Учет статуса заявителя</a:t>
            </a:r>
            <a:endParaRPr lang="en-US" sz="2000" b="1" kern="0" dirty="0">
              <a:solidFill>
                <a:srgbClr val="191919"/>
              </a:solidFill>
              <a:latin typeface="Palatino Linotype" panose="02040502050505030304" pitchFamily="18" charset="0"/>
              <a:ea typeface="Roboto"/>
              <a:cs typeface="Arial"/>
              <a:sym typeface="Roboto"/>
            </a:endParaRPr>
          </a:p>
        </p:txBody>
      </p:sp>
      <p:cxnSp>
        <p:nvCxnSpPr>
          <p:cNvPr id="61" name="Google Shape;348;p28"/>
          <p:cNvCxnSpPr/>
          <p:nvPr/>
        </p:nvCxnSpPr>
        <p:spPr>
          <a:xfrm flipV="1">
            <a:off x="4194629" y="1360934"/>
            <a:ext cx="3802743" cy="865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66" name="Google Shape;348;p28"/>
          <p:cNvCxnSpPr/>
          <p:nvPr/>
        </p:nvCxnSpPr>
        <p:spPr>
          <a:xfrm flipV="1">
            <a:off x="4194629" y="1884219"/>
            <a:ext cx="3802743" cy="865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149443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1" name="Google Shape;681;p36"/>
          <p:cNvCxnSpPr/>
          <p:nvPr/>
        </p:nvCxnSpPr>
        <p:spPr>
          <a:xfrm>
            <a:off x="940800" y="342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682" name="Google Shape;682;p36"/>
          <p:cNvGrpSpPr/>
          <p:nvPr/>
        </p:nvGrpSpPr>
        <p:grpSpPr>
          <a:xfrm>
            <a:off x="8962358" y="3161621"/>
            <a:ext cx="4703137" cy="4703137"/>
            <a:chOff x="6075786" y="2219333"/>
            <a:chExt cx="3027251" cy="3027251"/>
          </a:xfrm>
        </p:grpSpPr>
        <p:grpSp>
          <p:nvGrpSpPr>
            <p:cNvPr id="683" name="Google Shape;683;p36"/>
            <p:cNvGrpSpPr/>
            <p:nvPr/>
          </p:nvGrpSpPr>
          <p:grpSpPr>
            <a:xfrm rot="-5400000">
              <a:off x="6075786" y="2219333"/>
              <a:ext cx="3027251" cy="3027251"/>
              <a:chOff x="436975" y="792140"/>
              <a:chExt cx="2051400" cy="2051400"/>
            </a:xfrm>
          </p:grpSpPr>
          <p:sp>
            <p:nvSpPr>
              <p:cNvPr id="684" name="Google Shape;684;p36"/>
              <p:cNvSpPr/>
              <p:nvPr/>
            </p:nvSpPr>
            <p:spPr>
              <a:xfrm rot="729440">
                <a:off x="599415" y="954580"/>
                <a:ext cx="1726521" cy="1726521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36"/>
              <p:cNvSpPr/>
              <p:nvPr/>
            </p:nvSpPr>
            <p:spPr>
              <a:xfrm rot="732455">
                <a:off x="1580926" y="908445"/>
                <a:ext cx="127687" cy="127687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86" name="Google Shape;686;p36"/>
            <p:cNvSpPr/>
            <p:nvPr/>
          </p:nvSpPr>
          <p:spPr>
            <a:xfrm>
              <a:off x="6532670" y="2676241"/>
              <a:ext cx="2113800" cy="2113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" name="Google Shape;605;p34"/>
          <p:cNvSpPr/>
          <p:nvPr/>
        </p:nvSpPr>
        <p:spPr>
          <a:xfrm>
            <a:off x="2901964" y="1764161"/>
            <a:ext cx="1570800" cy="1570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606;p34"/>
          <p:cNvSpPr txBox="1">
            <a:spLocks/>
          </p:cNvSpPr>
          <p:nvPr/>
        </p:nvSpPr>
        <p:spPr>
          <a:xfrm>
            <a:off x="3031557" y="583036"/>
            <a:ext cx="5930800" cy="1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layfair Display ExtraBold"/>
              <a:buNone/>
              <a:defRPr sz="3000" b="0" i="0" u="none" strike="noStrike" cap="none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ctr" defTabSz="1219170">
              <a:buClr>
                <a:srgbClr val="191919"/>
              </a:buClr>
            </a:pPr>
            <a:r>
              <a:rPr lang="ru-RU" sz="5867" b="1" kern="0" dirty="0">
                <a:solidFill>
                  <a:srgbClr val="191919"/>
                </a:solidFill>
                <a:latin typeface="Palatino Linotype" panose="02040502050505030304" pitchFamily="18" charset="0"/>
              </a:rPr>
              <a:t>Спасибо за внимание!</a:t>
            </a:r>
          </a:p>
        </p:txBody>
      </p:sp>
      <p:sp>
        <p:nvSpPr>
          <p:cNvPr id="14" name="Google Shape;607;p34"/>
          <p:cNvSpPr txBox="1">
            <a:spLocks/>
          </p:cNvSpPr>
          <p:nvPr/>
        </p:nvSpPr>
        <p:spPr>
          <a:xfrm>
            <a:off x="3031557" y="3523040"/>
            <a:ext cx="5930800" cy="1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Light"/>
              <a:buChar char="○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Light"/>
              <a:buChar char="■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Light"/>
              <a:buChar char="●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■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●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unito Light"/>
              <a:buChar char="○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100"/>
              <a:buFont typeface="Nunito Light"/>
              <a:buChar char="■"/>
              <a:defRPr sz="1100" b="0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ctr" defTabSz="1219170">
              <a:buClr>
                <a:srgbClr val="191919"/>
              </a:buClr>
              <a:buNone/>
            </a:pPr>
            <a:r>
              <a:rPr lang="ru-RU" sz="2667" kern="0" dirty="0">
                <a:solidFill>
                  <a:srgbClr val="191919"/>
                </a:solidFill>
                <a:latin typeface="Palatino Linotype" panose="02040502050505030304" pitchFamily="18" charset="0"/>
                <a:ea typeface="Playfair Display ExtraBold"/>
                <a:cs typeface="Playfair Display ExtraBold"/>
                <a:sym typeface="Playfair Display ExtraBold"/>
              </a:rPr>
              <a:t>У Вас есть вопросы</a:t>
            </a:r>
            <a:r>
              <a:rPr lang="en-US" sz="2667" kern="0" dirty="0">
                <a:solidFill>
                  <a:srgbClr val="191919"/>
                </a:solidFill>
                <a:latin typeface="Palatino Linotype" panose="02040502050505030304" pitchFamily="18" charset="0"/>
                <a:ea typeface="Playfair Display ExtraBold"/>
                <a:cs typeface="Playfair Display ExtraBold"/>
                <a:sym typeface="Playfair Display ExtraBold"/>
              </a:rPr>
              <a:t>?</a:t>
            </a:r>
          </a:p>
          <a:p>
            <a:pPr marL="0" indent="0" algn="ctr" defTabSz="1219170">
              <a:buClr>
                <a:srgbClr val="191919"/>
              </a:buClr>
              <a:buNone/>
            </a:pPr>
            <a:r>
              <a:rPr lang="en-US" sz="1867" kern="0" dirty="0">
                <a:solidFill>
                  <a:srgbClr val="191919"/>
                </a:solidFill>
                <a:latin typeface="Palatino Linotype" panose="02040502050505030304" pitchFamily="18" charset="0"/>
              </a:rPr>
              <a:t>ssv87179@mail.ru</a:t>
            </a:r>
          </a:p>
          <a:p>
            <a:pPr marL="0" indent="0" algn="ctr" defTabSz="1219170">
              <a:buClr>
                <a:srgbClr val="191919"/>
              </a:buClr>
              <a:buNone/>
            </a:pPr>
            <a:r>
              <a:rPr lang="en-US" sz="1867" kern="0" dirty="0">
                <a:solidFill>
                  <a:srgbClr val="191919"/>
                </a:solidFill>
                <a:latin typeface="Palatino Linotype" panose="02040502050505030304" pitchFamily="18" charset="0"/>
              </a:rPr>
              <a:t>+7-917-77-87-179</a:t>
            </a: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  <a:p>
            <a:pPr marL="0" indent="0" algn="ctr" defTabSz="1219170">
              <a:buClr>
                <a:srgbClr val="191919"/>
              </a:buClr>
              <a:buNone/>
            </a:pPr>
            <a:r>
              <a:rPr lang="ru-RU" sz="1867" kern="0" dirty="0">
                <a:solidFill>
                  <a:srgbClr val="191919"/>
                </a:solidFill>
                <a:latin typeface="Palatino Linotype" panose="02040502050505030304" pitchFamily="18" charset="0"/>
              </a:rPr>
              <a:t>С Уважением, Самат В. Шайбаков </a:t>
            </a:r>
            <a:endParaRPr lang="en-US" sz="1867" kern="0" dirty="0">
              <a:solidFill>
                <a:srgbClr val="191919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57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/>
          <p:nvPr/>
        </p:nvSpPr>
        <p:spPr>
          <a:xfrm>
            <a:off x="5715129" y="4028944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24"/>
          <p:cNvSpPr/>
          <p:nvPr/>
        </p:nvSpPr>
        <p:spPr>
          <a:xfrm>
            <a:off x="1905563" y="3936696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2" name="Google Shape;172;p24"/>
          <p:cNvSpPr txBox="1">
            <a:spLocks noGrp="1"/>
          </p:cNvSpPr>
          <p:nvPr>
            <p:ph type="title"/>
          </p:nvPr>
        </p:nvSpPr>
        <p:spPr>
          <a:xfrm>
            <a:off x="1068931" y="2689315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sz="2667" b="1" dirty="0">
                <a:latin typeface="Palatino Linotype" panose="02040502050505030304" pitchFamily="18" charset="0"/>
              </a:rPr>
              <a:t>Правовой состав, необходимый для взыскания убытков с арбитражного управляющего: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 idx="2"/>
          </p:nvPr>
        </p:nvSpPr>
        <p:spPr>
          <a:xfrm>
            <a:off x="153505" y="5314817"/>
            <a:ext cx="4801139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sz="2400" b="1" dirty="0">
                <a:latin typeface="Palatino Linotype" panose="02040502050505030304" pitchFamily="18" charset="0"/>
              </a:rPr>
              <a:t>Наличие негативных последствий</a:t>
            </a:r>
            <a:endParaRPr sz="2400" b="1" dirty="0">
              <a:latin typeface="Palatino Linotype" panose="02040502050505030304" pitchFamily="18" charset="0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3"/>
          </p:nvPr>
        </p:nvSpPr>
        <p:spPr>
          <a:xfrm>
            <a:off x="4331794" y="5376316"/>
            <a:ext cx="3746271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sz="2400" b="1" dirty="0">
                <a:latin typeface="Palatino Linotype" panose="02040502050505030304" pitchFamily="18" charset="0"/>
              </a:rPr>
              <a:t>Противоправное поведение</a:t>
            </a:r>
            <a:endParaRPr sz="2400" b="1" dirty="0">
              <a:latin typeface="Palatino Linotype" panose="02040502050505030304" pitchFamily="18" charset="0"/>
            </a:endParaRPr>
          </a:p>
        </p:txBody>
      </p:sp>
      <p:sp>
        <p:nvSpPr>
          <p:cNvPr id="179" name="Google Shape;179;p24"/>
          <p:cNvSpPr txBox="1">
            <a:spLocks noGrp="1"/>
          </p:cNvSpPr>
          <p:nvPr>
            <p:ph type="title" idx="7"/>
          </p:nvPr>
        </p:nvSpPr>
        <p:spPr>
          <a:xfrm>
            <a:off x="1905563" y="4141426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1</a:t>
            </a:r>
            <a:endParaRPr dirty="0"/>
          </a:p>
        </p:txBody>
      </p:sp>
      <p:sp>
        <p:nvSpPr>
          <p:cNvPr id="180" name="Google Shape;180;p24"/>
          <p:cNvSpPr txBox="1">
            <a:spLocks noGrp="1"/>
          </p:cNvSpPr>
          <p:nvPr>
            <p:ph type="title" idx="8"/>
          </p:nvPr>
        </p:nvSpPr>
        <p:spPr>
          <a:xfrm>
            <a:off x="5715129" y="4220344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2</a:t>
            </a:r>
            <a:endParaRPr dirty="0"/>
          </a:p>
        </p:txBody>
      </p:sp>
      <p:cxnSp>
        <p:nvCxnSpPr>
          <p:cNvPr id="182" name="Google Shape;182;p24"/>
          <p:cNvCxnSpPr/>
          <p:nvPr/>
        </p:nvCxnSpPr>
        <p:spPr>
          <a:xfrm>
            <a:off x="940800" y="342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83" name="Google Shape;183;p24"/>
          <p:cNvSpPr/>
          <p:nvPr/>
        </p:nvSpPr>
        <p:spPr>
          <a:xfrm>
            <a:off x="6076329" y="6141415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5" name="Google Shape;185;p24"/>
          <p:cNvSpPr/>
          <p:nvPr/>
        </p:nvSpPr>
        <p:spPr>
          <a:xfrm>
            <a:off x="2266763" y="6097695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86" name="Google Shape;186;p24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" name="Прямоугольник 3"/>
          <p:cNvSpPr/>
          <p:nvPr/>
        </p:nvSpPr>
        <p:spPr>
          <a:xfrm>
            <a:off x="2009710" y="595145"/>
            <a:ext cx="83904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ru-RU" sz="3200" b="1" kern="0" dirty="0">
                <a:solidFill>
                  <a:srgbClr val="E7C22C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Убытки</a:t>
            </a:r>
            <a:r>
              <a:rPr lang="ru-RU" sz="3200" b="1" kern="0" dirty="0">
                <a:solidFill>
                  <a:srgbClr val="000000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 – </a:t>
            </a:r>
            <a:r>
              <a:rPr lang="ru-RU" sz="3200" kern="0" dirty="0">
                <a:solidFill>
                  <a:srgbClr val="000000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это негативные последствия в виде ущерба или упущенной выгоды</a:t>
            </a:r>
          </a:p>
        </p:txBody>
      </p:sp>
      <p:cxnSp>
        <p:nvCxnSpPr>
          <p:cNvPr id="58" name="Google Shape;182;p24"/>
          <p:cNvCxnSpPr/>
          <p:nvPr/>
        </p:nvCxnSpPr>
        <p:spPr>
          <a:xfrm>
            <a:off x="983751" y="2490581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5" name="Google Shape;169;p24"/>
          <p:cNvSpPr/>
          <p:nvPr/>
        </p:nvSpPr>
        <p:spPr>
          <a:xfrm>
            <a:off x="9273409" y="4037553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80;p24"/>
          <p:cNvSpPr txBox="1">
            <a:spLocks noGrp="1"/>
          </p:cNvSpPr>
          <p:nvPr>
            <p:ph type="title" idx="8"/>
          </p:nvPr>
        </p:nvSpPr>
        <p:spPr>
          <a:xfrm>
            <a:off x="9273409" y="4238572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ru-RU" dirty="0"/>
              <a:t>3</a:t>
            </a:r>
            <a:endParaRPr dirty="0"/>
          </a:p>
        </p:txBody>
      </p:sp>
      <p:sp>
        <p:nvSpPr>
          <p:cNvPr id="17" name="Google Shape;175;p24"/>
          <p:cNvSpPr txBox="1">
            <a:spLocks noGrp="1"/>
          </p:cNvSpPr>
          <p:nvPr>
            <p:ph type="title" idx="3"/>
          </p:nvPr>
        </p:nvSpPr>
        <p:spPr>
          <a:xfrm>
            <a:off x="8232268" y="5176334"/>
            <a:ext cx="3061883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sz="2400" b="1" dirty="0">
                <a:latin typeface="Palatino Linotype" panose="02040502050505030304" pitchFamily="18" charset="0"/>
              </a:rPr>
              <a:t>Причинная связь</a:t>
            </a:r>
            <a:endParaRPr sz="2400" b="1" dirty="0">
              <a:latin typeface="Palatino Linotype" panose="02040502050505030304" pitchFamily="18" charset="0"/>
            </a:endParaRPr>
          </a:p>
        </p:txBody>
      </p:sp>
      <p:sp>
        <p:nvSpPr>
          <p:cNvPr id="18" name="Google Shape;183;p24"/>
          <p:cNvSpPr/>
          <p:nvPr/>
        </p:nvSpPr>
        <p:spPr>
          <a:xfrm>
            <a:off x="9634609" y="6178732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622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title"/>
          </p:nvPr>
        </p:nvSpPr>
        <p:spPr>
          <a:xfrm>
            <a:off x="940800" y="496701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733" b="1" dirty="0">
                <a:latin typeface="Palatino Linotype" panose="02040502050505030304" pitchFamily="18" charset="0"/>
              </a:rPr>
              <a:t>Пленум ВАС РФ 62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sp>
        <p:nvSpPr>
          <p:cNvPr id="554" name="Google Shape;554;p32"/>
          <p:cNvSpPr txBox="1">
            <a:spLocks noGrp="1"/>
          </p:cNvSpPr>
          <p:nvPr>
            <p:ph type="subTitle" idx="2"/>
          </p:nvPr>
        </p:nvSpPr>
        <p:spPr>
          <a:xfrm>
            <a:off x="955483" y="1603481"/>
            <a:ext cx="10281033" cy="479940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>
              <a:buClr>
                <a:schemeClr val="bg2"/>
              </a:buClr>
              <a:buSzPct val="99000"/>
            </a:pPr>
            <a:r>
              <a:rPr lang="ru-RU" sz="2800" b="1" dirty="0">
                <a:latin typeface="Palatino Linotype" panose="02040502050505030304" pitchFamily="18" charset="0"/>
              </a:rPr>
              <a:t>Примеры недобросовестности:</a:t>
            </a:r>
          </a:p>
          <a:p>
            <a:pPr indent="-457200" algn="just">
              <a:buClr>
                <a:schemeClr val="bg2"/>
              </a:buClr>
              <a:buSzPct val="101000"/>
              <a:buFont typeface="Courier New" panose="02070309020205020404" pitchFamily="49" charset="0"/>
              <a:buChar char="o"/>
            </a:pPr>
            <a:r>
              <a:rPr lang="ru-RU" sz="2800" dirty="0">
                <a:latin typeface="Palatino Linotype" panose="02040502050505030304" pitchFamily="18" charset="0"/>
              </a:rPr>
              <a:t>действие при наличии конфликта между своими интересами и интересами банкрота</a:t>
            </a:r>
          </a:p>
          <a:p>
            <a:pPr indent="-457200" algn="just">
              <a:buClr>
                <a:schemeClr val="bg2"/>
              </a:buClr>
              <a:buSzPct val="101000"/>
              <a:buFont typeface="Courier New" panose="02070309020205020404" pitchFamily="49" charset="0"/>
              <a:buChar char="o"/>
            </a:pPr>
            <a:r>
              <a:rPr lang="ru-RU" sz="2800" dirty="0">
                <a:latin typeface="Palatino Linotype" panose="02040502050505030304" pitchFamily="18" charset="0"/>
              </a:rPr>
              <a:t>сокрытие информации о своих противоправных действиях</a:t>
            </a:r>
          </a:p>
          <a:p>
            <a:pPr indent="-457200" algn="just">
              <a:buClr>
                <a:schemeClr val="bg2"/>
              </a:buClr>
              <a:buSzPct val="101000"/>
              <a:buFont typeface="Courier New" panose="02070309020205020404" pitchFamily="49" charset="0"/>
              <a:buChar char="o"/>
            </a:pPr>
            <a:endParaRPr lang="ru-RU" sz="2800" b="1" dirty="0">
              <a:latin typeface="Palatino Linotype" panose="02040502050505030304" pitchFamily="18" charset="0"/>
            </a:endParaRPr>
          </a:p>
          <a:p>
            <a:pPr marL="0" indent="0" algn="just">
              <a:buClr>
                <a:schemeClr val="bg2"/>
              </a:buClr>
              <a:buSzPct val="101000"/>
            </a:pPr>
            <a:r>
              <a:rPr lang="ru-RU" sz="2800" b="1" dirty="0">
                <a:latin typeface="Palatino Linotype" panose="02040502050505030304" pitchFamily="18" charset="0"/>
              </a:rPr>
              <a:t>Примеры неразумности:</a:t>
            </a:r>
          </a:p>
          <a:p>
            <a:pPr indent="-457200" algn="just">
              <a:buClr>
                <a:schemeClr val="bg2"/>
              </a:buClr>
              <a:buSzPct val="101000"/>
              <a:buFont typeface="Courier New" panose="02070309020205020404" pitchFamily="49" charset="0"/>
              <a:buChar char="o"/>
            </a:pPr>
            <a:r>
              <a:rPr lang="ru-RU" sz="2800" dirty="0">
                <a:latin typeface="Palatino Linotype" panose="02040502050505030304" pitchFamily="18" charset="0"/>
              </a:rPr>
              <a:t>принятие решений без учета известной информации</a:t>
            </a:r>
          </a:p>
          <a:p>
            <a:pPr indent="-457200" algn="just">
              <a:buClr>
                <a:schemeClr val="bg2"/>
              </a:buClr>
              <a:buSzPct val="101000"/>
              <a:buFont typeface="Courier New" panose="02070309020205020404" pitchFamily="49" charset="0"/>
              <a:buChar char="o"/>
            </a:pPr>
            <a:r>
              <a:rPr lang="ru-RU" sz="2800" dirty="0">
                <a:latin typeface="Palatino Linotype" panose="02040502050505030304" pitchFamily="18" charset="0"/>
              </a:rPr>
              <a:t>непринятие мер по получению какой-либо необходимой информации</a:t>
            </a:r>
            <a:endParaRPr lang="ru-RU" sz="28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  <a:p>
            <a:pPr marL="342900" indent="-342900" algn="just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55" name="Google Shape;555;p32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556" name="Google Shape;556;p32"/>
          <p:cNvGrpSpPr/>
          <p:nvPr/>
        </p:nvGrpSpPr>
        <p:grpSpPr>
          <a:xfrm rot="-5400000">
            <a:off x="8910866" y="-2584785"/>
            <a:ext cx="4696268" cy="4696268"/>
            <a:chOff x="269239" y="624399"/>
            <a:chExt cx="2386800" cy="2386800"/>
          </a:xfrm>
        </p:grpSpPr>
        <p:sp>
          <p:nvSpPr>
            <p:cNvPr id="557" name="Google Shape;557;p32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2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9" name="Google Shape;559;p32"/>
          <p:cNvSpPr/>
          <p:nvPr/>
        </p:nvSpPr>
        <p:spPr>
          <a:xfrm>
            <a:off x="9850093" y="-1645679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60" name="Google Shape;560;p32"/>
          <p:cNvGrpSpPr/>
          <p:nvPr/>
        </p:nvGrpSpPr>
        <p:grpSpPr>
          <a:xfrm>
            <a:off x="283167" y="1532881"/>
            <a:ext cx="385800" cy="1157200"/>
            <a:chOff x="1006725" y="1731408"/>
            <a:chExt cx="289350" cy="867900"/>
          </a:xfrm>
        </p:grpSpPr>
        <p:sp>
          <p:nvSpPr>
            <p:cNvPr id="561" name="Google Shape;561;p32"/>
            <p:cNvSpPr/>
            <p:nvPr/>
          </p:nvSpPr>
          <p:spPr>
            <a:xfrm>
              <a:off x="100672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19017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00672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19017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00672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9017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00672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19017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100672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119017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8662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24"/>
          <p:cNvCxnSpPr/>
          <p:nvPr/>
        </p:nvCxnSpPr>
        <p:spPr>
          <a:xfrm>
            <a:off x="940800" y="342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" name="Прямоугольник 3"/>
          <p:cNvSpPr/>
          <p:nvPr/>
        </p:nvSpPr>
        <p:spPr>
          <a:xfrm>
            <a:off x="1215579" y="793827"/>
            <a:ext cx="100356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ru-RU" sz="3200" b="1" kern="0" dirty="0" err="1">
                <a:solidFill>
                  <a:srgbClr val="E7C22C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Митигация</a:t>
            </a:r>
            <a:r>
              <a:rPr lang="ru-RU" sz="3200" b="1" kern="0" dirty="0">
                <a:solidFill>
                  <a:srgbClr val="000000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 – </a:t>
            </a:r>
            <a:r>
              <a:rPr lang="ru-RU" sz="3200" kern="0" dirty="0">
                <a:solidFill>
                  <a:srgbClr val="000000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это те действия, которые должен совершить кредитор, чтобы взыскать убытки</a:t>
            </a:r>
          </a:p>
          <a:p>
            <a:pPr algn="just" defTabSz="1219170">
              <a:buClr>
                <a:srgbClr val="000000"/>
              </a:buClr>
            </a:pPr>
            <a:endParaRPr lang="ru-RU" sz="3200" kern="0" dirty="0">
              <a:solidFill>
                <a:srgbClr val="000000"/>
              </a:solidFill>
              <a:latin typeface="Palatino Linotype" panose="02040502050505030304" pitchFamily="18" charset="0"/>
              <a:ea typeface="Cambria Math" panose="02040503050406030204" pitchFamily="18" charset="0"/>
              <a:cs typeface="Noto Serif Lao" panose="02020502060505020204" pitchFamily="18" charset="0"/>
              <a:sym typeface="Arial"/>
            </a:endParaRPr>
          </a:p>
          <a:p>
            <a:pPr algn="just" defTabSz="1219170">
              <a:buClr>
                <a:srgbClr val="000000"/>
              </a:buClr>
            </a:pPr>
            <a:r>
              <a:rPr lang="ru-RU" sz="3200" kern="0" dirty="0">
                <a:solidFill>
                  <a:srgbClr val="000000"/>
                </a:solidFill>
                <a:latin typeface="Palatino Linotype" panose="02040502050505030304" pitchFamily="18" charset="0"/>
                <a:ea typeface="Cambria Math" panose="02040503050406030204" pitchFamily="18" charset="0"/>
                <a:cs typeface="Noto Serif Lao" panose="02020502060505020204" pitchFamily="18" charset="0"/>
                <a:sym typeface="Arial"/>
              </a:rPr>
              <a:t>Если он этого не совершает, или, более того, сам своими действиями (бездействием) содействует увеличению убытков, то размер убытков можно снижать</a:t>
            </a:r>
          </a:p>
        </p:txBody>
      </p:sp>
      <p:cxnSp>
        <p:nvCxnSpPr>
          <p:cNvPr id="58" name="Google Shape;182;p24"/>
          <p:cNvCxnSpPr/>
          <p:nvPr/>
        </p:nvCxnSpPr>
        <p:spPr>
          <a:xfrm>
            <a:off x="940800" y="478461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6" name="Google Shape;559;p32"/>
          <p:cNvSpPr/>
          <p:nvPr/>
        </p:nvSpPr>
        <p:spPr>
          <a:xfrm>
            <a:off x="9640090" y="5351896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262" y="5054068"/>
            <a:ext cx="3414056" cy="34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9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xfrm>
            <a:off x="6352858" y="1222761"/>
            <a:ext cx="4794113" cy="94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b="1" dirty="0">
                <a:latin typeface="Palatino Linotype" panose="02040502050505030304" pitchFamily="18" charset="0"/>
              </a:rPr>
              <a:t>ст. 404 ГК РФ</a:t>
            </a:r>
            <a:endParaRPr b="1" dirty="0">
              <a:latin typeface="Palatino Linotype" panose="02040502050505030304" pitchFamily="18" charset="0"/>
            </a:endParaRPr>
          </a:p>
        </p:txBody>
      </p:sp>
      <p:sp>
        <p:nvSpPr>
          <p:cNvPr id="261" name="Google Shape;261;p26"/>
          <p:cNvSpPr txBox="1">
            <a:spLocks noGrp="1"/>
          </p:cNvSpPr>
          <p:nvPr>
            <p:ph type="subTitle" idx="1"/>
          </p:nvPr>
        </p:nvSpPr>
        <p:spPr>
          <a:xfrm>
            <a:off x="2221122" y="2184607"/>
            <a:ext cx="8925849" cy="40913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Palatino Linotype" panose="02040502050505030304" pitchFamily="18" charset="0"/>
              </a:rPr>
              <a:t>Если неисполнение или ненадлежащее исполнение обязательства произошло по вине обеих сторон, суд соответственно уменьшает размер ответственности должника. </a:t>
            </a:r>
          </a:p>
          <a:p>
            <a:pPr marL="0" indent="0" algn="just">
              <a:buNone/>
            </a:pPr>
            <a:r>
              <a:rPr lang="ru-RU" sz="2400" dirty="0">
                <a:latin typeface="Palatino Linotype" panose="02040502050505030304" pitchFamily="18" charset="0"/>
              </a:rPr>
              <a:t>Суд также вправе уменьшить размер ответственности должника, если кредитор умышленно или по неосторожности содействовал увеличению размера убытков, причиненных неисполнением или ненадлежащим исполнением, либо не принял разумных мер к их уменьшению.</a:t>
            </a:r>
            <a:endParaRPr sz="2400" dirty="0">
              <a:latin typeface="Palatino Linotype" panose="02040502050505030304" pitchFamily="18" charset="0"/>
            </a:endParaRPr>
          </a:p>
        </p:txBody>
      </p:sp>
      <p:cxnSp>
        <p:nvCxnSpPr>
          <p:cNvPr id="262" name="Google Shape;262;p26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264" name="Google Shape;264;p26"/>
          <p:cNvGrpSpPr/>
          <p:nvPr/>
        </p:nvGrpSpPr>
        <p:grpSpPr>
          <a:xfrm rot="-6299960">
            <a:off x="357590" y="-479519"/>
            <a:ext cx="3182305" cy="3182305"/>
            <a:chOff x="269239" y="624399"/>
            <a:chExt cx="2386800" cy="2386800"/>
          </a:xfrm>
        </p:grpSpPr>
        <p:sp>
          <p:nvSpPr>
            <p:cNvPr id="265" name="Google Shape;265;p26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26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67" name="Google Shape;267;p26"/>
          <p:cNvSpPr/>
          <p:nvPr/>
        </p:nvSpPr>
        <p:spPr>
          <a:xfrm>
            <a:off x="993941" y="156831"/>
            <a:ext cx="1909600" cy="190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4966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xfrm>
            <a:off x="5036600" y="1562804"/>
            <a:ext cx="6214600" cy="94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b="1" dirty="0">
                <a:latin typeface="Palatino Linotype" panose="02040502050505030304" pitchFamily="18" charset="0"/>
              </a:rPr>
              <a:t>п. 2 ст. 1083 ГК РФ</a:t>
            </a:r>
            <a:endParaRPr b="1" dirty="0">
              <a:latin typeface="Palatino Linotype" panose="02040502050505030304" pitchFamily="18" charset="0"/>
            </a:endParaRPr>
          </a:p>
        </p:txBody>
      </p:sp>
      <p:sp>
        <p:nvSpPr>
          <p:cNvPr id="261" name="Google Shape;261;p26"/>
          <p:cNvSpPr txBox="1">
            <a:spLocks noGrp="1"/>
          </p:cNvSpPr>
          <p:nvPr>
            <p:ph type="subTitle" idx="1"/>
          </p:nvPr>
        </p:nvSpPr>
        <p:spPr>
          <a:xfrm>
            <a:off x="2166730" y="3004879"/>
            <a:ext cx="9084470" cy="40913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>
              <a:buNone/>
            </a:pPr>
            <a:r>
              <a:rPr lang="ru-RU" sz="2667" dirty="0">
                <a:latin typeface="Palatino Linotype" panose="02040502050505030304" pitchFamily="18" charset="0"/>
              </a:rPr>
              <a:t>Если грубая неосторожность самого потерпевшего содействовала возникновению или увеличению вреда, то в зависимости от степени вины потерпевшего и </a:t>
            </a:r>
            <a:r>
              <a:rPr lang="ru-RU" sz="2667" dirty="0" err="1">
                <a:latin typeface="Palatino Linotype" panose="02040502050505030304" pitchFamily="18" charset="0"/>
              </a:rPr>
              <a:t>причинителя</a:t>
            </a:r>
            <a:r>
              <a:rPr lang="ru-RU" sz="2667" dirty="0">
                <a:latin typeface="Palatino Linotype" panose="02040502050505030304" pitchFamily="18" charset="0"/>
              </a:rPr>
              <a:t> вреда размер возмещения должен быть уменьшен</a:t>
            </a:r>
            <a:endParaRPr sz="2667" dirty="0">
              <a:latin typeface="Palatino Linotype" panose="02040502050505030304" pitchFamily="18" charset="0"/>
            </a:endParaRPr>
          </a:p>
        </p:txBody>
      </p:sp>
      <p:cxnSp>
        <p:nvCxnSpPr>
          <p:cNvPr id="262" name="Google Shape;262;p26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264" name="Google Shape;264;p26"/>
          <p:cNvGrpSpPr/>
          <p:nvPr/>
        </p:nvGrpSpPr>
        <p:grpSpPr>
          <a:xfrm rot="-6299960">
            <a:off x="479281" y="-276319"/>
            <a:ext cx="3182305" cy="3182305"/>
            <a:chOff x="269239" y="624399"/>
            <a:chExt cx="2386800" cy="2386800"/>
          </a:xfrm>
        </p:grpSpPr>
        <p:sp>
          <p:nvSpPr>
            <p:cNvPr id="265" name="Google Shape;265;p26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6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67" name="Google Shape;267;p26"/>
          <p:cNvSpPr/>
          <p:nvPr/>
        </p:nvSpPr>
        <p:spPr>
          <a:xfrm>
            <a:off x="1115632" y="378971"/>
            <a:ext cx="1909600" cy="190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11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/>
          <p:nvPr/>
        </p:nvSpPr>
        <p:spPr>
          <a:xfrm>
            <a:off x="5606195" y="2174951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" name="Google Shape;170;p24"/>
          <p:cNvSpPr/>
          <p:nvPr/>
        </p:nvSpPr>
        <p:spPr>
          <a:xfrm>
            <a:off x="9001831" y="2174951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1" name="Google Shape;171;p24"/>
          <p:cNvSpPr/>
          <p:nvPr/>
        </p:nvSpPr>
        <p:spPr>
          <a:xfrm>
            <a:off x="2210567" y="2174951"/>
            <a:ext cx="979600" cy="979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2" name="Google Shape;172;p24"/>
          <p:cNvSpPr txBox="1">
            <a:spLocks noGrp="1"/>
          </p:cNvSpPr>
          <p:nvPr>
            <p:ph type="title"/>
          </p:nvPr>
        </p:nvSpPr>
        <p:spPr>
          <a:xfrm>
            <a:off x="959995" y="396851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sz="3200" b="1" dirty="0">
                <a:latin typeface="Palatino Linotype" panose="02040502050505030304" pitchFamily="18" charset="0"/>
              </a:rPr>
              <a:t>Модели снижения финансовой ответственности арбитражного управляющего:</a:t>
            </a:r>
            <a:br>
              <a:rPr lang="ru-RU" b="1" dirty="0">
                <a:latin typeface="Palatino Linotype" panose="02040502050505030304" pitchFamily="18" charset="0"/>
              </a:rPr>
            </a:br>
            <a:endParaRPr b="1" dirty="0">
              <a:latin typeface="Palatino Linotype" panose="02040502050505030304" pitchFamily="18" charset="0"/>
            </a:endParaRPr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 idx="2"/>
          </p:nvPr>
        </p:nvSpPr>
        <p:spPr>
          <a:xfrm>
            <a:off x="1250167" y="3767108"/>
            <a:ext cx="2900400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ru-RU" b="1" dirty="0">
                <a:latin typeface="Palatino Linotype" panose="02040502050505030304" pitchFamily="18" charset="0"/>
              </a:rPr>
              <a:t>Процентное снижение</a:t>
            </a:r>
            <a:endParaRPr b="1" dirty="0">
              <a:latin typeface="Palatino Linotype" panose="02040502050505030304" pitchFamily="18" charset="0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3"/>
          </p:nvPr>
        </p:nvSpPr>
        <p:spPr>
          <a:xfrm>
            <a:off x="4645795" y="4118908"/>
            <a:ext cx="2900400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b="1" dirty="0">
                <a:latin typeface="Palatino Linotype" panose="02040502050505030304" pitchFamily="18" charset="0"/>
              </a:rPr>
              <a:t>Уменьшение размера в два раза</a:t>
            </a:r>
            <a:endParaRPr b="1" dirty="0">
              <a:latin typeface="Palatino Linotype" panose="02040502050505030304" pitchFamily="18" charset="0"/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5"/>
          </p:nvPr>
        </p:nvSpPr>
        <p:spPr>
          <a:xfrm>
            <a:off x="7908806" y="4118908"/>
            <a:ext cx="3165649" cy="703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lvl="0"/>
            <a:r>
              <a:rPr lang="ru-RU" b="1" dirty="0">
                <a:latin typeface="Palatino Linotype" panose="02040502050505030304" pitchFamily="18" charset="0"/>
              </a:rPr>
              <a:t>Уменьшение по критерию</a:t>
            </a:r>
            <a:br>
              <a:rPr lang="ru-RU" b="1" dirty="0">
                <a:latin typeface="Palatino Linotype" panose="02040502050505030304" pitchFamily="18" charset="0"/>
              </a:rPr>
            </a:br>
            <a:r>
              <a:rPr lang="ru-RU" b="1" dirty="0">
                <a:latin typeface="Palatino Linotype" panose="02040502050505030304" pitchFamily="18" charset="0"/>
              </a:rPr>
              <a:t>разумности</a:t>
            </a:r>
          </a:p>
        </p:txBody>
      </p:sp>
      <p:sp>
        <p:nvSpPr>
          <p:cNvPr id="179" name="Google Shape;179;p24"/>
          <p:cNvSpPr txBox="1">
            <a:spLocks noGrp="1"/>
          </p:cNvSpPr>
          <p:nvPr>
            <p:ph type="title" idx="7"/>
          </p:nvPr>
        </p:nvSpPr>
        <p:spPr>
          <a:xfrm>
            <a:off x="2210567" y="2366361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180" name="Google Shape;180;p24"/>
          <p:cNvSpPr txBox="1">
            <a:spLocks noGrp="1"/>
          </p:cNvSpPr>
          <p:nvPr>
            <p:ph type="title" idx="8"/>
          </p:nvPr>
        </p:nvSpPr>
        <p:spPr>
          <a:xfrm>
            <a:off x="5606195" y="2366361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02</a:t>
            </a: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 idx="9"/>
          </p:nvPr>
        </p:nvSpPr>
        <p:spPr>
          <a:xfrm>
            <a:off x="9001831" y="2366361"/>
            <a:ext cx="979600" cy="59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03</a:t>
            </a:r>
            <a:endParaRPr/>
          </a:p>
        </p:txBody>
      </p:sp>
      <p:cxnSp>
        <p:nvCxnSpPr>
          <p:cNvPr id="182" name="Google Shape;182;p24"/>
          <p:cNvCxnSpPr/>
          <p:nvPr/>
        </p:nvCxnSpPr>
        <p:spPr>
          <a:xfrm>
            <a:off x="940800" y="342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83" name="Google Shape;183;p24"/>
          <p:cNvSpPr/>
          <p:nvPr/>
        </p:nvSpPr>
        <p:spPr>
          <a:xfrm>
            <a:off x="5967395" y="5415284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4" name="Google Shape;184;p24"/>
          <p:cNvSpPr/>
          <p:nvPr/>
        </p:nvSpPr>
        <p:spPr>
          <a:xfrm>
            <a:off x="9363031" y="5415284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5" name="Google Shape;185;p24"/>
          <p:cNvSpPr/>
          <p:nvPr/>
        </p:nvSpPr>
        <p:spPr>
          <a:xfrm>
            <a:off x="2571767" y="5415284"/>
            <a:ext cx="257200" cy="257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186" name="Google Shape;186;p24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187" name="Google Shape;187;p24"/>
          <p:cNvGrpSpPr/>
          <p:nvPr/>
        </p:nvGrpSpPr>
        <p:grpSpPr>
          <a:xfrm>
            <a:off x="-596269" y="1213445"/>
            <a:ext cx="2173200" cy="385800"/>
            <a:chOff x="7920125" y="394825"/>
            <a:chExt cx="1629900" cy="289350"/>
          </a:xfrm>
        </p:grpSpPr>
        <p:sp>
          <p:nvSpPr>
            <p:cNvPr id="188" name="Google Shape;188;p24"/>
            <p:cNvSpPr/>
            <p:nvPr/>
          </p:nvSpPr>
          <p:spPr>
            <a:xfrm rot="-5400000">
              <a:off x="7920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9" name="Google Shape;189;p24"/>
            <p:cNvSpPr/>
            <p:nvPr/>
          </p:nvSpPr>
          <p:spPr>
            <a:xfrm rot="-5400000">
              <a:off x="7920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0" name="Google Shape;190;p24"/>
            <p:cNvSpPr/>
            <p:nvPr/>
          </p:nvSpPr>
          <p:spPr>
            <a:xfrm rot="-5400000">
              <a:off x="8110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1" name="Google Shape;191;p24"/>
            <p:cNvSpPr/>
            <p:nvPr/>
          </p:nvSpPr>
          <p:spPr>
            <a:xfrm rot="-5400000">
              <a:off x="8110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2" name="Google Shape;192;p24"/>
            <p:cNvSpPr/>
            <p:nvPr/>
          </p:nvSpPr>
          <p:spPr>
            <a:xfrm rot="-5400000">
              <a:off x="8301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" name="Google Shape;193;p24"/>
            <p:cNvSpPr/>
            <p:nvPr/>
          </p:nvSpPr>
          <p:spPr>
            <a:xfrm rot="-5400000">
              <a:off x="8301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" name="Google Shape;194;p24"/>
            <p:cNvSpPr/>
            <p:nvPr/>
          </p:nvSpPr>
          <p:spPr>
            <a:xfrm rot="-5400000">
              <a:off x="8491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" name="Google Shape;195;p24"/>
            <p:cNvSpPr/>
            <p:nvPr/>
          </p:nvSpPr>
          <p:spPr>
            <a:xfrm rot="-5400000">
              <a:off x="8491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6" name="Google Shape;196;p24"/>
            <p:cNvSpPr/>
            <p:nvPr/>
          </p:nvSpPr>
          <p:spPr>
            <a:xfrm rot="-5400000">
              <a:off x="8682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7" name="Google Shape;197;p24"/>
            <p:cNvSpPr/>
            <p:nvPr/>
          </p:nvSpPr>
          <p:spPr>
            <a:xfrm rot="-5400000">
              <a:off x="8682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" name="Google Shape;198;p24"/>
            <p:cNvSpPr/>
            <p:nvPr/>
          </p:nvSpPr>
          <p:spPr>
            <a:xfrm rot="-5400000">
              <a:off x="8872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9" name="Google Shape;199;p24"/>
            <p:cNvSpPr/>
            <p:nvPr/>
          </p:nvSpPr>
          <p:spPr>
            <a:xfrm rot="-5400000">
              <a:off x="8872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0" name="Google Shape;200;p24"/>
            <p:cNvSpPr/>
            <p:nvPr/>
          </p:nvSpPr>
          <p:spPr>
            <a:xfrm rot="-5400000">
              <a:off x="9063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1" name="Google Shape;201;p24"/>
            <p:cNvSpPr/>
            <p:nvPr/>
          </p:nvSpPr>
          <p:spPr>
            <a:xfrm rot="-5400000">
              <a:off x="9063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2" name="Google Shape;202;p24"/>
            <p:cNvSpPr/>
            <p:nvPr/>
          </p:nvSpPr>
          <p:spPr>
            <a:xfrm rot="-5400000">
              <a:off x="92536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3" name="Google Shape;203;p24"/>
            <p:cNvSpPr/>
            <p:nvPr/>
          </p:nvSpPr>
          <p:spPr>
            <a:xfrm rot="-5400000">
              <a:off x="92536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4" name="Google Shape;204;p24"/>
            <p:cNvSpPr/>
            <p:nvPr/>
          </p:nvSpPr>
          <p:spPr>
            <a:xfrm rot="-5400000">
              <a:off x="9444125" y="57827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5" name="Google Shape;205;p24"/>
            <p:cNvSpPr/>
            <p:nvPr/>
          </p:nvSpPr>
          <p:spPr>
            <a:xfrm rot="-5400000">
              <a:off x="9444125" y="394825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1521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title"/>
          </p:nvPr>
        </p:nvSpPr>
        <p:spPr>
          <a:xfrm>
            <a:off x="940800" y="496701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733" b="1" dirty="0">
                <a:latin typeface="Palatino Linotype" panose="02040502050505030304" pitchFamily="18" charset="0"/>
              </a:rPr>
              <a:t>Процентное снижение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sp>
        <p:nvSpPr>
          <p:cNvPr id="554" name="Google Shape;554;p32"/>
          <p:cNvSpPr txBox="1">
            <a:spLocks noGrp="1"/>
          </p:cNvSpPr>
          <p:nvPr>
            <p:ph type="subTitle" idx="2"/>
          </p:nvPr>
        </p:nvSpPr>
        <p:spPr>
          <a:xfrm>
            <a:off x="931767" y="1431707"/>
            <a:ext cx="10281033" cy="398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/>
            <a:r>
              <a:rPr lang="ru-RU" sz="2400" dirty="0">
                <a:latin typeface="Palatino Linotype" panose="02040502050505030304" pitchFamily="18" charset="0"/>
              </a:rPr>
              <a:t>Вменяется: утрата крупного рогата скота</a:t>
            </a:r>
          </a:p>
          <a:p>
            <a:pPr marL="0" indent="0" algn="just"/>
            <a:r>
              <a:rPr lang="ru-RU" sz="2400" dirty="0">
                <a:latin typeface="Palatino Linotype" panose="02040502050505030304" pitchFamily="18" charset="0"/>
              </a:rPr>
              <a:t>Основания для снижения убытков: </a:t>
            </a:r>
          </a:p>
          <a:p>
            <a:pPr marL="0" indent="0" algn="just"/>
            <a:r>
              <a:rPr lang="ru-RU" sz="2400" dirty="0">
                <a:latin typeface="Palatino Linotype" panose="02040502050505030304" pitchFamily="18" charset="0"/>
              </a:rPr>
              <a:t>- Кредитор знал о систематическом уменьшении голов крупного рогатого скота</a:t>
            </a:r>
          </a:p>
          <a:p>
            <a:pPr marL="0" indent="0" algn="just"/>
            <a:endParaRPr lang="ru-RU"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  <a:p>
            <a:pPr marL="0" indent="0" algn="just"/>
            <a:endParaRPr lang="ru-RU"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sz="2400" dirty="0">
                <a:solidFill>
                  <a:srgbClr val="E7C22C"/>
                </a:solidFill>
                <a:latin typeface="Palatino Linotype" panose="02040502050505030304" pitchFamily="18" charset="0"/>
              </a:rPr>
              <a:t>Постановление АС Волго-Вятского округа от 09.04.2019 по делу № А43-39561/2011</a:t>
            </a:r>
            <a:endParaRPr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55" name="Google Shape;555;p32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556" name="Google Shape;556;p32"/>
          <p:cNvGrpSpPr/>
          <p:nvPr/>
        </p:nvGrpSpPr>
        <p:grpSpPr>
          <a:xfrm rot="-5400000">
            <a:off x="8910866" y="-2584785"/>
            <a:ext cx="4696268" cy="4696268"/>
            <a:chOff x="269239" y="624399"/>
            <a:chExt cx="2386800" cy="2386800"/>
          </a:xfrm>
        </p:grpSpPr>
        <p:sp>
          <p:nvSpPr>
            <p:cNvPr id="557" name="Google Shape;557;p32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2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9" name="Google Shape;559;p32"/>
          <p:cNvSpPr/>
          <p:nvPr/>
        </p:nvSpPr>
        <p:spPr>
          <a:xfrm>
            <a:off x="9850093" y="-1645679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60" name="Google Shape;560;p32"/>
          <p:cNvGrpSpPr/>
          <p:nvPr/>
        </p:nvGrpSpPr>
        <p:grpSpPr>
          <a:xfrm>
            <a:off x="283167" y="1532881"/>
            <a:ext cx="385800" cy="1157200"/>
            <a:chOff x="1006725" y="1731408"/>
            <a:chExt cx="289350" cy="867900"/>
          </a:xfrm>
        </p:grpSpPr>
        <p:sp>
          <p:nvSpPr>
            <p:cNvPr id="561" name="Google Shape;561;p32"/>
            <p:cNvSpPr/>
            <p:nvPr/>
          </p:nvSpPr>
          <p:spPr>
            <a:xfrm>
              <a:off x="100672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19017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00672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19017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00672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9017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00672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19017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100672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119017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75167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title"/>
          </p:nvPr>
        </p:nvSpPr>
        <p:spPr>
          <a:xfrm>
            <a:off x="822063" y="462478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3733" b="1" dirty="0">
                <a:latin typeface="Palatino Linotype" panose="02040502050505030304" pitchFamily="18" charset="0"/>
              </a:rPr>
              <a:t>Снижение по правилу «разумности»</a:t>
            </a:r>
            <a:endParaRPr sz="3733" b="1" dirty="0">
              <a:latin typeface="Palatino Linotype" panose="02040502050505030304" pitchFamily="18" charset="0"/>
            </a:endParaRPr>
          </a:p>
        </p:txBody>
      </p:sp>
      <p:sp>
        <p:nvSpPr>
          <p:cNvPr id="554" name="Google Shape;554;p32"/>
          <p:cNvSpPr txBox="1">
            <a:spLocks noGrp="1"/>
          </p:cNvSpPr>
          <p:nvPr>
            <p:ph type="subTitle" idx="2"/>
          </p:nvPr>
        </p:nvSpPr>
        <p:spPr>
          <a:xfrm>
            <a:off x="940800" y="1349653"/>
            <a:ext cx="10568181" cy="398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/>
            <a:r>
              <a:rPr lang="ru-RU" sz="2400" dirty="0">
                <a:latin typeface="Palatino Linotype" panose="02040502050505030304" pitchFamily="18" charset="0"/>
              </a:rPr>
              <a:t>Вменяется: бездействие по уплате НДФЛ</a:t>
            </a:r>
          </a:p>
          <a:p>
            <a:pPr marL="0" indent="0" algn="just"/>
            <a:r>
              <a:rPr lang="ru-RU" sz="2400" dirty="0">
                <a:latin typeface="Palatino Linotype" panose="02040502050505030304" pitchFamily="18" charset="0"/>
              </a:rPr>
              <a:t>Основания для снижения: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Palatino Linotype" panose="02040502050505030304" pitchFamily="18" charset="0"/>
              </a:rPr>
              <a:t>Прошло более года с даты периода, когда НДФЛ должен был быть начислен;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Palatino Linotype" panose="02040502050505030304" pitchFamily="18" charset="0"/>
              </a:rPr>
              <a:t>ФНС имела возможность принять меры по взысканию задолженности.</a:t>
            </a:r>
          </a:p>
          <a:p>
            <a:pPr marL="0" indent="0" algn="just"/>
            <a:endParaRPr lang="ru-RU" sz="2400" dirty="0">
              <a:latin typeface="Palatino Linotype" panose="02040502050505030304" pitchFamily="18" charset="0"/>
            </a:endParaRPr>
          </a:p>
          <a:p>
            <a:pPr marL="0" indent="0" algn="just"/>
            <a:endParaRPr lang="ru-RU" sz="2400" dirty="0">
              <a:latin typeface="Palatino Linotype" panose="02040502050505030304" pitchFamily="18" charset="0"/>
            </a:endParaRPr>
          </a:p>
          <a:p>
            <a:pPr marL="0" indent="0" algn="just"/>
            <a:endParaRPr lang="ru-RU" sz="2400" dirty="0">
              <a:latin typeface="Palatino Linotype" panose="02040502050505030304" pitchFamily="18" charset="0"/>
            </a:endParaRPr>
          </a:p>
          <a:p>
            <a:pPr marL="0" indent="0" algn="just"/>
            <a:r>
              <a:rPr lang="ru-RU" sz="2400" dirty="0">
                <a:solidFill>
                  <a:schemeClr val="bg2"/>
                </a:solidFill>
                <a:latin typeface="Palatino Linotype" panose="02040502050505030304" pitchFamily="18" charset="0"/>
              </a:rPr>
              <a:t>Постановление АС Восточно-Сибирского округа от 01.09.2014 по делу № ­А74-5461/2013</a:t>
            </a:r>
            <a:endParaRPr sz="2400" dirty="0">
              <a:solidFill>
                <a:srgbClr val="E7C22C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55" name="Google Shape;555;p32"/>
          <p:cNvCxnSpPr/>
          <p:nvPr/>
        </p:nvCxnSpPr>
        <p:spPr>
          <a:xfrm>
            <a:off x="940800" y="6490467"/>
            <a:ext cx="1031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556" name="Google Shape;556;p32"/>
          <p:cNvGrpSpPr/>
          <p:nvPr/>
        </p:nvGrpSpPr>
        <p:grpSpPr>
          <a:xfrm rot="-5400000">
            <a:off x="8910866" y="-2584785"/>
            <a:ext cx="4696268" cy="4696268"/>
            <a:chOff x="269239" y="624399"/>
            <a:chExt cx="2386800" cy="2386800"/>
          </a:xfrm>
        </p:grpSpPr>
        <p:sp>
          <p:nvSpPr>
            <p:cNvPr id="557" name="Google Shape;557;p32"/>
            <p:cNvSpPr/>
            <p:nvPr/>
          </p:nvSpPr>
          <p:spPr>
            <a:xfrm rot="-1970538">
              <a:off x="599418" y="954577"/>
              <a:ext cx="1726444" cy="17264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32"/>
            <p:cNvSpPr/>
            <p:nvPr/>
          </p:nvSpPr>
          <p:spPr>
            <a:xfrm rot="-1969931">
              <a:off x="929754" y="1027196"/>
              <a:ext cx="127817" cy="127817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9" name="Google Shape;559;p32"/>
          <p:cNvSpPr/>
          <p:nvPr/>
        </p:nvSpPr>
        <p:spPr>
          <a:xfrm>
            <a:off x="9850093" y="-1645679"/>
            <a:ext cx="2818400" cy="281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60" name="Google Shape;560;p32"/>
          <p:cNvGrpSpPr/>
          <p:nvPr/>
        </p:nvGrpSpPr>
        <p:grpSpPr>
          <a:xfrm>
            <a:off x="273227" y="1532881"/>
            <a:ext cx="385800" cy="1157200"/>
            <a:chOff x="1006725" y="1731408"/>
            <a:chExt cx="289350" cy="867900"/>
          </a:xfrm>
        </p:grpSpPr>
        <p:sp>
          <p:nvSpPr>
            <p:cNvPr id="561" name="Google Shape;561;p32"/>
            <p:cNvSpPr/>
            <p:nvPr/>
          </p:nvSpPr>
          <p:spPr>
            <a:xfrm>
              <a:off x="100672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190175" y="1731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00672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190175" y="1921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00672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90175" y="2112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00672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190175" y="23029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100672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1190175" y="2493408"/>
              <a:ext cx="105900" cy="10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7002800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inimalist Business Basic Template by Slidesgo">
  <a:themeElements>
    <a:clrScheme name="Simple Light">
      <a:dk1>
        <a:srgbClr val="191919"/>
      </a:dk1>
      <a:lt1>
        <a:srgbClr val="F0F0F0"/>
      </a:lt1>
      <a:dk2>
        <a:srgbClr val="E7C22C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652</Words>
  <Application>Microsoft Macintosh PowerPoint</Application>
  <PresentationFormat>Широкоэкранный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9" baseType="lpstr">
      <vt:lpstr>Arial</vt:lpstr>
      <vt:lpstr>Bebas Neue</vt:lpstr>
      <vt:lpstr>Calibri</vt:lpstr>
      <vt:lpstr>Courier New</vt:lpstr>
      <vt:lpstr>Nunito Light</vt:lpstr>
      <vt:lpstr>Palatino Linotype</vt:lpstr>
      <vt:lpstr>Playfair Display ExtraBold</vt:lpstr>
      <vt:lpstr>Roboto</vt:lpstr>
      <vt:lpstr>Wingdings</vt:lpstr>
      <vt:lpstr>Minimalist Business Basic Template by Slidesgo</vt:lpstr>
      <vt:lpstr>1_Minimalist Business Basic Template by Slidesgo</vt:lpstr>
      <vt:lpstr>2_Minimalist Business Basic Template by Slidesgo</vt:lpstr>
      <vt:lpstr>3_Minimalist Business Basic Template by Slidesgo</vt:lpstr>
      <vt:lpstr>4_Minimalist Business Basic Template by Slidesgo</vt:lpstr>
      <vt:lpstr>5_Minimalist Business Basic Template by Slidesgo</vt:lpstr>
      <vt:lpstr>6_Minimalist Business Basic Template by Slidesgo</vt:lpstr>
      <vt:lpstr>Уменьшение размера ответственности при взыскании убытков с арбитражного управляющего:  тенденции и судебная практика</vt:lpstr>
      <vt:lpstr>Правовой состав, необходимый для взыскания убытков с арбитражного управляющего:</vt:lpstr>
      <vt:lpstr>Пленум ВАС РФ 62</vt:lpstr>
      <vt:lpstr>Презентация PowerPoint</vt:lpstr>
      <vt:lpstr>ст. 404 ГК РФ</vt:lpstr>
      <vt:lpstr>п. 2 ст. 1083 ГК РФ</vt:lpstr>
      <vt:lpstr>Модели снижения финансовой ответственности арбитражного управляющего: </vt:lpstr>
      <vt:lpstr>Процентное снижение</vt:lpstr>
      <vt:lpstr>Снижение по правилу «разумности»</vt:lpstr>
      <vt:lpstr>Снижение в два раза</vt:lpstr>
      <vt:lpstr>Примеры, когда митигация –  это отказ в убытках</vt:lpstr>
      <vt:lpstr>КОГДА НЕ ПОЛУЧИТСЯ СНИЗИТЬ РАЗМЕР УБЫТКОВ?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Уменьшение размера ответственности при взыскании убытков с арбитражного управляющего:  тенденции и судебная практика</dc:title>
  <dc:creator>Аделина</dc:creator>
  <cp:lastModifiedBy>Самат В. Шайбаков</cp:lastModifiedBy>
  <cp:revision>27</cp:revision>
  <dcterms:created xsi:type="dcterms:W3CDTF">2022-12-05T20:11:41Z</dcterms:created>
  <dcterms:modified xsi:type="dcterms:W3CDTF">2022-12-05T21:29:32Z</dcterms:modified>
</cp:coreProperties>
</file>